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5715000" type="screen16x10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>
        <p:scale>
          <a:sx n="100" d="100"/>
          <a:sy n="100" d="100"/>
        </p:scale>
        <p:origin x="-1308" y="-25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4%20&#1075;&#1086;&#1076;\&#1057;&#1072;&#1081;&#1090;\&#1043;&#1054;&#1058;&#1054;&#1042;&#1054;\&#1044;&#1086;&#1093;&#1086;&#1076;&#1099;%20&#1085;&#1072;%2001.02.2024\&#1044;&#1086;&#1093;&#1086;&#1076;&#1099;%20&#1085;&#1072;&#1083;&#1086;&#1075;+&#1085;&#1077;&#1085;&#1072;&#1083;&#1086;&#1075;%20&#1085;&#1072;%2001.02.24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4%20&#1075;&#1086;&#1076;\&#1057;&#1072;&#1081;&#1090;\&#1043;&#1054;&#1058;&#1054;&#1042;&#1054;\&#1056;&#1072;&#1089;&#1093;&#1086;&#1076;&#1099;%20&#1085;&#1072;%2001.02.2024\&#1103;&#1085;&#1074;&#1072;&#1088;&#1100;\&#1076;&#1083;&#1103;%20&#1089;&#1072;&#1081;&#1090;&#1072;%20&#1085;&#1072;%2001.02.202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depthPercent val="100"/>
      <c:perspective val="30"/>
    </c:view3D>
    <c:plotArea>
      <c:layout>
        <c:manualLayout>
          <c:layoutTarget val="inner"/>
          <c:xMode val="edge"/>
          <c:yMode val="edge"/>
          <c:x val="0.19005774278215223"/>
          <c:y val="2.8252405949256338E-2"/>
          <c:w val="0.64436023622047289"/>
          <c:h val="0.55041994750656154"/>
        </c:manualLayout>
      </c:layout>
      <c:bar3DChart>
        <c:barDir val="col"/>
        <c:grouping val="stacked"/>
        <c:ser>
          <c:idx val="0"/>
          <c:order val="0"/>
          <c:tx>
            <c:strRef>
              <c:f>Лист1!$G$28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Лист1!$H$28:$K$28</c:f>
              <c:numCache>
                <c:formatCode>#,##0.00</c:formatCode>
                <c:ptCount val="4"/>
                <c:pt idx="0">
                  <c:v>16315</c:v>
                </c:pt>
                <c:pt idx="1">
                  <c:v>0</c:v>
                </c:pt>
                <c:pt idx="2">
                  <c:v>1109.3</c:v>
                </c:pt>
                <c:pt idx="3">
                  <c:v>540.24</c:v>
                </c:pt>
              </c:numCache>
            </c:numRef>
          </c:val>
        </c:ser>
        <c:ser>
          <c:idx val="1"/>
          <c:order val="1"/>
          <c:tx>
            <c:strRef>
              <c:f>Лист1!$G$29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Лист1!$H$29:$K$29</c:f>
              <c:numCache>
                <c:formatCode>#,##0.00</c:formatCode>
                <c:ptCount val="4"/>
                <c:pt idx="0">
                  <c:v>425741.7</c:v>
                </c:pt>
                <c:pt idx="1">
                  <c:v>18150</c:v>
                </c:pt>
                <c:pt idx="2">
                  <c:v>6524.9</c:v>
                </c:pt>
                <c:pt idx="3">
                  <c:v>18158.07</c:v>
                </c:pt>
              </c:numCache>
            </c:numRef>
          </c:val>
        </c:ser>
        <c:ser>
          <c:idx val="2"/>
          <c:order val="2"/>
          <c:tx>
            <c:strRef>
              <c:f>Лист1!$G$31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Лист1!$H$31:$K$31</c:f>
              <c:numCache>
                <c:formatCode>#,##0.00</c:formatCode>
                <c:ptCount val="4"/>
                <c:pt idx="0">
                  <c:v>196455.5</c:v>
                </c:pt>
                <c:pt idx="1">
                  <c:v>4000</c:v>
                </c:pt>
                <c:pt idx="2">
                  <c:v>18229.7</c:v>
                </c:pt>
                <c:pt idx="3">
                  <c:v>1430.43</c:v>
                </c:pt>
              </c:numCache>
            </c:numRef>
          </c:val>
        </c:ser>
        <c:ser>
          <c:idx val="3"/>
          <c:order val="3"/>
          <c:tx>
            <c:strRef>
              <c:f>Лист1!$G$32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Лист1!$H$32:$K$32</c:f>
              <c:numCache>
                <c:formatCode>#,##0.00</c:formatCode>
                <c:ptCount val="4"/>
                <c:pt idx="0">
                  <c:v>48371.1</c:v>
                </c:pt>
                <c:pt idx="1">
                  <c:v>500</c:v>
                </c:pt>
                <c:pt idx="2">
                  <c:v>2732.3</c:v>
                </c:pt>
                <c:pt idx="3">
                  <c:v>1151.6400000000001</c:v>
                </c:pt>
              </c:numCache>
            </c:numRef>
          </c:val>
        </c:ser>
        <c:ser>
          <c:idx val="4"/>
          <c:order val="4"/>
          <c:tx>
            <c:strRef>
              <c:f>Лист1!$G$33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Лист1!$H$33:$K$33</c:f>
              <c:numCache>
                <c:formatCode>#,##0.00</c:formatCode>
                <c:ptCount val="4"/>
                <c:pt idx="0">
                  <c:v>19050</c:v>
                </c:pt>
                <c:pt idx="1">
                  <c:v>1500</c:v>
                </c:pt>
                <c:pt idx="2">
                  <c:v>1556.5</c:v>
                </c:pt>
                <c:pt idx="3">
                  <c:v>2539.2800000000002</c:v>
                </c:pt>
              </c:numCache>
            </c:numRef>
          </c:val>
        </c:ser>
        <c:ser>
          <c:idx val="5"/>
          <c:order val="5"/>
          <c:tx>
            <c:strRef>
              <c:f>Лист1!$G$30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Лист1!$H$30:$K$30</c:f>
              <c:numCache>
                <c:formatCode>#,##0.00</c:formatCode>
                <c:ptCount val="4"/>
                <c:pt idx="0">
                  <c:v>69497.8</c:v>
                </c:pt>
                <c:pt idx="1">
                  <c:v>2505</c:v>
                </c:pt>
                <c:pt idx="2">
                  <c:v>6026.5</c:v>
                </c:pt>
                <c:pt idx="3">
                  <c:v>2950.54</c:v>
                </c:pt>
              </c:numCache>
            </c:numRef>
          </c:val>
        </c:ser>
        <c:ser>
          <c:idx val="6"/>
          <c:order val="6"/>
          <c:tx>
            <c:strRef>
              <c:f>Лист1!$G$34</c:f>
              <c:strCache>
                <c:ptCount val="1"/>
                <c:pt idx="0">
                  <c:v>Задолженность по отмененным налогам и иным обязательным платежам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Лист1!$H$34:$K$34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0.4</c:v>
                </c:pt>
                <c:pt idx="3">
                  <c:v>0.41</c:v>
                </c:pt>
              </c:numCache>
            </c:numRef>
          </c:val>
        </c:ser>
        <c:ser>
          <c:idx val="7"/>
          <c:order val="7"/>
          <c:tx>
            <c:strRef>
              <c:f>Лист1!$G$35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Лист1!$H$35:$K$35</c:f>
              <c:numCache>
                <c:formatCode>#,##0.00</c:formatCode>
                <c:ptCount val="4"/>
                <c:pt idx="0">
                  <c:v>56433.599999999999</c:v>
                </c:pt>
                <c:pt idx="1">
                  <c:v>4191.8</c:v>
                </c:pt>
                <c:pt idx="2">
                  <c:v>4999.6000000000004</c:v>
                </c:pt>
                <c:pt idx="3">
                  <c:v>4633.9399999999996</c:v>
                </c:pt>
              </c:numCache>
            </c:numRef>
          </c:val>
        </c:ser>
        <c:ser>
          <c:idx val="8"/>
          <c:order val="8"/>
          <c:tx>
            <c:strRef>
              <c:f>Лист1!$G$36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Лист1!$H$36:$K$36</c:f>
              <c:numCache>
                <c:formatCode>#,##0.00</c:formatCode>
                <c:ptCount val="4"/>
                <c:pt idx="0">
                  <c:v>728.6</c:v>
                </c:pt>
                <c:pt idx="1">
                  <c:v>0</c:v>
                </c:pt>
                <c:pt idx="2">
                  <c:v>5.0999999999999996</c:v>
                </c:pt>
                <c:pt idx="3">
                  <c:v>2.37</c:v>
                </c:pt>
              </c:numCache>
            </c:numRef>
          </c:val>
        </c:ser>
        <c:ser>
          <c:idx val="9"/>
          <c:order val="9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Лист1!$H$37:$K$37</c:f>
              <c:numCache>
                <c:formatCode>#,##0.00</c:formatCode>
                <c:ptCount val="4"/>
                <c:pt idx="0">
                  <c:v>1167</c:v>
                </c:pt>
                <c:pt idx="1">
                  <c:v>25.8</c:v>
                </c:pt>
                <c:pt idx="2">
                  <c:v>175.8</c:v>
                </c:pt>
                <c:pt idx="3">
                  <c:v>0</c:v>
                </c:pt>
              </c:numCache>
            </c:numRef>
          </c:val>
        </c:ser>
        <c:ser>
          <c:idx val="10"/>
          <c:order val="10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Лист1!$H$38:$K$38</c:f>
              <c:numCache>
                <c:formatCode>#,##0.00</c:formatCode>
                <c:ptCount val="4"/>
                <c:pt idx="0">
                  <c:v>51005.3</c:v>
                </c:pt>
                <c:pt idx="1">
                  <c:v>10</c:v>
                </c:pt>
                <c:pt idx="2">
                  <c:v>56</c:v>
                </c:pt>
                <c:pt idx="3">
                  <c:v>476.8</c:v>
                </c:pt>
              </c:numCache>
            </c:numRef>
          </c:val>
        </c:ser>
        <c:ser>
          <c:idx val="11"/>
          <c:order val="11"/>
          <c:tx>
            <c:strRef>
              <c:f>Лист1!$G$39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Лист1!$H$39:$K$39</c:f>
              <c:numCache>
                <c:formatCode>#,##0.00</c:formatCode>
                <c:ptCount val="4"/>
                <c:pt idx="0">
                  <c:v>4004.1</c:v>
                </c:pt>
                <c:pt idx="1">
                  <c:v>198.4</c:v>
                </c:pt>
                <c:pt idx="2">
                  <c:v>446.2</c:v>
                </c:pt>
                <c:pt idx="3">
                  <c:v>-4938.72</c:v>
                </c:pt>
              </c:numCache>
            </c:numRef>
          </c:val>
        </c:ser>
        <c:ser>
          <c:idx val="12"/>
          <c:order val="12"/>
          <c:tx>
            <c:strRef>
              <c:f>Лист1!$G$40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Лист1!$H$40:$K$40</c:f>
              <c:numCache>
                <c:formatCode>#,##0.00</c:formatCode>
                <c:ptCount val="4"/>
                <c:pt idx="0">
                  <c:v>200</c:v>
                </c:pt>
                <c:pt idx="1">
                  <c:v>16.7</c:v>
                </c:pt>
                <c:pt idx="2">
                  <c:v>15</c:v>
                </c:pt>
                <c:pt idx="3" formatCode="#,##0.0">
                  <c:v>-1071.92</c:v>
                </c:pt>
              </c:numCache>
            </c:numRef>
          </c:val>
        </c:ser>
        <c:ser>
          <c:idx val="13"/>
          <c:order val="13"/>
          <c:tx>
            <c:strRef>
              <c:f>Лист1!$G$41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Лист1!$H$41:$K$41</c:f>
              <c:numCache>
                <c:formatCode>#,##0.00</c:formatCode>
                <c:ptCount val="4"/>
                <c:pt idx="0">
                  <c:v>570775.80000000005</c:v>
                </c:pt>
                <c:pt idx="1">
                  <c:v>15460.1</c:v>
                </c:pt>
                <c:pt idx="2">
                  <c:v>15460.1</c:v>
                </c:pt>
                <c:pt idx="3">
                  <c:v>37020.800000000003</c:v>
                </c:pt>
              </c:numCache>
            </c:numRef>
          </c:val>
        </c:ser>
        <c:ser>
          <c:idx val="14"/>
          <c:order val="14"/>
          <c:tx>
            <c:strRef>
              <c:f>Лист1!$G$42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Лист1!$H$42:$K$42</c:f>
              <c:numCache>
                <c:formatCode>#,##0.00</c:formatCode>
                <c:ptCount val="4"/>
                <c:pt idx="0">
                  <c:v>285046.40000000002</c:v>
                </c:pt>
                <c:pt idx="1">
                  <c:v>280.2</c:v>
                </c:pt>
                <c:pt idx="2">
                  <c:v>280.2</c:v>
                </c:pt>
                <c:pt idx="3" formatCode="#,##0.0">
                  <c:v>0</c:v>
                </c:pt>
              </c:numCache>
            </c:numRef>
          </c:val>
        </c:ser>
        <c:ser>
          <c:idx val="15"/>
          <c:order val="15"/>
          <c:tx>
            <c:strRef>
              <c:f>Лист1!$G$43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Лист1!$H$43:$K$43</c:f>
              <c:numCache>
                <c:formatCode>#,##0.00</c:formatCode>
                <c:ptCount val="4"/>
                <c:pt idx="0">
                  <c:v>1342157.8</c:v>
                </c:pt>
                <c:pt idx="1">
                  <c:v>39615</c:v>
                </c:pt>
                <c:pt idx="2">
                  <c:v>39615</c:v>
                </c:pt>
                <c:pt idx="3" formatCode="#,##0.0">
                  <c:v>36271.379999999997</c:v>
                </c:pt>
              </c:numCache>
            </c:numRef>
          </c:val>
        </c:ser>
        <c:ser>
          <c:idx val="16"/>
          <c:order val="16"/>
          <c:tx>
            <c:strRef>
              <c:f>Лист1!$G$44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Лист1!$H$44:$K$44</c:f>
              <c:numCache>
                <c:formatCode>#,##0.00</c:formatCode>
                <c:ptCount val="4"/>
                <c:pt idx="0">
                  <c:v>50663.4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7"/>
          <c:order val="17"/>
          <c:tx>
            <c:strRef>
              <c:f>Лист1!$G$45</c:f>
              <c:strCache>
                <c:ptCount val="1"/>
                <c:pt idx="0">
                  <c:v>Доходы бюджетов городских округов от возврата автономными учреждениями остатков субсидий прошлых лет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Лист1!$H$45:$K$45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8"/>
          <c:order val="18"/>
          <c:tx>
            <c:strRef>
              <c:f>Лист1!$G$46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 мес. 2024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2023 года</c:v>
                </c:pt>
              </c:strCache>
            </c:strRef>
          </c:cat>
          <c:val>
            <c:numRef>
              <c:f>Лист1!$H$46:$K$46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-96174.399999999994</c:v>
                </c:pt>
                <c:pt idx="3">
                  <c:v>-53815.7</c:v>
                </c:pt>
              </c:numCache>
            </c:numRef>
          </c:val>
        </c:ser>
        <c:shape val="box"/>
        <c:axId val="153996288"/>
        <c:axId val="154221568"/>
        <c:axId val="0"/>
      </c:bar3DChart>
      <c:catAx>
        <c:axId val="15399628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b="1">
                <a:effectLst/>
              </a:defRPr>
            </a:pPr>
            <a:endParaRPr lang="ru-RU"/>
          </a:p>
        </c:txPr>
        <c:crossAx val="154221568"/>
        <c:crosses val="autoZero"/>
        <c:auto val="1"/>
        <c:lblAlgn val="ctr"/>
        <c:lblOffset val="100"/>
      </c:catAx>
      <c:valAx>
        <c:axId val="154221568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15399628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9.3610047443640113E-2"/>
          <c:y val="0.62148150205532715"/>
          <c:w val="0.8912564941727964"/>
          <c:h val="0.37841656482613045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chemeClr val="bg1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0.15850022143175727"/>
          <c:y val="2.9643617294135356E-2"/>
          <c:w val="0.81397841158568773"/>
          <c:h val="0.4177497996456272"/>
        </c:manualLayout>
      </c:layout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2024 год</c:v>
                </c:pt>
                <c:pt idx="1">
                  <c:v>Исполнение за 2024 год</c:v>
                </c:pt>
                <c:pt idx="2">
                  <c:v>Факт исполнения аналогичного периода 2023 года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181060.2</c:v>
                </c:pt>
                <c:pt idx="1">
                  <c:v>2912.3</c:v>
                </c:pt>
                <c:pt idx="2">
                  <c:v>4040.77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2024 год</c:v>
                </c:pt>
                <c:pt idx="1">
                  <c:v>Исполнение за 2024 год</c:v>
                </c:pt>
                <c:pt idx="2">
                  <c:v>Факт исполнения аналогичного периода 2023 года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619.79999999999995</c:v>
                </c:pt>
                <c:pt idx="1">
                  <c:v>9</c:v>
                </c:pt>
                <c:pt idx="2">
                  <c:v>47.44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2024 год</c:v>
                </c:pt>
                <c:pt idx="1">
                  <c:v>Исполнение за 2024 год</c:v>
                </c:pt>
                <c:pt idx="2">
                  <c:v>Факт исполнения аналогичного периода 2023 года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5655.1</c:v>
                </c:pt>
                <c:pt idx="1">
                  <c:v>130.30000000000001</c:v>
                </c:pt>
                <c:pt idx="2">
                  <c:v>120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2024 год</c:v>
                </c:pt>
                <c:pt idx="1">
                  <c:v>Исполнение за 2024 год</c:v>
                </c:pt>
                <c:pt idx="2">
                  <c:v>Факт исполнения аналогичного периода 2023 года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301827.3</c:v>
                </c:pt>
                <c:pt idx="1">
                  <c:v>1771</c:v>
                </c:pt>
                <c:pt idx="2">
                  <c:v>2485.29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2024 год</c:v>
                </c:pt>
                <c:pt idx="1">
                  <c:v>Исполнение за 2024 год</c:v>
                </c:pt>
                <c:pt idx="2">
                  <c:v>Факт исполнения аналогичного периода 2023 года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136917.70000000001</c:v>
                </c:pt>
                <c:pt idx="1">
                  <c:v>2378.1999999999998</c:v>
                </c:pt>
                <c:pt idx="2">
                  <c:v>3132.88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2024 год</c:v>
                </c:pt>
                <c:pt idx="1">
                  <c:v>Исполнение за 2024 год</c:v>
                </c:pt>
                <c:pt idx="2">
                  <c:v>Факт исполнения аналогичного периода 2023 года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2227.6999999999998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2024 год</c:v>
                </c:pt>
                <c:pt idx="1">
                  <c:v>Исполнение за 2024 год</c:v>
                </c:pt>
                <c:pt idx="2">
                  <c:v>Факт исполнения аналогичного периода 2023 года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1999901.9</c:v>
                </c:pt>
                <c:pt idx="1">
                  <c:v>59579.7</c:v>
                </c:pt>
                <c:pt idx="2">
                  <c:v>53904.37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2024 год</c:v>
                </c:pt>
                <c:pt idx="1">
                  <c:v>Исполнение за 2024 год</c:v>
                </c:pt>
                <c:pt idx="2">
                  <c:v>Факт исполнения аналогичного периода 2023 года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199339.8</c:v>
                </c:pt>
                <c:pt idx="1">
                  <c:v>6205.1</c:v>
                </c:pt>
                <c:pt idx="2">
                  <c:v>5108.6499999999996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2024 год</c:v>
                </c:pt>
                <c:pt idx="1">
                  <c:v>Исполнение за 2024 год</c:v>
                </c:pt>
                <c:pt idx="2">
                  <c:v>Факт исполнения аналогичного периода 2023 года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127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2024 год</c:v>
                </c:pt>
                <c:pt idx="1">
                  <c:v>Исполнение за 2024 год</c:v>
                </c:pt>
                <c:pt idx="2">
                  <c:v>Факт исполнения аналогичного периода 2023 года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196267.5</c:v>
                </c:pt>
                <c:pt idx="1">
                  <c:v>253</c:v>
                </c:pt>
                <c:pt idx="2">
                  <c:v>704.29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2024 год</c:v>
                </c:pt>
                <c:pt idx="1">
                  <c:v>Исполнение за 2024 год</c:v>
                </c:pt>
                <c:pt idx="2">
                  <c:v>Факт исполнения аналогичного периода 2023 года</c:v>
                </c:pt>
              </c:strCache>
            </c:strRef>
          </c:cat>
          <c:val>
            <c:numRef>
              <c:f>расходы!$B$29:$D$29</c:f>
              <c:numCache>
                <c:formatCode>#,##0.0</c:formatCode>
                <c:ptCount val="3"/>
                <c:pt idx="0">
                  <c:v>113569.1</c:v>
                </c:pt>
                <c:pt idx="1">
                  <c:v>5166.3</c:v>
                </c:pt>
                <c:pt idx="2">
                  <c:v>5375.37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Уточненный план 2024 год</c:v>
                </c:pt>
                <c:pt idx="1">
                  <c:v>Исполнение за 2024 год</c:v>
                </c:pt>
              </c:strCache>
            </c:strRef>
          </c:cat>
          <c:val>
            <c:numRef>
              <c:f>расходы!$B$30:$D$30</c:f>
              <c:numCache>
                <c:formatCode>#,##0.0</c:formatCode>
                <c:ptCount val="3"/>
                <c:pt idx="0">
                  <c:v>100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hape val="box"/>
        <c:axId val="73855360"/>
        <c:axId val="95843840"/>
        <c:axId val="0"/>
      </c:bar3DChart>
      <c:catAx>
        <c:axId val="7385536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95843840"/>
        <c:crosses val="autoZero"/>
        <c:auto val="1"/>
        <c:lblAlgn val="ctr"/>
        <c:lblOffset val="100"/>
      </c:catAx>
      <c:valAx>
        <c:axId val="9584384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738553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7.8326572814761892E-4"/>
          <c:y val="0.56614006894040503"/>
          <c:w val="0.96611007714944719"/>
          <c:h val="0.4178399906487276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chemeClr val="bg1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741363"/>
            <a:ext cx="59277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741363"/>
            <a:ext cx="5927725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134533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Исполнение бюджета города за </a:t>
            </a: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январь 2024 </a:t>
            </a: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12360" y="1993404"/>
            <a:ext cx="10110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тыс.руб.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95537" y="2641476"/>
          <a:ext cx="8496944" cy="2194560"/>
        </p:xfrm>
        <a:graphic>
          <a:graphicData uri="http://schemas.openxmlformats.org/drawingml/2006/table">
            <a:tbl>
              <a:tblPr/>
              <a:tblGrid>
                <a:gridCol w="2016223"/>
                <a:gridCol w="1544266"/>
                <a:gridCol w="1645485"/>
                <a:gridCol w="1645485"/>
                <a:gridCol w="1645485"/>
              </a:tblGrid>
              <a:tr h="496127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План                                         на 2024 год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План  на 1 мес. 2024 г.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Факт аналогичного периода 2023 года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37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3 137 613,10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86 453,00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1 058,20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45 349,57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3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3 137 613,10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86 642,40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78 404,90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74 919,06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Дефицит (-) /</a:t>
                      </a: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профицит (+)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-189,40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-77 346,70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-29 569,49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841276"/>
            <a:ext cx="34198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ИСПОЛНЕНИЕ </a:t>
            </a:r>
            <a:r>
              <a:rPr lang="ru-RU" b="1" dirty="0">
                <a:solidFill>
                  <a:schemeClr val="bg1"/>
                </a:solidFill>
              </a:rPr>
              <a:t>ДОХОДОВ ЗА  </a:t>
            </a:r>
            <a:r>
              <a:rPr lang="ru-RU" b="1" dirty="0" smtClean="0">
                <a:solidFill>
                  <a:schemeClr val="bg1"/>
                </a:solidFill>
              </a:rPr>
              <a:t>январь </a:t>
            </a:r>
            <a:r>
              <a:rPr lang="ru-RU" sz="3200" b="1" dirty="0" smtClean="0">
                <a:solidFill>
                  <a:schemeClr val="bg1"/>
                </a:solidFill>
              </a:rPr>
              <a:t>2024 </a:t>
            </a:r>
            <a:r>
              <a:rPr lang="ru-RU" b="1" dirty="0" smtClean="0">
                <a:solidFill>
                  <a:schemeClr val="bg1"/>
                </a:solidFill>
              </a:rPr>
              <a:t>ГОДА </a:t>
            </a:r>
            <a:r>
              <a:rPr lang="ru-RU" dirty="0" smtClean="0">
                <a:solidFill>
                  <a:schemeClr val="bg1"/>
                </a:solidFill>
              </a:rPr>
              <a:t>(тыс.руб</a:t>
            </a:r>
            <a:r>
              <a:rPr lang="ru-RU" dirty="0">
                <a:solidFill>
                  <a:schemeClr val="bg1"/>
                </a:solidFill>
              </a:rPr>
              <a:t>.) 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179512" y="1849388"/>
          <a:ext cx="4407967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499993" y="1129308"/>
          <a:ext cx="4536503" cy="4490640"/>
        </p:xfrm>
        <a:graphic>
          <a:graphicData uri="http://schemas.openxmlformats.org/drawingml/2006/table">
            <a:tbl>
              <a:tblPr/>
              <a:tblGrid>
                <a:gridCol w="1724501"/>
                <a:gridCol w="716927"/>
                <a:gridCol w="716927"/>
                <a:gridCol w="716927"/>
                <a:gridCol w="661221"/>
              </a:tblGrid>
              <a:tr h="2160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План  на 1 мес. 2024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Факт аналогичного периода 2023 года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775 431,10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26 655,00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36 179,60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26 770,61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16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16 315,00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1 109,30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540,24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5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425 741,70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18 150,00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6 524,90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18 158,07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26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69 497,80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2 505,00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6 026,50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2 950,54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3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196 455,50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4 000,00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18 229,70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1 430,43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3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48 371,10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500,00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2 732,30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1 151,64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74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19 050,00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1 500,00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1 556,50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2 539,28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1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8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113 538,60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4 442,70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5 697,70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-897,52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29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56 433,60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4 191,80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4 999,60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4 633,94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9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728,60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9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1 167,00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25,80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175,80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9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51 005,30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56,00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476,80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9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4 004,10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198,40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446,20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-4 938,72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00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200,00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16,70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15,00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-1 071,92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34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2 248 643,40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55 355,30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-40 819,10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19 476,48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9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570 775,80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15 460,10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15 460,10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37 020,80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9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285 046,40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280,20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280,20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9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1 342 157,80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39 615,00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39 615,00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36 271,38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00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50 663,40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9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-96 174,40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-53 815,70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3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3 137 613,10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86 453,00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1 058,20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45 349,57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08104" y="769268"/>
            <a:ext cx="36358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chemeClr val="bg1"/>
                </a:solidFill>
              </a:rPr>
              <a:t>ИСПОЛНЕНИЕ РАСХОДОВ ЗА </a:t>
            </a:r>
            <a:r>
              <a:rPr lang="ru-RU" b="1" dirty="0" smtClean="0">
                <a:solidFill>
                  <a:schemeClr val="bg1"/>
                </a:solidFill>
              </a:rPr>
              <a:t>январь </a:t>
            </a:r>
            <a:r>
              <a:rPr lang="ru-RU" sz="3200" b="1" dirty="0" smtClean="0">
                <a:solidFill>
                  <a:schemeClr val="bg1"/>
                </a:solidFill>
              </a:rPr>
              <a:t>2024 </a:t>
            </a:r>
            <a:r>
              <a:rPr lang="ru-RU" b="1" dirty="0">
                <a:solidFill>
                  <a:schemeClr val="bg1"/>
                </a:solidFill>
              </a:rPr>
              <a:t>ГОДА </a:t>
            </a:r>
            <a:r>
              <a:rPr lang="ru-RU" dirty="0">
                <a:solidFill>
                  <a:schemeClr val="bg1"/>
                </a:solidFill>
              </a:rPr>
              <a:t>(тыс.руб.)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427984" y="1849388"/>
          <a:ext cx="4584452" cy="3680460"/>
        </p:xfrm>
        <a:graphic>
          <a:graphicData uri="http://schemas.openxmlformats.org/drawingml/2006/table">
            <a:tbl>
              <a:tblPr/>
              <a:tblGrid>
                <a:gridCol w="1924195"/>
                <a:gridCol w="825897"/>
                <a:gridCol w="825897"/>
                <a:gridCol w="1008463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Уточненный план 2024 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Исполнение за 2024 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Факт исполнения аналогичного периода 2023 года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3 137 613,1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78 404,9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74 919,1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181 060,2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2 912,3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4 040,8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619,8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5 655,1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130,3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120,0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301 827,3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1 771,0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2 485,3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136 917,7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2 378,2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3 132,9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2 227,7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2 509 205,3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71 204,1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65 092,7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1 999 901,9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59 579,7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53 904,4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199 339,8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6 205,1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5 108,7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127,0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196 267,5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253,0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704,3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113 569,1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5 166,3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5 375,4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958428"/>
          <a:ext cx="4355976" cy="4756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2999</TotalTime>
  <Words>512</Words>
  <Application>Microsoft Office PowerPoint</Application>
  <PresentationFormat>Экран (16:10)</PresentationFormat>
  <Paragraphs>200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408</cp:revision>
  <dcterms:modified xsi:type="dcterms:W3CDTF">2024-03-27T02:25:49Z</dcterms:modified>
</cp:coreProperties>
</file>