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charts/chart3.xml" ContentType="application/vnd.openxmlformats-officedocument.drawingml.chart+xml"/>
  <Override PartName="/ppt/diagrams/drawing12.xml" ContentType="application/vnd.ms-office.drawingml.diagramDrawing+xml"/>
  <Override PartName="/ppt/diagrams/layout13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rawings/drawing1.xml" ContentType="application/vnd.openxmlformats-officedocument.drawingml.chartshapes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charts/chart2.xml" ContentType="application/vnd.openxmlformats-officedocument.drawingml.chart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6"/>
  </p:notesMasterIdLst>
  <p:sldIdLst>
    <p:sldId id="256" r:id="rId2"/>
    <p:sldId id="298" r:id="rId3"/>
    <p:sldId id="302" r:id="rId4"/>
    <p:sldId id="301" r:id="rId5"/>
    <p:sldId id="291" r:id="rId6"/>
    <p:sldId id="300" r:id="rId7"/>
    <p:sldId id="262" r:id="rId8"/>
    <p:sldId id="297" r:id="rId9"/>
    <p:sldId id="296" r:id="rId10"/>
    <p:sldId id="292" r:id="rId11"/>
    <p:sldId id="283" r:id="rId12"/>
    <p:sldId id="289" r:id="rId13"/>
    <p:sldId id="268" r:id="rId14"/>
    <p:sldId id="271" r:id="rId1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CC"/>
    <a:srgbClr val="0000FF"/>
    <a:srgbClr val="BD4823"/>
    <a:srgbClr val="7C5EA0"/>
    <a:srgbClr val="FF0066"/>
    <a:srgbClr val="2ED7E4"/>
    <a:srgbClr val="3099E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>
        <p:scale>
          <a:sx n="89" d="100"/>
          <a:sy n="89" d="100"/>
        </p:scale>
        <p:origin x="-103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1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87;&#1088;&#1086;&#1077;&#1082;&#1090;%20&#1073;&#1102;&#1076;&#1078;&#1077;&#1090;&#1072;%202018-2020%20&#1075;&#1086;&#1076;&#1086;&#1074;\&#1055;&#1091;&#1073;&#1083;&#1080;&#1095;&#1085;&#1099;&#1077;%20&#1089;&#1083;&#1091;&#1096;&#1072;&#1085;&#1080;&#1103;\&#1088;&#1072;&#1089;&#1095;&#1077;&#1090;&#1099;%20&#1082;%20&#1089;&#1083;&#1072;&#1081;&#1076;&#1072;&#1084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87;&#1088;&#1086;&#1077;&#1082;&#1090;%20&#1073;&#1102;&#1076;&#1078;&#1077;&#1090;&#1072;%202018-2020%20&#1075;&#1086;&#1076;&#1086;&#1074;\&#1055;&#1091;&#1073;&#1083;&#1080;&#1095;&#1085;&#1099;&#1077;%20&#1089;&#1083;&#1091;&#1096;&#1072;&#1085;&#1080;&#1103;\&#1088;&#1072;&#1089;&#1095;&#1077;&#1090;&#1099;%20&#1082;%20&#1089;&#1083;&#1072;&#1081;&#1076;&#1072;&#1084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87;&#1088;&#1086;&#1077;&#1082;&#1090;%20&#1073;&#1102;&#1076;&#1078;&#1077;&#1090;&#1072;%202018-2020%20&#1075;&#1086;&#1076;&#1086;&#1074;\&#1055;&#1091;&#1073;&#1083;&#1080;&#1095;&#1085;&#1099;&#1077;%20&#1089;&#1083;&#1091;&#1096;&#1072;&#1085;&#1080;&#1103;\&#1088;&#1072;&#1089;&#1095;&#1077;&#1090;&#1099;%20&#1082;%20&#1089;&#1083;&#1072;&#1081;&#1076;&#1072;&#108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2400" dirty="0">
                <a:solidFill>
                  <a:srgbClr val="0000FF"/>
                </a:solidFill>
              </a:rPr>
              <a:t>Муниципальные программы на 2018 год</a:t>
            </a:r>
          </a:p>
        </c:rich>
      </c:tx>
      <c:layout/>
      <c:spPr>
        <a:ln>
          <a:noFill/>
        </a:ln>
      </c:spPr>
    </c:title>
    <c:plotArea>
      <c:layout>
        <c:manualLayout>
          <c:layoutTarget val="inner"/>
          <c:xMode val="edge"/>
          <c:yMode val="edge"/>
          <c:x val="5.8171150481189829E-2"/>
          <c:y val="0.14324438611840198"/>
          <c:w val="0.55050842082239693"/>
          <c:h val="0.73401122776319672"/>
        </c:manualLayout>
      </c:layout>
      <c:doughnutChart>
        <c:varyColors val="1"/>
        <c:ser>
          <c:idx val="0"/>
          <c:order val="0"/>
          <c:dPt>
            <c:idx val="0"/>
            <c:spPr>
              <a:solidFill>
                <a:srgbClr val="0070C0"/>
              </a:solidFill>
            </c:spPr>
          </c:dPt>
          <c:dPt>
            <c:idx val="1"/>
            <c:spPr>
              <a:solidFill>
                <a:srgbClr val="FFFF00"/>
              </a:solidFill>
            </c:spPr>
          </c:dPt>
          <c:dPt>
            <c:idx val="3"/>
            <c:spPr>
              <a:solidFill>
                <a:srgbClr val="FF0066"/>
              </a:solidFill>
            </c:spPr>
          </c:dPt>
          <c:dPt>
            <c:idx val="11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1.6666666666666673E-2"/>
                  <c:y val="-5.5555555555555546E-2"/>
                </c:manualLayout>
              </c:layout>
              <c:showPercent val="1"/>
            </c:dLbl>
            <c:dLbl>
              <c:idx val="1"/>
              <c:layout>
                <c:manualLayout>
                  <c:x val="1.1111111111111065E-2"/>
                  <c:y val="-4.2592592592592592E-2"/>
                </c:manualLayout>
              </c:layout>
              <c:showPercent val="1"/>
            </c:dLbl>
            <c:dLbl>
              <c:idx val="2"/>
              <c:layout>
                <c:manualLayout>
                  <c:x val="3.6111111111111129E-2"/>
                  <c:y val="-2.4074219889180536E-2"/>
                </c:manualLayout>
              </c:layout>
              <c:showPercent val="1"/>
            </c:dLbl>
            <c:dLbl>
              <c:idx val="3"/>
              <c:layout>
                <c:manualLayout>
                  <c:x val="1.5277777777777782E-2"/>
                  <c:y val="-1.2962962962962963E-2"/>
                </c:manualLayout>
              </c:layout>
              <c:showPercent val="1"/>
            </c:dLbl>
            <c:dLbl>
              <c:idx val="4"/>
              <c:layout>
                <c:manualLayout>
                  <c:x val="9.1012514220706071E-3"/>
                  <c:y val="-7.3664825046040596E-3"/>
                </c:manualLayout>
              </c:layout>
              <c:showPercent val="1"/>
            </c:dLbl>
            <c:dLbl>
              <c:idx val="5"/>
              <c:delete val="1"/>
            </c:dLbl>
            <c:dLbl>
              <c:idx val="6"/>
              <c:layout>
                <c:manualLayout>
                  <c:x val="2.5028262252201412E-2"/>
                  <c:y val="-4.9109883364027024E-3"/>
                </c:manualLayout>
              </c:layout>
              <c:showPercent val="1"/>
            </c:dLbl>
            <c:dLbl>
              <c:idx val="7"/>
              <c:layout>
                <c:manualLayout>
                  <c:x val="4.4444444444444481E-2"/>
                  <c:y val="1.8518518518518532E-3"/>
                </c:manualLayout>
              </c:layout>
              <c:showPercent val="1"/>
            </c:dLbl>
            <c:dLbl>
              <c:idx val="8"/>
              <c:layout>
                <c:manualLayout>
                  <c:x val="4.5833333333333372E-2"/>
                  <c:y val="1.8518518518519209E-3"/>
                </c:manualLayout>
              </c:layout>
              <c:showPercent val="1"/>
            </c:dLbl>
            <c:dLbl>
              <c:idx val="9"/>
              <c:layout>
                <c:manualLayout>
                  <c:x val="2.9166666666666671E-2"/>
                  <c:y val="7.4074074074074103E-3"/>
                </c:manualLayout>
              </c:layout>
              <c:showPercent val="1"/>
            </c:dLbl>
            <c:dLbl>
              <c:idx val="10"/>
              <c:delete val="1"/>
            </c:dLbl>
            <c:dLbl>
              <c:idx val="11"/>
              <c:spPr/>
              <c:txPr>
                <a:bodyPr/>
                <a:lstStyle/>
                <a:p>
                  <a:pPr>
                    <a:defRPr sz="4800" b="1"/>
                  </a:pPr>
                  <a:endParaRPr lang="ru-RU"/>
                </a:p>
              </c:txPr>
            </c:dLbl>
            <c:dLbl>
              <c:idx val="12"/>
              <c:layout>
                <c:manualLayout>
                  <c:x val="1.0314741907261593E-2"/>
                  <c:y val="-8.5860454943132158E-2"/>
                </c:manualLayout>
              </c:layout>
              <c:showPercent val="1"/>
            </c:dLbl>
            <c:dLbl>
              <c:idx val="13"/>
              <c:delete val="1"/>
            </c:dLbl>
            <c:dLbl>
              <c:idx val="14"/>
              <c:delete val="1"/>
            </c:dLbl>
            <c:dLbl>
              <c:idx val="15"/>
              <c:layout>
                <c:manualLayout>
                  <c:x val="9.7222222222222258E-3"/>
                  <c:y val="-3.3128754738990948E-2"/>
                </c:manualLayout>
              </c:layout>
              <c:showPercent val="1"/>
            </c:dLbl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МП!$B$2:$B$17</c:f>
              <c:strCache>
                <c:ptCount val="16"/>
                <c:pt idx="0">
                  <c:v> "Система социальной защиты граждан города Минусинска"</c:v>
                </c:pt>
                <c:pt idx="1">
                  <c:v>"Культура города Минусинска"</c:v>
                </c:pt>
                <c:pt idx="2">
                  <c:v>"Реформирование и модернизация жилищно-коммунального хозяйства и повышение энергетической эффективности муниципального образования город Минусинск"</c:v>
                </c:pt>
                <c:pt idx="3">
                  <c:v> "Обеспечение транспортной инфраструктуры муниципального образования город Минусинск"</c:v>
                </c:pt>
                <c:pt idx="4">
                  <c:v> "Обеспечение жизнедеятельности территории "</c:v>
                </c:pt>
                <c:pt idx="5">
                  <c:v>"Благоустройство территории муниципального образования город Минусинск"</c:v>
                </c:pt>
                <c:pt idx="6">
                  <c:v>"Молодежь Минусинска"</c:v>
                </c:pt>
                <c:pt idx="7">
                  <c:v>"Физическая культура и спорт в муниципальном образовании город Минусинск"</c:v>
                </c:pt>
                <c:pt idx="8">
                  <c:v>Управление муниципальными финансами"</c:v>
                </c:pt>
                <c:pt idx="9">
                  <c:v>Эффективное управление муниципальным имуществом города Минусинска"</c:v>
                </c:pt>
                <c:pt idx="10">
                  <c:v> "Социально - экономическая поддержка интересов населения города Минусинска"</c:v>
                </c:pt>
                <c:pt idx="11">
                  <c:v>"Развитие образования города Минусинска"</c:v>
                </c:pt>
                <c:pt idx="12">
                  <c:v>"Управление земельно-имущественными отношениями на территории муниципального образования город Минусинск"</c:v>
                </c:pt>
                <c:pt idx="13">
                  <c:v>"Развитие архивного дела в городе Минусинске"</c:v>
                </c:pt>
                <c:pt idx="14">
                  <c:v>"Безопасный город"</c:v>
                </c:pt>
                <c:pt idx="15">
                  <c:v> "Формирование современной городской среды" на 2018-2022 годы</c:v>
                </c:pt>
              </c:strCache>
            </c:strRef>
          </c:cat>
          <c:val>
            <c:numRef>
              <c:f>МП!$C$2:$C$17</c:f>
              <c:numCache>
                <c:formatCode>#,##0.00</c:formatCode>
                <c:ptCount val="16"/>
                <c:pt idx="0">
                  <c:v>74239.5</c:v>
                </c:pt>
                <c:pt idx="1">
                  <c:v>117311.70999999999</c:v>
                </c:pt>
                <c:pt idx="2">
                  <c:v>33995.03</c:v>
                </c:pt>
                <c:pt idx="3">
                  <c:v>121923.23</c:v>
                </c:pt>
                <c:pt idx="4">
                  <c:v>23405.32</c:v>
                </c:pt>
                <c:pt idx="5">
                  <c:v>7787.74</c:v>
                </c:pt>
                <c:pt idx="6">
                  <c:v>15111.79</c:v>
                </c:pt>
                <c:pt idx="7">
                  <c:v>52004.98</c:v>
                </c:pt>
                <c:pt idx="8">
                  <c:v>30392.34</c:v>
                </c:pt>
                <c:pt idx="9">
                  <c:v>65256.11</c:v>
                </c:pt>
                <c:pt idx="10">
                  <c:v>1700</c:v>
                </c:pt>
                <c:pt idx="11">
                  <c:v>1118035.1600000008</c:v>
                </c:pt>
                <c:pt idx="12">
                  <c:v>8900.51</c:v>
                </c:pt>
                <c:pt idx="13">
                  <c:v>4310.25</c:v>
                </c:pt>
                <c:pt idx="14">
                  <c:v>230</c:v>
                </c:pt>
                <c:pt idx="15">
                  <c:v>27517.109999999986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086319991251099"/>
          <c:y val="5.9537766112569314E-2"/>
          <c:w val="0.39136800087489126"/>
          <c:h val="0.94046223388743055"/>
        </c:manualLayout>
      </c:layout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5.3175933630267715E-2"/>
          <c:y val="8.1312631929785495E-2"/>
          <c:w val="0.8408117566443154"/>
          <c:h val="0.82326519275636023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00B050"/>
              </a:solidFill>
            </c:spPr>
          </c:dPt>
          <c:dPt>
            <c:idx val="1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-6.5506216044246612E-2"/>
                  <c:y val="2.2731178017257398E-2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CatName val="1"/>
              <c:showPercent val="1"/>
            </c:dLbl>
            <c:dLbl>
              <c:idx val="1"/>
              <c:spPr/>
              <c:txPr>
                <a:bodyPr/>
                <a:lstStyle/>
                <a:p>
                  <a:pPr>
                    <a:defRPr sz="12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'структура доходов'!$C$2:$C$3</c:f>
              <c:strCache>
                <c:ptCount val="2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'структура доходов'!$D$2:$D$3</c:f>
              <c:numCache>
                <c:formatCode>#,##0.00</c:formatCode>
                <c:ptCount val="2"/>
                <c:pt idx="0">
                  <c:v>392765.9</c:v>
                </c:pt>
                <c:pt idx="1">
                  <c:v>1349679.7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pieChart>
        <c:varyColors val="1"/>
        <c:ser>
          <c:idx val="0"/>
          <c:order val="0"/>
          <c:dPt>
            <c:idx val="3"/>
            <c:spPr>
              <a:solidFill>
                <a:srgbClr val="FFFF00"/>
              </a:solidFill>
            </c:spPr>
          </c:dPt>
          <c:dPt>
            <c:idx val="5"/>
            <c:spPr>
              <a:solidFill>
                <a:srgbClr val="FF0000"/>
              </a:solidFill>
            </c:spPr>
          </c:dPt>
          <c:dPt>
            <c:idx val="8"/>
            <c:spPr>
              <a:solidFill>
                <a:srgbClr val="00B050"/>
              </a:solidFill>
            </c:spPr>
          </c:dPt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showLeaderLines val="1"/>
          </c:dLbls>
          <c:cat>
            <c:strRef>
              <c:f>'структура расходов'!$C$12:$C$22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ЗДРАВООХРАНЕНИЕ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  <c:pt idx="10">
                  <c:v>ОБСЛУЖИВАНИЕ ГОСУДАРСТВЕННОГО И МУНИЦИПАЛЬНОГО ДОЛГА</c:v>
                </c:pt>
              </c:strCache>
            </c:strRef>
          </c:cat>
          <c:val>
            <c:numRef>
              <c:f>'структура расходов'!$D$12:$D$22</c:f>
              <c:numCache>
                <c:formatCode>#,##0.00</c:formatCode>
                <c:ptCount val="11"/>
                <c:pt idx="0">
                  <c:v>74762.209999999992</c:v>
                </c:pt>
                <c:pt idx="1">
                  <c:v>295.2</c:v>
                </c:pt>
                <c:pt idx="2">
                  <c:v>3049</c:v>
                </c:pt>
                <c:pt idx="3">
                  <c:v>132127.54</c:v>
                </c:pt>
                <c:pt idx="4">
                  <c:v>89037.6</c:v>
                </c:pt>
                <c:pt idx="5">
                  <c:v>1128982.25</c:v>
                </c:pt>
                <c:pt idx="6">
                  <c:v>83600.7</c:v>
                </c:pt>
                <c:pt idx="7">
                  <c:v>44.8</c:v>
                </c:pt>
                <c:pt idx="8">
                  <c:v>178441.31999999998</c:v>
                </c:pt>
                <c:pt idx="9">
                  <c:v>52004.98</c:v>
                </c:pt>
                <c:pt idx="10">
                  <c:v>100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456811588124165"/>
          <c:y val="3.6720746305966008E-2"/>
          <c:w val="0.34537031005005542"/>
          <c:h val="0.84982692895233858"/>
        </c:manualLayout>
      </c:layout>
      <c:txPr>
        <a:bodyPr/>
        <a:lstStyle/>
        <a:p>
          <a:pPr>
            <a:defRPr sz="11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3E0307-3F1A-40EF-9805-75D9D6FE5E00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E08CD631-78B8-41A2-A72C-F2BA954A8596}">
      <dgm:prSet/>
      <dgm:spPr>
        <a:solidFill>
          <a:schemeClr val="accent5">
            <a:lumMod val="60000"/>
            <a:lumOff val="40000"/>
            <a:alpha val="90000"/>
          </a:schemeClr>
        </a:solidFill>
        <a:ln w="38100">
          <a:solidFill>
            <a:srgbClr val="00B050"/>
          </a:solidFill>
        </a:ln>
      </dgm:spPr>
      <dgm:t>
        <a:bodyPr/>
        <a:lstStyle/>
        <a:p>
          <a:r>
            <a:rPr lang="ru-RU" b="1" dirty="0" smtClean="0"/>
            <a:t>Повышение эффективности бюджетных расходов</a:t>
          </a:r>
          <a:endParaRPr lang="ru-RU" b="1" dirty="0"/>
        </a:p>
      </dgm:t>
    </dgm:pt>
    <dgm:pt modelId="{AF93567F-975E-4384-8217-38B5DE03FAC9}" type="parTrans" cxnId="{511D3222-D84C-4A14-B036-2D90610CBC10}">
      <dgm:prSet/>
      <dgm:spPr/>
      <dgm:t>
        <a:bodyPr/>
        <a:lstStyle/>
        <a:p>
          <a:endParaRPr lang="ru-RU"/>
        </a:p>
      </dgm:t>
    </dgm:pt>
    <dgm:pt modelId="{A92BB22B-B653-416B-AF1E-A42431362392}" type="sibTrans" cxnId="{511D3222-D84C-4A14-B036-2D90610CBC10}">
      <dgm:prSet/>
      <dgm:spPr/>
      <dgm:t>
        <a:bodyPr/>
        <a:lstStyle/>
        <a:p>
          <a:endParaRPr lang="ru-RU"/>
        </a:p>
      </dgm:t>
    </dgm:pt>
    <dgm:pt modelId="{D946336A-C344-49F6-8AFD-B6DD5B6582B2}">
      <dgm:prSet/>
      <dgm:spPr>
        <a:solidFill>
          <a:schemeClr val="accent2">
            <a:lumMod val="40000"/>
            <a:lumOff val="60000"/>
            <a:alpha val="90000"/>
          </a:schemeClr>
        </a:solidFill>
        <a:ln w="38100">
          <a:solidFill>
            <a:srgbClr val="00B050"/>
          </a:solidFill>
        </a:ln>
      </dgm:spPr>
      <dgm:t>
        <a:bodyPr/>
        <a:lstStyle/>
        <a:p>
          <a:r>
            <a:rPr lang="ru-RU" b="1" dirty="0" smtClean="0"/>
            <a:t>Завершение реализации задач, поставленных в указах Президента РФ 2012 года</a:t>
          </a:r>
          <a:endParaRPr lang="ru-RU" b="1" dirty="0"/>
        </a:p>
      </dgm:t>
    </dgm:pt>
    <dgm:pt modelId="{D4BFAF2E-073B-4953-8D60-5C490C8D5986}" type="parTrans" cxnId="{647330B1-91E8-4CE4-8E99-1F408F3BDAF2}">
      <dgm:prSet/>
      <dgm:spPr/>
      <dgm:t>
        <a:bodyPr/>
        <a:lstStyle/>
        <a:p>
          <a:endParaRPr lang="ru-RU"/>
        </a:p>
      </dgm:t>
    </dgm:pt>
    <dgm:pt modelId="{D47B6683-329A-458B-A195-B61540735E74}" type="sibTrans" cxnId="{647330B1-91E8-4CE4-8E99-1F408F3BDAF2}">
      <dgm:prSet/>
      <dgm:spPr/>
      <dgm:t>
        <a:bodyPr/>
        <a:lstStyle/>
        <a:p>
          <a:endParaRPr lang="ru-RU"/>
        </a:p>
      </dgm:t>
    </dgm:pt>
    <dgm:pt modelId="{E7891FE0-E987-41D7-A0D8-394323085B65}">
      <dgm:prSet/>
      <dgm:spPr>
        <a:solidFill>
          <a:schemeClr val="accent4">
            <a:lumMod val="60000"/>
            <a:lumOff val="40000"/>
            <a:alpha val="90000"/>
          </a:schemeClr>
        </a:solidFill>
        <a:ln w="38100">
          <a:solidFill>
            <a:srgbClr val="00B050"/>
          </a:solidFill>
        </a:ln>
      </dgm:spPr>
      <dgm:t>
        <a:bodyPr/>
        <a:lstStyle/>
        <a:p>
          <a:r>
            <a:rPr lang="ru-RU" b="1" dirty="0" smtClean="0"/>
            <a:t>Повышение открытости и прозрачности городского бюджета</a:t>
          </a:r>
          <a:endParaRPr lang="ru-RU" b="1" dirty="0"/>
        </a:p>
      </dgm:t>
    </dgm:pt>
    <dgm:pt modelId="{AB6A9DFC-4F66-4D20-B844-E4A72DC5DB02}" type="parTrans" cxnId="{DA5B50C4-67E8-4718-90E6-A9EA383FF0F5}">
      <dgm:prSet/>
      <dgm:spPr/>
      <dgm:t>
        <a:bodyPr/>
        <a:lstStyle/>
        <a:p>
          <a:endParaRPr lang="ru-RU"/>
        </a:p>
      </dgm:t>
    </dgm:pt>
    <dgm:pt modelId="{DCA36F73-3890-4CEB-8B7C-D92158373AAA}" type="sibTrans" cxnId="{DA5B50C4-67E8-4718-90E6-A9EA383FF0F5}">
      <dgm:prSet/>
      <dgm:spPr/>
      <dgm:t>
        <a:bodyPr/>
        <a:lstStyle/>
        <a:p>
          <a:endParaRPr lang="ru-RU"/>
        </a:p>
      </dgm:t>
    </dgm:pt>
    <dgm:pt modelId="{308A6D7D-13C5-499E-A725-406B9B0EE330}" type="pres">
      <dgm:prSet presAssocID="{5B3E0307-3F1A-40EF-9805-75D9D6FE5E00}" presName="compositeShape" presStyleCnt="0">
        <dgm:presLayoutVars>
          <dgm:dir/>
          <dgm:resizeHandles/>
        </dgm:presLayoutVars>
      </dgm:prSet>
      <dgm:spPr/>
    </dgm:pt>
    <dgm:pt modelId="{A2254684-D19B-4CEB-82E8-97560BBF1FD7}" type="pres">
      <dgm:prSet presAssocID="{5B3E0307-3F1A-40EF-9805-75D9D6FE5E00}" presName="pyramid" presStyleLbl="node1" presStyleIdx="0" presStyleCnt="1" custLinFactNeighborX="-8864" custLinFactNeighborY="-9090"/>
      <dgm:spPr/>
      <dgm:t>
        <a:bodyPr/>
        <a:lstStyle/>
        <a:p>
          <a:endParaRPr lang="ru-RU"/>
        </a:p>
      </dgm:t>
    </dgm:pt>
    <dgm:pt modelId="{E198E77E-ABEA-4F45-B22A-C0CD77603714}" type="pres">
      <dgm:prSet presAssocID="{5B3E0307-3F1A-40EF-9805-75D9D6FE5E00}" presName="theList" presStyleCnt="0"/>
      <dgm:spPr/>
    </dgm:pt>
    <dgm:pt modelId="{6ABED3B8-E4A8-45EA-85CC-A73D1DA3B5EB}" type="pres">
      <dgm:prSet presAssocID="{E08CD631-78B8-41A2-A72C-F2BA954A8596}" presName="aNode" presStyleLbl="fgAcc1" presStyleIdx="0" presStyleCnt="3" custScaleX="90692" custScaleY="70415" custLinFactNeighborX="-9325" custLinFactNeighborY="3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A7A737-E77C-40A8-BFED-7DCB0ADA923D}" type="pres">
      <dgm:prSet presAssocID="{E08CD631-78B8-41A2-A72C-F2BA954A8596}" presName="aSpace" presStyleCnt="0"/>
      <dgm:spPr/>
    </dgm:pt>
    <dgm:pt modelId="{5A0730CA-FBBF-42F9-A29F-F7F2417C7E80}" type="pres">
      <dgm:prSet presAssocID="{D946336A-C344-49F6-8AFD-B6DD5B6582B2}" presName="aNode" presStyleLbl="fgAcc1" presStyleIdx="1" presStyleCnt="3" custScaleX="90625" custScaleY="75511" custLinFactNeighborX="-10293" custLinFactNeighborY="336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CCC4A9-04FE-4A30-ACD1-138605E6D1D1}" type="pres">
      <dgm:prSet presAssocID="{D946336A-C344-49F6-8AFD-B6DD5B6582B2}" presName="aSpace" presStyleCnt="0"/>
      <dgm:spPr/>
    </dgm:pt>
    <dgm:pt modelId="{A816EE48-7E03-4E5B-82A8-55036DF850E3}" type="pres">
      <dgm:prSet presAssocID="{E7891FE0-E987-41D7-A0D8-394323085B65}" presName="aNode" presStyleLbl="fgAcc1" presStyleIdx="2" presStyleCnt="3" custScaleX="90496" custScaleY="68991" custLinFactNeighborX="-6900" custLinFactNeighborY="152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00002D-07DC-4FBD-87CC-C9F5EA20E303}" type="pres">
      <dgm:prSet presAssocID="{E7891FE0-E987-41D7-A0D8-394323085B65}" presName="aSpace" presStyleCnt="0"/>
      <dgm:spPr/>
    </dgm:pt>
  </dgm:ptLst>
  <dgm:cxnLst>
    <dgm:cxn modelId="{37BF41C1-87FA-4E8F-937B-16F8FE4EFC6D}" type="presOf" srcId="{D946336A-C344-49F6-8AFD-B6DD5B6582B2}" destId="{5A0730CA-FBBF-42F9-A29F-F7F2417C7E80}" srcOrd="0" destOrd="0" presId="urn:microsoft.com/office/officeart/2005/8/layout/pyramid2"/>
    <dgm:cxn modelId="{647330B1-91E8-4CE4-8E99-1F408F3BDAF2}" srcId="{5B3E0307-3F1A-40EF-9805-75D9D6FE5E00}" destId="{D946336A-C344-49F6-8AFD-B6DD5B6582B2}" srcOrd="1" destOrd="0" parTransId="{D4BFAF2E-073B-4953-8D60-5C490C8D5986}" sibTransId="{D47B6683-329A-458B-A195-B61540735E74}"/>
    <dgm:cxn modelId="{511D3222-D84C-4A14-B036-2D90610CBC10}" srcId="{5B3E0307-3F1A-40EF-9805-75D9D6FE5E00}" destId="{E08CD631-78B8-41A2-A72C-F2BA954A8596}" srcOrd="0" destOrd="0" parTransId="{AF93567F-975E-4384-8217-38B5DE03FAC9}" sibTransId="{A92BB22B-B653-416B-AF1E-A42431362392}"/>
    <dgm:cxn modelId="{DA5B50C4-67E8-4718-90E6-A9EA383FF0F5}" srcId="{5B3E0307-3F1A-40EF-9805-75D9D6FE5E00}" destId="{E7891FE0-E987-41D7-A0D8-394323085B65}" srcOrd="2" destOrd="0" parTransId="{AB6A9DFC-4F66-4D20-B844-E4A72DC5DB02}" sibTransId="{DCA36F73-3890-4CEB-8B7C-D92158373AAA}"/>
    <dgm:cxn modelId="{990CB70A-BD78-4847-8426-441C12A77182}" type="presOf" srcId="{5B3E0307-3F1A-40EF-9805-75D9D6FE5E00}" destId="{308A6D7D-13C5-499E-A725-406B9B0EE330}" srcOrd="0" destOrd="0" presId="urn:microsoft.com/office/officeart/2005/8/layout/pyramid2"/>
    <dgm:cxn modelId="{07F42029-31CC-4CE2-821A-510AD2F794B6}" type="presOf" srcId="{E08CD631-78B8-41A2-A72C-F2BA954A8596}" destId="{6ABED3B8-E4A8-45EA-85CC-A73D1DA3B5EB}" srcOrd="0" destOrd="0" presId="urn:microsoft.com/office/officeart/2005/8/layout/pyramid2"/>
    <dgm:cxn modelId="{49040279-73FB-45AF-89A6-2B08456DD2F2}" type="presOf" srcId="{E7891FE0-E987-41D7-A0D8-394323085B65}" destId="{A816EE48-7E03-4E5B-82A8-55036DF850E3}" srcOrd="0" destOrd="0" presId="urn:microsoft.com/office/officeart/2005/8/layout/pyramid2"/>
    <dgm:cxn modelId="{8D00340C-DF25-4B86-825B-98B9BBF1FCBD}" type="presParOf" srcId="{308A6D7D-13C5-499E-A725-406B9B0EE330}" destId="{A2254684-D19B-4CEB-82E8-97560BBF1FD7}" srcOrd="0" destOrd="0" presId="urn:microsoft.com/office/officeart/2005/8/layout/pyramid2"/>
    <dgm:cxn modelId="{803B7D8C-CACF-440C-A470-DEB6591CB186}" type="presParOf" srcId="{308A6D7D-13C5-499E-A725-406B9B0EE330}" destId="{E198E77E-ABEA-4F45-B22A-C0CD77603714}" srcOrd="1" destOrd="0" presId="urn:microsoft.com/office/officeart/2005/8/layout/pyramid2"/>
    <dgm:cxn modelId="{80132543-CF73-4F64-951B-4F0BE7B6AF4D}" type="presParOf" srcId="{E198E77E-ABEA-4F45-B22A-C0CD77603714}" destId="{6ABED3B8-E4A8-45EA-85CC-A73D1DA3B5EB}" srcOrd="0" destOrd="0" presId="urn:microsoft.com/office/officeart/2005/8/layout/pyramid2"/>
    <dgm:cxn modelId="{ED2E123F-4F44-4467-8B3B-2B97987DC9C3}" type="presParOf" srcId="{E198E77E-ABEA-4F45-B22A-C0CD77603714}" destId="{CDA7A737-E77C-40A8-BFED-7DCB0ADA923D}" srcOrd="1" destOrd="0" presId="urn:microsoft.com/office/officeart/2005/8/layout/pyramid2"/>
    <dgm:cxn modelId="{24A4460A-B6C8-4647-A053-CBEC02E7FD52}" type="presParOf" srcId="{E198E77E-ABEA-4F45-B22A-C0CD77603714}" destId="{5A0730CA-FBBF-42F9-A29F-F7F2417C7E80}" srcOrd="2" destOrd="0" presId="urn:microsoft.com/office/officeart/2005/8/layout/pyramid2"/>
    <dgm:cxn modelId="{6B1A157C-CC61-4867-B120-A8F86E7EE403}" type="presParOf" srcId="{E198E77E-ABEA-4F45-B22A-C0CD77603714}" destId="{5DCCC4A9-04FE-4A30-ACD1-138605E6D1D1}" srcOrd="3" destOrd="0" presId="urn:microsoft.com/office/officeart/2005/8/layout/pyramid2"/>
    <dgm:cxn modelId="{FDF2B714-28C1-48E0-A1FC-8B3D7B8F41E2}" type="presParOf" srcId="{E198E77E-ABEA-4F45-B22A-C0CD77603714}" destId="{A816EE48-7E03-4E5B-82A8-55036DF850E3}" srcOrd="4" destOrd="0" presId="urn:microsoft.com/office/officeart/2005/8/layout/pyramid2"/>
    <dgm:cxn modelId="{6D2BEE11-E840-4165-8699-1A6EECEDF81C}" type="presParOf" srcId="{E198E77E-ABEA-4F45-B22A-C0CD77603714}" destId="{3E00002D-07DC-4FBD-87CC-C9F5EA20E303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A2B343-D132-4B5B-B45E-35AA1F99830C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2B2A59F-7AAD-45CB-8226-1999719D8532}">
      <dgm:prSet phldrT="[Текст]"/>
      <dgm:spPr>
        <a:noFill/>
        <a:ln w="57150">
          <a:solidFill>
            <a:srgbClr val="00B050"/>
          </a:solidFill>
        </a:ln>
      </dgm:spPr>
      <dgm:t>
        <a:bodyPr/>
        <a:lstStyle/>
        <a:p>
          <a:endParaRPr lang="ru-RU" i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B603203-A31C-448D-8252-5400AFDC12EE}" type="parTrans" cxnId="{2F860912-C143-4E18-AEC0-7F22CC30C2F8}">
      <dgm:prSet/>
      <dgm:spPr/>
      <dgm:t>
        <a:bodyPr/>
        <a:lstStyle/>
        <a:p>
          <a:endParaRPr lang="ru-RU"/>
        </a:p>
      </dgm:t>
    </dgm:pt>
    <dgm:pt modelId="{83F88BE0-E659-4B87-BC40-D760C368A397}" type="sibTrans" cxnId="{2F860912-C143-4E18-AEC0-7F22CC30C2F8}">
      <dgm:prSet/>
      <dgm:spPr/>
      <dgm:t>
        <a:bodyPr/>
        <a:lstStyle/>
        <a:p>
          <a:endParaRPr lang="ru-RU"/>
        </a:p>
      </dgm:t>
    </dgm:pt>
    <dgm:pt modelId="{CDEA672F-7A03-4CAA-BC66-8AD4C976780F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just" rtl="0"/>
          <a:endParaRPr lang="ru-RU" sz="3600" b="1" i="0" dirty="0" smtClean="0">
            <a:ln>
              <a:solidFill>
                <a:srgbClr val="00B050"/>
              </a:solidFill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F7924D-FABC-4DED-92AE-4419CAD66292}" type="parTrans" cxnId="{48BFB191-847D-4FB8-BF3A-E0ADA3D132B9}">
      <dgm:prSet/>
      <dgm:spPr/>
      <dgm:t>
        <a:bodyPr/>
        <a:lstStyle/>
        <a:p>
          <a:endParaRPr lang="ru-RU"/>
        </a:p>
      </dgm:t>
    </dgm:pt>
    <dgm:pt modelId="{8A95129A-FBA8-4996-B7C6-E3B196435551}" type="sibTrans" cxnId="{48BFB191-847D-4FB8-BF3A-E0ADA3D132B9}">
      <dgm:prSet/>
      <dgm:spPr>
        <a:solidFill>
          <a:srgbClr val="92D050">
            <a:alpha val="90000"/>
          </a:srgbClr>
        </a:solidFill>
        <a:ln>
          <a:solidFill>
            <a:srgbClr val="0033CC">
              <a:alpha val="90000"/>
            </a:srgbClr>
          </a:solidFill>
        </a:ln>
      </dgm:spPr>
      <dgm:t>
        <a:bodyPr/>
        <a:lstStyle/>
        <a:p>
          <a:endParaRPr lang="ru-RU"/>
        </a:p>
      </dgm:t>
    </dgm:pt>
    <dgm:pt modelId="{07A06C9C-AEF6-464A-82CE-11AE4220782C}">
      <dgm:prSet/>
      <dgm:spPr>
        <a:noFill/>
        <a:ln w="57150">
          <a:solidFill>
            <a:srgbClr val="00B050"/>
          </a:solidFill>
        </a:ln>
      </dgm:spPr>
      <dgm:t>
        <a:bodyPr/>
        <a:lstStyle/>
        <a:p>
          <a:pPr algn="l" rtl="0"/>
          <a:endParaRPr lang="ru-RU" b="1" i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0AA1DDC-456B-4742-A29D-2376DF9F2E77}" type="parTrans" cxnId="{83DB798A-F047-4C6B-9F3A-4402AC74C0D5}">
      <dgm:prSet/>
      <dgm:spPr/>
      <dgm:t>
        <a:bodyPr/>
        <a:lstStyle/>
        <a:p>
          <a:endParaRPr lang="ru-RU"/>
        </a:p>
      </dgm:t>
    </dgm:pt>
    <dgm:pt modelId="{5183CF60-30F2-4122-843B-D6AAAAD4EEEA}" type="sibTrans" cxnId="{83DB798A-F047-4C6B-9F3A-4402AC74C0D5}">
      <dgm:prSet/>
      <dgm:spPr>
        <a:solidFill>
          <a:srgbClr val="92D050">
            <a:alpha val="90000"/>
          </a:srgbClr>
        </a:solidFill>
        <a:ln>
          <a:solidFill>
            <a:srgbClr val="0033CC">
              <a:alpha val="90000"/>
            </a:srgbClr>
          </a:solidFill>
        </a:ln>
      </dgm:spPr>
      <dgm:t>
        <a:bodyPr/>
        <a:lstStyle/>
        <a:p>
          <a:endParaRPr lang="ru-RU"/>
        </a:p>
      </dgm:t>
    </dgm:pt>
    <dgm:pt modelId="{037C2D47-E836-43C4-A54A-0FBB6A64AD94}" type="pres">
      <dgm:prSet presAssocID="{48A2B343-D132-4B5B-B45E-35AA1F99830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762862-6D0A-4FC7-918A-508F2AA84DCE}" type="pres">
      <dgm:prSet presAssocID="{48A2B343-D132-4B5B-B45E-35AA1F99830C}" presName="dummyMaxCanvas" presStyleCnt="0">
        <dgm:presLayoutVars/>
      </dgm:prSet>
      <dgm:spPr/>
    </dgm:pt>
    <dgm:pt modelId="{88B843E5-48D6-4740-BD20-8B66C02286D8}" type="pres">
      <dgm:prSet presAssocID="{48A2B343-D132-4B5B-B45E-35AA1F99830C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3B8456-4026-4DA8-9430-4806003DD6DC}" type="pres">
      <dgm:prSet presAssocID="{48A2B343-D132-4B5B-B45E-35AA1F99830C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8EFE2A-8851-4C80-94AE-995AF9135913}" type="pres">
      <dgm:prSet presAssocID="{48A2B343-D132-4B5B-B45E-35AA1F99830C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08B2D6-8C4B-492C-B0E2-874C41DB9105}" type="pres">
      <dgm:prSet presAssocID="{48A2B343-D132-4B5B-B45E-35AA1F99830C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F41230-7AC5-44AD-B1B7-8AFC4E091F4C}" type="pres">
      <dgm:prSet presAssocID="{48A2B343-D132-4B5B-B45E-35AA1F99830C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251F5F-F264-4D44-BC99-2FAB33130D00}" type="pres">
      <dgm:prSet presAssocID="{48A2B343-D132-4B5B-B45E-35AA1F99830C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5C46B7-D1E7-4C1A-AEB0-0E2F818A7DD2}" type="pres">
      <dgm:prSet presAssocID="{48A2B343-D132-4B5B-B45E-35AA1F99830C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338FCF-C1CF-4A0C-B2B6-B128F2C869A8}" type="pres">
      <dgm:prSet presAssocID="{48A2B343-D132-4B5B-B45E-35AA1F99830C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4EDA90-E65C-4CAD-84FD-AA49584D614F}" type="presOf" srcId="{CDEA672F-7A03-4CAA-BC66-8AD4C976780F}" destId="{97251F5F-F264-4D44-BC99-2FAB33130D00}" srcOrd="1" destOrd="0" presId="urn:microsoft.com/office/officeart/2005/8/layout/vProcess5"/>
    <dgm:cxn modelId="{FDF98E47-00B4-46F7-AFB6-814DDA8190F9}" type="presOf" srcId="{32B2A59F-7AAD-45CB-8226-1999719D8532}" destId="{B98EFE2A-8851-4C80-94AE-995AF9135913}" srcOrd="0" destOrd="0" presId="urn:microsoft.com/office/officeart/2005/8/layout/vProcess5"/>
    <dgm:cxn modelId="{F2E87377-E404-4CBC-BA79-866CDB86C35C}" type="presOf" srcId="{5183CF60-30F2-4122-843B-D6AAAAD4EEEA}" destId="{5CF41230-7AC5-44AD-B1B7-8AFC4E091F4C}" srcOrd="0" destOrd="0" presId="urn:microsoft.com/office/officeart/2005/8/layout/vProcess5"/>
    <dgm:cxn modelId="{FC4A54EE-63EF-415E-9D14-F7B2A64DD636}" type="presOf" srcId="{07A06C9C-AEF6-464A-82CE-11AE4220782C}" destId="{4C5C46B7-D1E7-4C1A-AEB0-0E2F818A7DD2}" srcOrd="1" destOrd="0" presId="urn:microsoft.com/office/officeart/2005/8/layout/vProcess5"/>
    <dgm:cxn modelId="{C63EB10A-6944-40C9-A2E0-6E659176D704}" type="presOf" srcId="{8A95129A-FBA8-4996-B7C6-E3B196435551}" destId="{9908B2D6-8C4B-492C-B0E2-874C41DB9105}" srcOrd="0" destOrd="0" presId="urn:microsoft.com/office/officeart/2005/8/layout/vProcess5"/>
    <dgm:cxn modelId="{83DB798A-F047-4C6B-9F3A-4402AC74C0D5}" srcId="{48A2B343-D132-4B5B-B45E-35AA1F99830C}" destId="{07A06C9C-AEF6-464A-82CE-11AE4220782C}" srcOrd="1" destOrd="0" parTransId="{B0AA1DDC-456B-4742-A29D-2376DF9F2E77}" sibTransId="{5183CF60-30F2-4122-843B-D6AAAAD4EEEA}"/>
    <dgm:cxn modelId="{C8CCB93E-AC2D-48F8-A171-E6BF790F7F9D}" type="presOf" srcId="{07A06C9C-AEF6-464A-82CE-11AE4220782C}" destId="{AD3B8456-4026-4DA8-9430-4806003DD6DC}" srcOrd="0" destOrd="0" presId="urn:microsoft.com/office/officeart/2005/8/layout/vProcess5"/>
    <dgm:cxn modelId="{0F105032-34FB-4029-8DA9-F2B26C9E9321}" type="presOf" srcId="{CDEA672F-7A03-4CAA-BC66-8AD4C976780F}" destId="{88B843E5-48D6-4740-BD20-8B66C02286D8}" srcOrd="0" destOrd="0" presId="urn:microsoft.com/office/officeart/2005/8/layout/vProcess5"/>
    <dgm:cxn modelId="{2F860912-C143-4E18-AEC0-7F22CC30C2F8}" srcId="{48A2B343-D132-4B5B-B45E-35AA1F99830C}" destId="{32B2A59F-7AAD-45CB-8226-1999719D8532}" srcOrd="2" destOrd="0" parTransId="{2B603203-A31C-448D-8252-5400AFDC12EE}" sibTransId="{83F88BE0-E659-4B87-BC40-D760C368A397}"/>
    <dgm:cxn modelId="{CFAABFD2-D945-40FE-A4F7-FD093A14A2B6}" type="presOf" srcId="{32B2A59F-7AAD-45CB-8226-1999719D8532}" destId="{EE338FCF-C1CF-4A0C-B2B6-B128F2C869A8}" srcOrd="1" destOrd="0" presId="urn:microsoft.com/office/officeart/2005/8/layout/vProcess5"/>
    <dgm:cxn modelId="{48BFB191-847D-4FB8-BF3A-E0ADA3D132B9}" srcId="{48A2B343-D132-4B5B-B45E-35AA1F99830C}" destId="{CDEA672F-7A03-4CAA-BC66-8AD4C976780F}" srcOrd="0" destOrd="0" parTransId="{F1F7924D-FABC-4DED-92AE-4419CAD66292}" sibTransId="{8A95129A-FBA8-4996-B7C6-E3B196435551}"/>
    <dgm:cxn modelId="{379C7952-BCD6-4740-B87A-61DEFC5AD47F}" type="presOf" srcId="{48A2B343-D132-4B5B-B45E-35AA1F99830C}" destId="{037C2D47-E836-43C4-A54A-0FBB6A64AD94}" srcOrd="0" destOrd="0" presId="urn:microsoft.com/office/officeart/2005/8/layout/vProcess5"/>
    <dgm:cxn modelId="{069C8959-A509-46C6-8A73-DE3EC448DC6D}" type="presParOf" srcId="{037C2D47-E836-43C4-A54A-0FBB6A64AD94}" destId="{33762862-6D0A-4FC7-918A-508F2AA84DCE}" srcOrd="0" destOrd="0" presId="urn:microsoft.com/office/officeart/2005/8/layout/vProcess5"/>
    <dgm:cxn modelId="{72A98EBB-1DD8-4941-B678-F5695BDD6822}" type="presParOf" srcId="{037C2D47-E836-43C4-A54A-0FBB6A64AD94}" destId="{88B843E5-48D6-4740-BD20-8B66C02286D8}" srcOrd="1" destOrd="0" presId="urn:microsoft.com/office/officeart/2005/8/layout/vProcess5"/>
    <dgm:cxn modelId="{A6090010-77B1-49ED-A747-61AFF9C7651C}" type="presParOf" srcId="{037C2D47-E836-43C4-A54A-0FBB6A64AD94}" destId="{AD3B8456-4026-4DA8-9430-4806003DD6DC}" srcOrd="2" destOrd="0" presId="urn:microsoft.com/office/officeart/2005/8/layout/vProcess5"/>
    <dgm:cxn modelId="{64EAB055-A41A-463F-A502-B0D376926DFB}" type="presParOf" srcId="{037C2D47-E836-43C4-A54A-0FBB6A64AD94}" destId="{B98EFE2A-8851-4C80-94AE-995AF9135913}" srcOrd="3" destOrd="0" presId="urn:microsoft.com/office/officeart/2005/8/layout/vProcess5"/>
    <dgm:cxn modelId="{5494409F-5D8B-435A-9A22-CB125CC15166}" type="presParOf" srcId="{037C2D47-E836-43C4-A54A-0FBB6A64AD94}" destId="{9908B2D6-8C4B-492C-B0E2-874C41DB9105}" srcOrd="4" destOrd="0" presId="urn:microsoft.com/office/officeart/2005/8/layout/vProcess5"/>
    <dgm:cxn modelId="{12E1284B-4C9C-4DAF-8CAF-0632E5B20550}" type="presParOf" srcId="{037C2D47-E836-43C4-A54A-0FBB6A64AD94}" destId="{5CF41230-7AC5-44AD-B1B7-8AFC4E091F4C}" srcOrd="5" destOrd="0" presId="urn:microsoft.com/office/officeart/2005/8/layout/vProcess5"/>
    <dgm:cxn modelId="{65C90B7F-37E7-4C4E-A693-C198A7B5AEBE}" type="presParOf" srcId="{037C2D47-E836-43C4-A54A-0FBB6A64AD94}" destId="{97251F5F-F264-4D44-BC99-2FAB33130D00}" srcOrd="6" destOrd="0" presId="urn:microsoft.com/office/officeart/2005/8/layout/vProcess5"/>
    <dgm:cxn modelId="{71A9E2F0-4DE8-4584-981D-F355FD871AA3}" type="presParOf" srcId="{037C2D47-E836-43C4-A54A-0FBB6A64AD94}" destId="{4C5C46B7-D1E7-4C1A-AEB0-0E2F818A7DD2}" srcOrd="7" destOrd="0" presId="urn:microsoft.com/office/officeart/2005/8/layout/vProcess5"/>
    <dgm:cxn modelId="{403AA2F1-AF95-422E-BEB4-4264DA6B043C}" type="presParOf" srcId="{037C2D47-E836-43C4-A54A-0FBB6A64AD94}" destId="{EE338FCF-C1CF-4A0C-B2B6-B128F2C869A8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786E518-293B-42AF-A240-6048F0990473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2DCAFB3-66A4-4812-81E1-48CC217E32D7}">
      <dgm:prSet phldrT="[Текст]" custT="1"/>
      <dgm:spPr>
        <a:noFill/>
        <a:ln w="57150">
          <a:solidFill>
            <a:srgbClr val="00B050"/>
          </a:solidFill>
        </a:ln>
      </dgm:spPr>
      <dgm:t>
        <a:bodyPr/>
        <a:lstStyle/>
        <a:p>
          <a:pPr rtl="0"/>
          <a:r>
            <a:rPr lang="ru-RU" sz="3200" b="1" i="1" dirty="0" smtClean="0">
              <a:ln>
                <a:solidFill>
                  <a:srgbClr val="0033CC"/>
                </a:solidFill>
              </a:ln>
              <a:solidFill>
                <a:srgbClr val="0000FF"/>
              </a:solidFill>
            </a:rPr>
            <a:t>Реализация задач, поставленных в указах Президента РФ 2012 года</a:t>
          </a:r>
          <a:endParaRPr lang="ru-RU" sz="3200" dirty="0">
            <a:ln>
              <a:solidFill>
                <a:srgbClr val="0033CC"/>
              </a:solidFill>
            </a:ln>
            <a:solidFill>
              <a:srgbClr val="0000FF"/>
            </a:solidFill>
          </a:endParaRPr>
        </a:p>
      </dgm:t>
    </dgm:pt>
    <dgm:pt modelId="{0E5ACA3D-5CCE-42D0-B444-175AE4917F7B}" type="parTrans" cxnId="{631B0C9C-3DFE-4689-9D67-F7A87A15C0BC}">
      <dgm:prSet/>
      <dgm:spPr/>
      <dgm:t>
        <a:bodyPr/>
        <a:lstStyle/>
        <a:p>
          <a:endParaRPr lang="ru-RU"/>
        </a:p>
      </dgm:t>
    </dgm:pt>
    <dgm:pt modelId="{EA58F2DB-3F33-4E22-80B7-0F2E906C7304}" type="sibTrans" cxnId="{631B0C9C-3DFE-4689-9D67-F7A87A15C0BC}">
      <dgm:prSet/>
      <dgm:spPr/>
      <dgm:t>
        <a:bodyPr/>
        <a:lstStyle/>
        <a:p>
          <a:endParaRPr lang="ru-RU"/>
        </a:p>
      </dgm:t>
    </dgm:pt>
    <dgm:pt modelId="{8C20BC02-21F3-431F-82D1-113ECC8637B9}">
      <dgm:prSet/>
      <dgm:spPr>
        <a:noFill/>
        <a:ln w="57150">
          <a:solidFill>
            <a:srgbClr val="00B050"/>
          </a:solidFill>
        </a:ln>
      </dgm:spPr>
      <dgm:t>
        <a:bodyPr/>
        <a:lstStyle/>
        <a:p>
          <a:r>
            <a:rPr lang="ru-RU" b="1" i="1" dirty="0" smtClean="0">
              <a:ln>
                <a:solidFill>
                  <a:srgbClr val="0000FF"/>
                </a:solidFill>
              </a:ln>
              <a:solidFill>
                <a:srgbClr val="0000FF"/>
              </a:solidFill>
            </a:rPr>
            <a:t>повышение уровня заработной платы отдельным категориям работников бюджетной сферы</a:t>
          </a:r>
          <a:endParaRPr lang="ru-RU" b="1" i="1" dirty="0">
            <a:ln>
              <a:solidFill>
                <a:srgbClr val="0000FF"/>
              </a:solidFill>
            </a:ln>
            <a:solidFill>
              <a:srgbClr val="0000FF"/>
            </a:solidFill>
          </a:endParaRPr>
        </a:p>
      </dgm:t>
    </dgm:pt>
    <dgm:pt modelId="{6F9BDFE8-5DAF-4872-8C93-061339A64D0B}" type="parTrans" cxnId="{1ECE9FD8-A9D0-4C71-83D3-32A13245490C}">
      <dgm:prSet/>
      <dgm:spPr/>
      <dgm:t>
        <a:bodyPr/>
        <a:lstStyle/>
        <a:p>
          <a:endParaRPr lang="ru-RU"/>
        </a:p>
      </dgm:t>
    </dgm:pt>
    <dgm:pt modelId="{542CE6D6-1C57-4E44-9A6E-A643A616A7D9}" type="sibTrans" cxnId="{1ECE9FD8-A9D0-4C71-83D3-32A13245490C}">
      <dgm:prSet/>
      <dgm:spPr/>
      <dgm:t>
        <a:bodyPr/>
        <a:lstStyle/>
        <a:p>
          <a:endParaRPr lang="ru-RU"/>
        </a:p>
      </dgm:t>
    </dgm:pt>
    <dgm:pt modelId="{BA2E465C-24D0-43E3-B969-4009A7DF9706}">
      <dgm:prSet/>
      <dgm:spPr>
        <a:noFill/>
        <a:ln w="57150">
          <a:solidFill>
            <a:srgbClr val="00B050"/>
          </a:solidFill>
        </a:ln>
      </dgm:spPr>
      <dgm:t>
        <a:bodyPr/>
        <a:lstStyle/>
        <a:p>
          <a:r>
            <a:rPr lang="ru-RU" b="1" i="1" dirty="0" smtClean="0">
              <a:ln>
                <a:solidFill>
                  <a:srgbClr val="0033CC"/>
                </a:solidFill>
              </a:ln>
              <a:solidFill>
                <a:srgbClr val="0000FF"/>
              </a:solidFill>
            </a:rPr>
            <a:t>проводятся мероприятия по улучшению условий ведения предпринимательской деятельности.</a:t>
          </a:r>
          <a:endParaRPr lang="ru-RU" b="1" i="1" dirty="0">
            <a:ln>
              <a:solidFill>
                <a:srgbClr val="0033CC"/>
              </a:solidFill>
            </a:ln>
            <a:solidFill>
              <a:srgbClr val="0000FF"/>
            </a:solidFill>
          </a:endParaRPr>
        </a:p>
      </dgm:t>
    </dgm:pt>
    <dgm:pt modelId="{2701AAE7-A68C-4007-90A8-20F4706E0E2C}" type="parTrans" cxnId="{7928845E-43F8-4D17-8D3D-5E94594E8286}">
      <dgm:prSet/>
      <dgm:spPr/>
      <dgm:t>
        <a:bodyPr/>
        <a:lstStyle/>
        <a:p>
          <a:endParaRPr lang="ru-RU"/>
        </a:p>
      </dgm:t>
    </dgm:pt>
    <dgm:pt modelId="{AA60F977-6502-4CC7-98DE-6A25313A607A}" type="sibTrans" cxnId="{7928845E-43F8-4D17-8D3D-5E94594E8286}">
      <dgm:prSet/>
      <dgm:spPr/>
      <dgm:t>
        <a:bodyPr/>
        <a:lstStyle/>
        <a:p>
          <a:endParaRPr lang="ru-RU"/>
        </a:p>
      </dgm:t>
    </dgm:pt>
    <dgm:pt modelId="{0DEC07B7-75FE-49C4-83BB-4480533FF8A6}" type="pres">
      <dgm:prSet presAssocID="{0786E518-293B-42AF-A240-6048F099047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2F08C22-4BC1-4F6A-9B53-700B19D43157}" type="pres">
      <dgm:prSet presAssocID="{BA2E465C-24D0-43E3-B969-4009A7DF9706}" presName="boxAndChildren" presStyleCnt="0"/>
      <dgm:spPr/>
    </dgm:pt>
    <dgm:pt modelId="{35D8D2BA-4C3C-4DFD-946C-493F0DE0DEB0}" type="pres">
      <dgm:prSet presAssocID="{BA2E465C-24D0-43E3-B969-4009A7DF9706}" presName="parentTextBox" presStyleLbl="node1" presStyleIdx="0" presStyleCnt="3" custLinFactNeighborY="11081"/>
      <dgm:spPr/>
      <dgm:t>
        <a:bodyPr/>
        <a:lstStyle/>
        <a:p>
          <a:endParaRPr lang="ru-RU"/>
        </a:p>
      </dgm:t>
    </dgm:pt>
    <dgm:pt modelId="{6B44C100-46FA-4B8E-BE12-33BA761560D3}" type="pres">
      <dgm:prSet presAssocID="{542CE6D6-1C57-4E44-9A6E-A643A616A7D9}" presName="sp" presStyleCnt="0"/>
      <dgm:spPr/>
    </dgm:pt>
    <dgm:pt modelId="{FA454457-74D3-482D-B944-A24EAE5F0D70}" type="pres">
      <dgm:prSet presAssocID="{8C20BC02-21F3-431F-82D1-113ECC8637B9}" presName="arrowAndChildren" presStyleCnt="0"/>
      <dgm:spPr/>
    </dgm:pt>
    <dgm:pt modelId="{E39C3221-DCB2-469D-9E21-3D8CE8982E48}" type="pres">
      <dgm:prSet presAssocID="{8C20BC02-21F3-431F-82D1-113ECC8637B9}" presName="parentTextArrow" presStyleLbl="node1" presStyleIdx="1" presStyleCnt="3"/>
      <dgm:spPr/>
      <dgm:t>
        <a:bodyPr/>
        <a:lstStyle/>
        <a:p>
          <a:endParaRPr lang="ru-RU"/>
        </a:p>
      </dgm:t>
    </dgm:pt>
    <dgm:pt modelId="{B6176A13-11B6-403E-B7DC-7E9CE0775FA2}" type="pres">
      <dgm:prSet presAssocID="{EA58F2DB-3F33-4E22-80B7-0F2E906C7304}" presName="sp" presStyleCnt="0"/>
      <dgm:spPr/>
    </dgm:pt>
    <dgm:pt modelId="{9A23BB34-9CB4-4CC1-AA18-24FFFF03D8AC}" type="pres">
      <dgm:prSet presAssocID="{42DCAFB3-66A4-4812-81E1-48CC217E32D7}" presName="arrowAndChildren" presStyleCnt="0"/>
      <dgm:spPr/>
    </dgm:pt>
    <dgm:pt modelId="{340D2716-E2D1-4CB5-985F-43CDA3359168}" type="pres">
      <dgm:prSet presAssocID="{42DCAFB3-66A4-4812-81E1-48CC217E32D7}" presName="parentTextArrow" presStyleLbl="node1" presStyleIdx="2" presStyleCnt="3"/>
      <dgm:spPr/>
      <dgm:t>
        <a:bodyPr/>
        <a:lstStyle/>
        <a:p>
          <a:endParaRPr lang="ru-RU"/>
        </a:p>
      </dgm:t>
    </dgm:pt>
  </dgm:ptLst>
  <dgm:cxnLst>
    <dgm:cxn modelId="{51FBB0B2-EC5B-4654-A1E6-15D382FB3B26}" type="presOf" srcId="{BA2E465C-24D0-43E3-B969-4009A7DF9706}" destId="{35D8D2BA-4C3C-4DFD-946C-493F0DE0DEB0}" srcOrd="0" destOrd="0" presId="urn:microsoft.com/office/officeart/2005/8/layout/process4"/>
    <dgm:cxn modelId="{7928845E-43F8-4D17-8D3D-5E94594E8286}" srcId="{0786E518-293B-42AF-A240-6048F0990473}" destId="{BA2E465C-24D0-43E3-B969-4009A7DF9706}" srcOrd="2" destOrd="0" parTransId="{2701AAE7-A68C-4007-90A8-20F4706E0E2C}" sibTransId="{AA60F977-6502-4CC7-98DE-6A25313A607A}"/>
    <dgm:cxn modelId="{631B0C9C-3DFE-4689-9D67-F7A87A15C0BC}" srcId="{0786E518-293B-42AF-A240-6048F0990473}" destId="{42DCAFB3-66A4-4812-81E1-48CC217E32D7}" srcOrd="0" destOrd="0" parTransId="{0E5ACA3D-5CCE-42D0-B444-175AE4917F7B}" sibTransId="{EA58F2DB-3F33-4E22-80B7-0F2E906C7304}"/>
    <dgm:cxn modelId="{D699FF6F-F5C1-4C5A-A931-965FE04C1E27}" type="presOf" srcId="{0786E518-293B-42AF-A240-6048F0990473}" destId="{0DEC07B7-75FE-49C4-83BB-4480533FF8A6}" srcOrd="0" destOrd="0" presId="urn:microsoft.com/office/officeart/2005/8/layout/process4"/>
    <dgm:cxn modelId="{EDFDF502-F409-4104-8DC2-C6C65B1D4E9C}" type="presOf" srcId="{42DCAFB3-66A4-4812-81E1-48CC217E32D7}" destId="{340D2716-E2D1-4CB5-985F-43CDA3359168}" srcOrd="0" destOrd="0" presId="urn:microsoft.com/office/officeart/2005/8/layout/process4"/>
    <dgm:cxn modelId="{422E4712-C049-4F82-8D56-1492E370807F}" type="presOf" srcId="{8C20BC02-21F3-431F-82D1-113ECC8637B9}" destId="{E39C3221-DCB2-469D-9E21-3D8CE8982E48}" srcOrd="0" destOrd="0" presId="urn:microsoft.com/office/officeart/2005/8/layout/process4"/>
    <dgm:cxn modelId="{1ECE9FD8-A9D0-4C71-83D3-32A13245490C}" srcId="{0786E518-293B-42AF-A240-6048F0990473}" destId="{8C20BC02-21F3-431F-82D1-113ECC8637B9}" srcOrd="1" destOrd="0" parTransId="{6F9BDFE8-5DAF-4872-8C93-061339A64D0B}" sibTransId="{542CE6D6-1C57-4E44-9A6E-A643A616A7D9}"/>
    <dgm:cxn modelId="{5BA20321-D9A3-43AC-9C42-DE6ED3AF62F4}" type="presParOf" srcId="{0DEC07B7-75FE-49C4-83BB-4480533FF8A6}" destId="{B2F08C22-4BC1-4F6A-9B53-700B19D43157}" srcOrd="0" destOrd="0" presId="urn:microsoft.com/office/officeart/2005/8/layout/process4"/>
    <dgm:cxn modelId="{A56EBBF9-F09D-43B5-A28A-7E1BF7C90065}" type="presParOf" srcId="{B2F08C22-4BC1-4F6A-9B53-700B19D43157}" destId="{35D8D2BA-4C3C-4DFD-946C-493F0DE0DEB0}" srcOrd="0" destOrd="0" presId="urn:microsoft.com/office/officeart/2005/8/layout/process4"/>
    <dgm:cxn modelId="{94CE7F62-5C2D-4AF0-B34C-38D9FB25EC46}" type="presParOf" srcId="{0DEC07B7-75FE-49C4-83BB-4480533FF8A6}" destId="{6B44C100-46FA-4B8E-BE12-33BA761560D3}" srcOrd="1" destOrd="0" presId="urn:microsoft.com/office/officeart/2005/8/layout/process4"/>
    <dgm:cxn modelId="{07330109-818B-4139-B19F-21A6C785373A}" type="presParOf" srcId="{0DEC07B7-75FE-49C4-83BB-4480533FF8A6}" destId="{FA454457-74D3-482D-B944-A24EAE5F0D70}" srcOrd="2" destOrd="0" presId="urn:microsoft.com/office/officeart/2005/8/layout/process4"/>
    <dgm:cxn modelId="{90E3AFD6-262F-4A45-9492-AE740AA1DBD5}" type="presParOf" srcId="{FA454457-74D3-482D-B944-A24EAE5F0D70}" destId="{E39C3221-DCB2-469D-9E21-3D8CE8982E48}" srcOrd="0" destOrd="0" presId="urn:microsoft.com/office/officeart/2005/8/layout/process4"/>
    <dgm:cxn modelId="{D5BE13B6-E500-4C55-A9D3-34F52B4ACFBA}" type="presParOf" srcId="{0DEC07B7-75FE-49C4-83BB-4480533FF8A6}" destId="{B6176A13-11B6-403E-B7DC-7E9CE0775FA2}" srcOrd="3" destOrd="0" presId="urn:microsoft.com/office/officeart/2005/8/layout/process4"/>
    <dgm:cxn modelId="{D8B067EF-FB23-4F86-8105-36457619B6E2}" type="presParOf" srcId="{0DEC07B7-75FE-49C4-83BB-4480533FF8A6}" destId="{9A23BB34-9CB4-4CC1-AA18-24FFFF03D8AC}" srcOrd="4" destOrd="0" presId="urn:microsoft.com/office/officeart/2005/8/layout/process4"/>
    <dgm:cxn modelId="{6783E3FF-2C49-42D2-AF5E-4290C7552A84}" type="presParOf" srcId="{9A23BB34-9CB4-4CC1-AA18-24FFFF03D8AC}" destId="{340D2716-E2D1-4CB5-985F-43CDA335916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B1DDF60-D7D9-4F10-BEAF-79779EE15704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19171A-9F86-42CA-96B1-9779E73C2CB8}" type="pres">
      <dgm:prSet presAssocID="{5B1DDF60-D7D9-4F10-BEAF-79779EE1570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485024E9-315A-4A62-B82D-BC11EC1D555D}" type="presOf" srcId="{5B1DDF60-D7D9-4F10-BEAF-79779EE15704}" destId="{C819171A-9F86-42CA-96B1-9779E73C2CB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D034068-3017-44DA-A2C7-F0AC2C98FB2F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F4160ED-14B2-4D12-95B8-4AC7E9F18E5D}">
      <dgm:prSet phldrT="[Текст]" custT="1"/>
      <dgm:spPr>
        <a:noFill/>
        <a:ln w="38100">
          <a:solidFill>
            <a:srgbClr val="00B050"/>
          </a:solidFill>
        </a:ln>
      </dgm:spPr>
      <dgm:t>
        <a:bodyPr/>
        <a:lstStyle/>
        <a:p>
          <a:pPr rtl="0"/>
          <a:r>
            <a:rPr lang="ru-RU" sz="3000" b="1" i="0" dirty="0" smtClean="0">
              <a:ln>
                <a:solidFill>
                  <a:srgbClr val="0033CC"/>
                </a:solidFill>
              </a:ln>
              <a:solidFill>
                <a:srgbClr val="0000FF"/>
              </a:solidFill>
            </a:rPr>
            <a:t>Повышение открытости и прозрачности местных бюджетов</a:t>
          </a:r>
          <a:endParaRPr lang="ru-RU" sz="3000" i="0" dirty="0">
            <a:ln>
              <a:solidFill>
                <a:srgbClr val="0033CC"/>
              </a:solidFill>
            </a:ln>
            <a:solidFill>
              <a:srgbClr val="0000FF"/>
            </a:solidFill>
          </a:endParaRPr>
        </a:p>
      </dgm:t>
    </dgm:pt>
    <dgm:pt modelId="{A3AF55CD-6E7B-42A9-BF11-1955423E16C6}" type="parTrans" cxnId="{EF059C58-7D44-484C-A837-C6940B64ACFD}">
      <dgm:prSet/>
      <dgm:spPr/>
      <dgm:t>
        <a:bodyPr/>
        <a:lstStyle/>
        <a:p>
          <a:endParaRPr lang="ru-RU"/>
        </a:p>
      </dgm:t>
    </dgm:pt>
    <dgm:pt modelId="{1984D05A-F013-4620-85DA-3491207B4D25}" type="sibTrans" cxnId="{EF059C58-7D44-484C-A837-C6940B64ACFD}">
      <dgm:prSet/>
      <dgm:spPr/>
      <dgm:t>
        <a:bodyPr/>
        <a:lstStyle/>
        <a:p>
          <a:endParaRPr lang="ru-RU"/>
        </a:p>
      </dgm:t>
    </dgm:pt>
    <dgm:pt modelId="{790B2C51-F80E-4CFE-8D4C-3571E95806E3}">
      <dgm:prSet/>
      <dgm:spPr>
        <a:noFill/>
        <a:ln w="38100">
          <a:solidFill>
            <a:srgbClr val="00B050"/>
          </a:solidFill>
        </a:ln>
      </dgm:spPr>
      <dgm:t>
        <a:bodyPr/>
        <a:lstStyle/>
        <a:p>
          <a:r>
            <a:rPr lang="ru-RU" b="1" i="1" u="sng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Разработан сайт муниципального образования город Минусинск для публикации бюджетных данных    (</a:t>
          </a:r>
          <a:r>
            <a:rPr lang="en-US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http://minusinsk-fin24.ru/</a:t>
          </a:r>
          <a:r>
            <a:rPr lang="ru-RU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 )</a:t>
          </a:r>
          <a:endParaRPr lang="ru-RU" b="1" i="1" u="sng" dirty="0">
            <a:solidFill>
              <a:srgbClr val="0000FF"/>
            </a:solidFill>
            <a:latin typeface="Times New Roman" pitchFamily="18" charset="0"/>
            <a:cs typeface="Times New Roman" pitchFamily="18" charset="0"/>
          </a:endParaRPr>
        </a:p>
      </dgm:t>
    </dgm:pt>
    <dgm:pt modelId="{FE0BF288-1A3A-4F46-AEB6-993725054DE9}" type="parTrans" cxnId="{D8C868C9-49B7-47E3-B253-3C79538C1168}">
      <dgm:prSet/>
      <dgm:spPr/>
      <dgm:t>
        <a:bodyPr/>
        <a:lstStyle/>
        <a:p>
          <a:endParaRPr lang="ru-RU"/>
        </a:p>
      </dgm:t>
    </dgm:pt>
    <dgm:pt modelId="{D56260B6-289F-4797-9C5E-FD58F7FF13B3}" type="sibTrans" cxnId="{D8C868C9-49B7-47E3-B253-3C79538C1168}">
      <dgm:prSet/>
      <dgm:spPr/>
      <dgm:t>
        <a:bodyPr/>
        <a:lstStyle/>
        <a:p>
          <a:endParaRPr lang="ru-RU"/>
        </a:p>
      </dgm:t>
    </dgm:pt>
    <dgm:pt modelId="{AC4D734E-D591-47DD-9762-376E4E1DCBB7}" type="pres">
      <dgm:prSet presAssocID="{AD034068-3017-44DA-A2C7-F0AC2C98FB2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E27AF9-3D7A-4AAA-A09C-339D6E1EC840}" type="pres">
      <dgm:prSet presAssocID="{790B2C51-F80E-4CFE-8D4C-3571E95806E3}" presName="boxAndChildren" presStyleCnt="0"/>
      <dgm:spPr/>
    </dgm:pt>
    <dgm:pt modelId="{5A5BAD16-E6BE-4CC6-8776-29BA7CB5553A}" type="pres">
      <dgm:prSet presAssocID="{790B2C51-F80E-4CFE-8D4C-3571E95806E3}" presName="parentTextBox" presStyleLbl="node1" presStyleIdx="0" presStyleCnt="2"/>
      <dgm:spPr/>
      <dgm:t>
        <a:bodyPr/>
        <a:lstStyle/>
        <a:p>
          <a:endParaRPr lang="ru-RU"/>
        </a:p>
      </dgm:t>
    </dgm:pt>
    <dgm:pt modelId="{F6BECCF5-E843-4FE0-91D3-84B49628329B}" type="pres">
      <dgm:prSet presAssocID="{1984D05A-F013-4620-85DA-3491207B4D25}" presName="sp" presStyleCnt="0"/>
      <dgm:spPr/>
    </dgm:pt>
    <dgm:pt modelId="{925EEE17-0530-465C-A1CF-89B00B6F0F87}" type="pres">
      <dgm:prSet presAssocID="{6F4160ED-14B2-4D12-95B8-4AC7E9F18E5D}" presName="arrowAndChildren" presStyleCnt="0"/>
      <dgm:spPr/>
    </dgm:pt>
    <dgm:pt modelId="{70A6DC11-2B25-4250-9297-5660A810E4CD}" type="pres">
      <dgm:prSet presAssocID="{6F4160ED-14B2-4D12-95B8-4AC7E9F18E5D}" presName="parentTextArrow" presStyleLbl="node1" presStyleIdx="1" presStyleCnt="2" custLinFactY="-17266" custLinFactNeighborX="126" custLinFactNeighborY="-100000"/>
      <dgm:spPr/>
      <dgm:t>
        <a:bodyPr/>
        <a:lstStyle/>
        <a:p>
          <a:endParaRPr lang="ru-RU"/>
        </a:p>
      </dgm:t>
    </dgm:pt>
  </dgm:ptLst>
  <dgm:cxnLst>
    <dgm:cxn modelId="{444C8AAC-3206-4FB8-9CBF-3F78A842D6EF}" type="presOf" srcId="{790B2C51-F80E-4CFE-8D4C-3571E95806E3}" destId="{5A5BAD16-E6BE-4CC6-8776-29BA7CB5553A}" srcOrd="0" destOrd="0" presId="urn:microsoft.com/office/officeart/2005/8/layout/process4"/>
    <dgm:cxn modelId="{D8C868C9-49B7-47E3-B253-3C79538C1168}" srcId="{AD034068-3017-44DA-A2C7-F0AC2C98FB2F}" destId="{790B2C51-F80E-4CFE-8D4C-3571E95806E3}" srcOrd="1" destOrd="0" parTransId="{FE0BF288-1A3A-4F46-AEB6-993725054DE9}" sibTransId="{D56260B6-289F-4797-9C5E-FD58F7FF13B3}"/>
    <dgm:cxn modelId="{52C0B5ED-1C45-47CA-A3F1-BA89AA2A423A}" type="presOf" srcId="{AD034068-3017-44DA-A2C7-F0AC2C98FB2F}" destId="{AC4D734E-D591-47DD-9762-376E4E1DCBB7}" srcOrd="0" destOrd="0" presId="urn:microsoft.com/office/officeart/2005/8/layout/process4"/>
    <dgm:cxn modelId="{EF059C58-7D44-484C-A837-C6940B64ACFD}" srcId="{AD034068-3017-44DA-A2C7-F0AC2C98FB2F}" destId="{6F4160ED-14B2-4D12-95B8-4AC7E9F18E5D}" srcOrd="0" destOrd="0" parTransId="{A3AF55CD-6E7B-42A9-BF11-1955423E16C6}" sibTransId="{1984D05A-F013-4620-85DA-3491207B4D25}"/>
    <dgm:cxn modelId="{5E1AFDBD-68F4-425B-B11F-5EFAD4C851CC}" type="presOf" srcId="{6F4160ED-14B2-4D12-95B8-4AC7E9F18E5D}" destId="{70A6DC11-2B25-4250-9297-5660A810E4CD}" srcOrd="0" destOrd="0" presId="urn:microsoft.com/office/officeart/2005/8/layout/process4"/>
    <dgm:cxn modelId="{13A3F8AA-BDA5-45C3-A586-D38CAE796015}" type="presParOf" srcId="{AC4D734E-D591-47DD-9762-376E4E1DCBB7}" destId="{4CE27AF9-3D7A-4AAA-A09C-339D6E1EC840}" srcOrd="0" destOrd="0" presId="urn:microsoft.com/office/officeart/2005/8/layout/process4"/>
    <dgm:cxn modelId="{74DA1145-22D0-4399-907F-1DF702CEA024}" type="presParOf" srcId="{4CE27AF9-3D7A-4AAA-A09C-339D6E1EC840}" destId="{5A5BAD16-E6BE-4CC6-8776-29BA7CB5553A}" srcOrd="0" destOrd="0" presId="urn:microsoft.com/office/officeart/2005/8/layout/process4"/>
    <dgm:cxn modelId="{05C42558-6FB4-41BF-994F-A5A10EF05A3D}" type="presParOf" srcId="{AC4D734E-D591-47DD-9762-376E4E1DCBB7}" destId="{F6BECCF5-E843-4FE0-91D3-84B49628329B}" srcOrd="1" destOrd="0" presId="urn:microsoft.com/office/officeart/2005/8/layout/process4"/>
    <dgm:cxn modelId="{406511B4-E74A-4EE2-9E56-40C466CB9F4F}" type="presParOf" srcId="{AC4D734E-D591-47DD-9762-376E4E1DCBB7}" destId="{925EEE17-0530-465C-A1CF-89B00B6F0F87}" srcOrd="2" destOrd="0" presId="urn:microsoft.com/office/officeart/2005/8/layout/process4"/>
    <dgm:cxn modelId="{62CF864D-63D7-4A6A-8D3B-8D81FA547EC0}" type="presParOf" srcId="{925EEE17-0530-465C-A1CF-89B00B6F0F87}" destId="{70A6DC11-2B25-4250-9297-5660A810E4CD}" srcOrd="0" destOrd="0" presId="urn:microsoft.com/office/officeart/2005/8/layout/process4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26D41F5-2CFD-4403-A80C-385F2B9C055A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C1DCD89-99A9-4EE5-A346-A767CB422059}">
      <dgm:prSet custT="1"/>
      <dgm:spPr>
        <a:noFill/>
        <a:ln w="38100">
          <a:solidFill>
            <a:srgbClr val="00B050"/>
          </a:solidFill>
        </a:ln>
      </dgm:spPr>
      <dgm:t>
        <a:bodyPr/>
        <a:lstStyle/>
        <a:p>
          <a:pPr rtl="0"/>
          <a:endParaRPr lang="ru-RU" sz="2400" b="0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11BE9646-EA8E-4977-8543-9A9E91D62F9C}" type="parTrans" cxnId="{1B6608BC-F113-4207-87FD-FED94603D343}">
      <dgm:prSet/>
      <dgm:spPr/>
      <dgm:t>
        <a:bodyPr/>
        <a:lstStyle/>
        <a:p>
          <a:endParaRPr lang="ru-RU"/>
        </a:p>
      </dgm:t>
    </dgm:pt>
    <dgm:pt modelId="{1F80BE5A-2140-481E-AC46-B4BE27374F96}" type="sibTrans" cxnId="{1B6608BC-F113-4207-87FD-FED94603D343}">
      <dgm:prSet/>
      <dgm:spPr/>
      <dgm:t>
        <a:bodyPr/>
        <a:lstStyle/>
        <a:p>
          <a:endParaRPr lang="ru-RU"/>
        </a:p>
      </dgm:t>
    </dgm:pt>
    <dgm:pt modelId="{22782BDA-571B-41BA-98CD-19872AD24792}" type="pres">
      <dgm:prSet presAssocID="{B26D41F5-2CFD-4403-A80C-385F2B9C055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DBA0E9-18B7-4B8A-A79D-209D1AFA2175}" type="pres">
      <dgm:prSet presAssocID="{4C1DCD89-99A9-4EE5-A346-A767CB422059}" presName="parentText" presStyleLbl="node1" presStyleIdx="0" presStyleCnt="1" custScaleY="349603" custLinFactNeighborX="-3722" custLinFactNeighborY="-1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5DF0D5-CC3F-468C-98E2-DBDE55872B14}" type="presOf" srcId="{B26D41F5-2CFD-4403-A80C-385F2B9C055A}" destId="{22782BDA-571B-41BA-98CD-19872AD24792}" srcOrd="0" destOrd="0" presId="urn:microsoft.com/office/officeart/2005/8/layout/vList2"/>
    <dgm:cxn modelId="{1B6608BC-F113-4207-87FD-FED94603D343}" srcId="{B26D41F5-2CFD-4403-A80C-385F2B9C055A}" destId="{4C1DCD89-99A9-4EE5-A346-A767CB422059}" srcOrd="0" destOrd="0" parTransId="{11BE9646-EA8E-4977-8543-9A9E91D62F9C}" sibTransId="{1F80BE5A-2140-481E-AC46-B4BE27374F96}"/>
    <dgm:cxn modelId="{13A3E0FF-2820-4876-BFC4-0274765BBC0D}" type="presOf" srcId="{4C1DCD89-99A9-4EE5-A346-A767CB422059}" destId="{2EDBA0E9-18B7-4B8A-A79D-209D1AFA2175}" srcOrd="0" destOrd="0" presId="urn:microsoft.com/office/officeart/2005/8/layout/vList2"/>
    <dgm:cxn modelId="{3F8B1234-EAF5-4826-91B2-3D496D0973C6}" type="presParOf" srcId="{22782BDA-571B-41BA-98CD-19872AD24792}" destId="{2EDBA0E9-18B7-4B8A-A79D-209D1AFA217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69EA36-26E5-473D-A4AC-53FAAD415C1B}">
      <dgm:prSet custT="1"/>
      <dgm:spPr>
        <a:noFill/>
        <a:ln w="3810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3600" b="1" i="0" cap="none" spc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Софинансирование краевых субсидий</a:t>
          </a:r>
          <a:endParaRPr lang="ru-RU" sz="3600" b="1" i="0" cap="none" spc="0" baseline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3A012AA8-F4AC-43ED-B688-2F9545C145DA}" type="parTrans" cxnId="{FBD207DB-9FBD-430D-B882-D6B8CDB391E3}">
      <dgm:prSet/>
      <dgm:spPr/>
      <dgm:t>
        <a:bodyPr/>
        <a:lstStyle/>
        <a:p>
          <a:endParaRPr lang="ru-RU"/>
        </a:p>
      </dgm:t>
    </dgm:pt>
    <dgm:pt modelId="{91CBBA81-C6E4-4FEF-84CC-F005F719B1C4}" type="sibTrans" cxnId="{FBD207DB-9FBD-430D-B882-D6B8CDB391E3}">
      <dgm:prSet/>
      <dgm:spPr/>
      <dgm:t>
        <a:bodyPr/>
        <a:lstStyle/>
        <a:p>
          <a:endParaRPr lang="ru-RU"/>
        </a:p>
      </dgm:t>
    </dgm:pt>
    <dgm:pt modelId="{257431F0-45C9-44D2-AECC-466EE9405495}" type="pres">
      <dgm:prSet presAssocID="{14AF04DA-2576-41CC-B86D-2FDFC0CFD6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1D7C2A-7191-47E6-8017-2B1E15913859}" type="pres">
      <dgm:prSet presAssocID="{F269EA36-26E5-473D-A4AC-53FAAD415C1B}" presName="parentText" presStyleLbl="node1" presStyleIdx="0" presStyleCnt="1" custLinFactNeighborX="-359" custLinFactNeighborY="-60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D207DB-9FBD-430D-B882-D6B8CDB391E3}" srcId="{14AF04DA-2576-41CC-B86D-2FDFC0CFD64B}" destId="{F269EA36-26E5-473D-A4AC-53FAAD415C1B}" srcOrd="0" destOrd="0" parTransId="{3A012AA8-F4AC-43ED-B688-2F9545C145DA}" sibTransId="{91CBBA81-C6E4-4FEF-84CC-F005F719B1C4}"/>
    <dgm:cxn modelId="{2E27AEA9-2E56-4FCB-8D02-1A37C116D526}" type="presOf" srcId="{14AF04DA-2576-41CC-B86D-2FDFC0CFD64B}" destId="{257431F0-45C9-44D2-AECC-466EE9405495}" srcOrd="0" destOrd="0" presId="urn:microsoft.com/office/officeart/2005/8/layout/vList2"/>
    <dgm:cxn modelId="{B13CAA02-817E-4E96-87C0-8F6245A826A7}" type="presOf" srcId="{F269EA36-26E5-473D-A4AC-53FAAD415C1B}" destId="{1C1D7C2A-7191-47E6-8017-2B1E15913859}" srcOrd="0" destOrd="0" presId="urn:microsoft.com/office/officeart/2005/8/layout/vList2"/>
    <dgm:cxn modelId="{0690E6AA-428A-437B-A6E0-ADFB3079DA55}" type="presParOf" srcId="{257431F0-45C9-44D2-AECC-466EE9405495}" destId="{1C1D7C2A-7191-47E6-8017-2B1E1591385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36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2018 год и плановый период </a:t>
          </a:r>
        </a:p>
        <a:p>
          <a:pPr algn="ctr" rtl="0"/>
          <a:r>
            <a:rPr lang="ru-RU" sz="36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2019-2020 годы:</a:t>
          </a:r>
          <a:endParaRPr lang="ru-RU" sz="36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2AFA8A7-57AD-4282-815D-A50B8721C537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EECCF63-DD07-4AEC-8F6D-362D5F3BC59A}" type="presOf" srcId="{80EA9BA2-0E64-4F17-9598-2C4CBCC2093E}" destId="{EB6B35A9-2E54-47E8-82AD-054A02153DE4}" srcOrd="0" destOrd="0" presId="urn:microsoft.com/office/officeart/2005/8/layout/vList2"/>
    <dgm:cxn modelId="{1CC3EE40-2C56-49EF-9B91-6CBA904E866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2984E0-5A34-418F-A630-752A9F07FE2D}" type="presOf" srcId="{0A132B50-5A60-46CE-B29D-0BC70264D67E}" destId="{4BE7FD2E-877B-4E5D-8E15-C326610DAEDD}" srcOrd="0" destOrd="0" presId="urn:microsoft.com/office/officeart/2005/8/layout/vList2"/>
    <dgm:cxn modelId="{24F5304D-F375-442B-841A-515261C1CDC1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A6F7017A-73DB-44AD-BD28-D7E9A615E15B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DBF6B56-0AC6-4EC0-ABCE-C83C8B26D877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1D472E-AA1F-4F47-ACE7-77A64A319440}">
      <dgm:prSet custT="1"/>
      <dgm:spPr>
        <a:noFill/>
        <a:ln w="57150">
          <a:solidFill>
            <a:srgbClr val="00B050"/>
          </a:solidFill>
        </a:ln>
      </dgm:spPr>
      <dgm:t>
        <a:bodyPr/>
        <a:lstStyle/>
        <a:p>
          <a:pPr rtl="0"/>
          <a:r>
            <a:rPr lang="ru-RU" sz="3600" b="1" i="0" dirty="0" smtClean="0">
              <a:solidFill>
                <a:srgbClr val="0000FF"/>
              </a:solidFill>
              <a:effectLst/>
            </a:rPr>
            <a:t>Структура доходов городского бюджета на 2018 год</a:t>
          </a:r>
          <a:endParaRPr lang="ru-RU" sz="3600" b="1" i="0" dirty="0">
            <a:solidFill>
              <a:srgbClr val="0000FF"/>
            </a:solidFill>
            <a:effectLst/>
          </a:endParaRPr>
        </a:p>
      </dgm:t>
    </dgm:pt>
    <dgm:pt modelId="{43603703-C6E3-419D-B053-68F294351B12}" type="parTrans" cxnId="{730B6687-91A4-47F9-B61E-94BDE4796466}">
      <dgm:prSet/>
      <dgm:spPr/>
      <dgm:t>
        <a:bodyPr/>
        <a:lstStyle/>
        <a:p>
          <a:endParaRPr lang="ru-RU"/>
        </a:p>
      </dgm:t>
    </dgm:pt>
    <dgm:pt modelId="{0E869053-B4BF-42FF-B9DE-D9CED11663E6}" type="sibTrans" cxnId="{730B6687-91A4-47F9-B61E-94BDE4796466}">
      <dgm:prSet/>
      <dgm:spPr/>
      <dgm:t>
        <a:bodyPr/>
        <a:lstStyle/>
        <a:p>
          <a:endParaRPr lang="ru-RU"/>
        </a:p>
      </dgm:t>
    </dgm:pt>
    <dgm:pt modelId="{E2F3213F-788D-4AB0-B79F-9F09F8B171BD}" type="pres">
      <dgm:prSet presAssocID="{3DBF6B56-0AC6-4EC0-ABCE-C83C8B26D87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922DBC1-8921-43AA-BD01-5ED7891DF7A7}" type="pres">
      <dgm:prSet presAssocID="{401D472E-AA1F-4F47-ACE7-77A64A319440}" presName="parentText" presStyleLbl="node1" presStyleIdx="0" presStyleCnt="1" custScaleY="23177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0B6687-91A4-47F9-B61E-94BDE4796466}" srcId="{3DBF6B56-0AC6-4EC0-ABCE-C83C8B26D877}" destId="{401D472E-AA1F-4F47-ACE7-77A64A319440}" srcOrd="0" destOrd="0" parTransId="{43603703-C6E3-419D-B053-68F294351B12}" sibTransId="{0E869053-B4BF-42FF-B9DE-D9CED11663E6}"/>
    <dgm:cxn modelId="{194771D4-3D3D-46D8-A324-E775BEF12569}" type="presOf" srcId="{3DBF6B56-0AC6-4EC0-ABCE-C83C8B26D877}" destId="{E2F3213F-788D-4AB0-B79F-9F09F8B171BD}" srcOrd="0" destOrd="0" presId="urn:microsoft.com/office/officeart/2005/8/layout/vList2"/>
    <dgm:cxn modelId="{389DB9F7-C4EC-42A2-A230-0A81073BE723}" type="presOf" srcId="{401D472E-AA1F-4F47-ACE7-77A64A319440}" destId="{B922DBC1-8921-43AA-BD01-5ED7891DF7A7}" srcOrd="0" destOrd="0" presId="urn:microsoft.com/office/officeart/2005/8/layout/vList2"/>
    <dgm:cxn modelId="{93E7F85E-33F2-45A3-8828-034851C78A9F}" type="presParOf" srcId="{E2F3213F-788D-4AB0-B79F-9F09F8B171BD}" destId="{B922DBC1-8921-43AA-BD01-5ED7891DF7A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282B943-81BC-4733-A11A-78E8AE2596BE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B31AAB-96C1-4CBF-A32D-C803BC1E4F7E}">
      <dgm:prSet custT="1"/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dirty="0" smtClean="0">
              <a:solidFill>
                <a:srgbClr val="0000FF"/>
              </a:solidFill>
            </a:rPr>
            <a:t>Структура расходов городского бюджета                                                         на 2018 год                    </a:t>
          </a:r>
          <a:r>
            <a:rPr lang="ru-RU" sz="1600" b="1" i="0" dirty="0" smtClean="0">
              <a:solidFill>
                <a:srgbClr val="0000FF"/>
              </a:solidFill>
            </a:rPr>
            <a:t>(тыс. руб.)     </a:t>
          </a:r>
          <a:endParaRPr lang="ru-RU" sz="1600" b="1" i="0" dirty="0">
            <a:solidFill>
              <a:srgbClr val="0000FF"/>
            </a:solidFill>
          </a:endParaRPr>
        </a:p>
      </dgm:t>
    </dgm:pt>
    <dgm:pt modelId="{4D3E3CEB-C514-474E-B08F-697ACF9A4FA3}" type="parTrans" cxnId="{EA92D417-30B2-4E98-A4E6-98A1F0234107}">
      <dgm:prSet/>
      <dgm:spPr/>
      <dgm:t>
        <a:bodyPr/>
        <a:lstStyle/>
        <a:p>
          <a:endParaRPr lang="ru-RU"/>
        </a:p>
      </dgm:t>
    </dgm:pt>
    <dgm:pt modelId="{452B3EC6-AD4E-4864-95BE-30BB16DA57BE}" type="sibTrans" cxnId="{EA92D417-30B2-4E98-A4E6-98A1F0234107}">
      <dgm:prSet/>
      <dgm:spPr/>
      <dgm:t>
        <a:bodyPr/>
        <a:lstStyle/>
        <a:p>
          <a:endParaRPr lang="ru-RU"/>
        </a:p>
      </dgm:t>
    </dgm:pt>
    <dgm:pt modelId="{6E0451BC-2879-46B4-BE22-2F3D6F1EEDCC}" type="pres">
      <dgm:prSet presAssocID="{9282B943-81BC-4733-A11A-78E8AE2596B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F62BD18-BB05-411F-90D6-BE0BC1EA1AD2}" type="pres">
      <dgm:prSet presAssocID="{65B31AAB-96C1-4CBF-A32D-C803BC1E4F7E}" presName="parentText" presStyleLbl="node1" presStyleIdx="0" presStyleCnt="1" custLinFactNeighborY="-465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D2536F9-354B-4C11-9511-719B793D5859}" type="presOf" srcId="{9282B943-81BC-4733-A11A-78E8AE2596BE}" destId="{6E0451BC-2879-46B4-BE22-2F3D6F1EEDCC}" srcOrd="0" destOrd="0" presId="urn:microsoft.com/office/officeart/2005/8/layout/vList2"/>
    <dgm:cxn modelId="{EA92D417-30B2-4E98-A4E6-98A1F0234107}" srcId="{9282B943-81BC-4733-A11A-78E8AE2596BE}" destId="{65B31AAB-96C1-4CBF-A32D-C803BC1E4F7E}" srcOrd="0" destOrd="0" parTransId="{4D3E3CEB-C514-474E-B08F-697ACF9A4FA3}" sibTransId="{452B3EC6-AD4E-4864-95BE-30BB16DA57BE}"/>
    <dgm:cxn modelId="{92589955-AFDC-40E9-AB56-CC3DA2AE31B5}" type="presOf" srcId="{65B31AAB-96C1-4CBF-A32D-C803BC1E4F7E}" destId="{7F62BD18-BB05-411F-90D6-BE0BC1EA1AD2}" srcOrd="0" destOrd="0" presId="urn:microsoft.com/office/officeart/2005/8/layout/vList2"/>
    <dgm:cxn modelId="{A68C5968-8EAC-47E9-84F9-8E4F9CD3404A}" type="presParOf" srcId="{6E0451BC-2879-46B4-BE22-2F3D6F1EEDCC}" destId="{7F62BD18-BB05-411F-90D6-BE0BC1EA1AD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69EA36-26E5-473D-A4AC-53FAAD415C1B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/>
      </dgm:spPr>
      <dgm:t>
        <a:bodyPr/>
        <a:lstStyle/>
        <a:p>
          <a:pPr algn="l" rtl="0"/>
          <a:r>
            <a:rPr lang="ru-RU" sz="3000" b="1" i="0" baseline="0" dirty="0" smtClean="0">
              <a:solidFill>
                <a:srgbClr val="0000FF"/>
              </a:solidFill>
            </a:rPr>
            <a:t>Социальная направленность городского бюджета</a:t>
          </a:r>
          <a:endParaRPr lang="ru-RU" sz="3000" b="1" i="0" baseline="0" dirty="0">
            <a:solidFill>
              <a:srgbClr val="0000FF"/>
            </a:solidFill>
          </a:endParaRPr>
        </a:p>
      </dgm:t>
    </dgm:pt>
    <dgm:pt modelId="{3A012AA8-F4AC-43ED-B688-2F9545C145DA}" type="parTrans" cxnId="{FBD207DB-9FBD-430D-B882-D6B8CDB391E3}">
      <dgm:prSet/>
      <dgm:spPr/>
      <dgm:t>
        <a:bodyPr/>
        <a:lstStyle/>
        <a:p>
          <a:endParaRPr lang="ru-RU"/>
        </a:p>
      </dgm:t>
    </dgm:pt>
    <dgm:pt modelId="{91CBBA81-C6E4-4FEF-84CC-F005F719B1C4}" type="sibTrans" cxnId="{FBD207DB-9FBD-430D-B882-D6B8CDB391E3}">
      <dgm:prSet/>
      <dgm:spPr/>
      <dgm:t>
        <a:bodyPr/>
        <a:lstStyle/>
        <a:p>
          <a:endParaRPr lang="ru-RU"/>
        </a:p>
      </dgm:t>
    </dgm:pt>
    <dgm:pt modelId="{257431F0-45C9-44D2-AECC-466EE9405495}" type="pres">
      <dgm:prSet presAssocID="{14AF04DA-2576-41CC-B86D-2FDFC0CFD6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1D7C2A-7191-47E6-8017-2B1E15913859}" type="pres">
      <dgm:prSet presAssocID="{F269EA36-26E5-473D-A4AC-53FAAD415C1B}" presName="parentText" presStyleLbl="node1" presStyleIdx="0" presStyleCnt="1" custLinFactNeighborY="-2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8CE735-8669-4280-9C3C-7EEC95C26394}" type="presOf" srcId="{F269EA36-26E5-473D-A4AC-53FAAD415C1B}" destId="{1C1D7C2A-7191-47E6-8017-2B1E15913859}" srcOrd="0" destOrd="0" presId="urn:microsoft.com/office/officeart/2005/8/layout/vList2"/>
    <dgm:cxn modelId="{E953170D-0109-4078-8174-57D5005B4767}" type="presOf" srcId="{14AF04DA-2576-41CC-B86D-2FDFC0CFD64B}" destId="{257431F0-45C9-44D2-AECC-466EE9405495}" srcOrd="0" destOrd="0" presId="urn:microsoft.com/office/officeart/2005/8/layout/vList2"/>
    <dgm:cxn modelId="{FBD207DB-9FBD-430D-B882-D6B8CDB391E3}" srcId="{14AF04DA-2576-41CC-B86D-2FDFC0CFD64B}" destId="{F269EA36-26E5-473D-A4AC-53FAAD415C1B}" srcOrd="0" destOrd="0" parTransId="{3A012AA8-F4AC-43ED-B688-2F9545C145DA}" sibTransId="{91CBBA81-C6E4-4FEF-84CC-F005F719B1C4}"/>
    <dgm:cxn modelId="{EC146B3D-B919-4634-8141-94E1B7FEBFFB}" type="presParOf" srcId="{257431F0-45C9-44D2-AECC-466EE9405495}" destId="{1C1D7C2A-7191-47E6-8017-2B1E15913859}" srcOrd="0" destOrd="0" presId="urn:microsoft.com/office/officeart/2005/8/layout/vList2"/>
  </dgm:cxnLst>
  <dgm:bg>
    <a:noFill/>
  </dgm:bg>
  <dgm:whole>
    <a:ln w="57150">
      <a:solidFill>
        <a:srgbClr val="00B050"/>
      </a:solidFill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1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C39FFB7-F6DD-4230-8FD2-13129C6F2BE4}" type="presOf" srcId="{14AF04DA-2576-41CC-B86D-2FDFC0CFD64B}" destId="{9D8B2FD8-9BA4-41EA-B8F3-7FC15038D58F}" srcOrd="0" destOrd="0" presId="urn:microsoft.com/office/officeart/2005/8/layout/vList3#1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254684-D19B-4CEB-82E8-97560BBF1FD7}">
      <dsp:nvSpPr>
        <dsp:cNvPr id="0" name=""/>
        <dsp:cNvSpPr/>
      </dsp:nvSpPr>
      <dsp:spPr>
        <a:xfrm>
          <a:off x="0" y="0"/>
          <a:ext cx="4536504" cy="453650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BED3B8-E4A8-45EA-85CC-A73D1DA3B5EB}">
      <dsp:nvSpPr>
        <dsp:cNvPr id="0" name=""/>
        <dsp:cNvSpPr/>
      </dsp:nvSpPr>
      <dsp:spPr>
        <a:xfrm>
          <a:off x="2344696" y="459984"/>
          <a:ext cx="2674260" cy="1011969"/>
        </a:xfrm>
        <a:prstGeom prst="roundRect">
          <a:avLst/>
        </a:prstGeom>
        <a:solidFill>
          <a:schemeClr val="accent5">
            <a:lumMod val="60000"/>
            <a:lumOff val="40000"/>
            <a:alpha val="90000"/>
          </a:schemeClr>
        </a:solidFill>
        <a:ln w="381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Повышение эффективности бюджетных расходов</a:t>
          </a:r>
          <a:endParaRPr lang="ru-RU" sz="1600" b="1" kern="1200" dirty="0"/>
        </a:p>
      </dsp:txBody>
      <dsp:txXfrm>
        <a:off x="2344696" y="459984"/>
        <a:ext cx="2674260" cy="1011969"/>
      </dsp:txXfrm>
    </dsp:sp>
    <dsp:sp modelId="{5A0730CA-FBBF-42F9-A29F-F7F2417C7E80}">
      <dsp:nvSpPr>
        <dsp:cNvPr id="0" name=""/>
        <dsp:cNvSpPr/>
      </dsp:nvSpPr>
      <dsp:spPr>
        <a:xfrm>
          <a:off x="2317140" y="1706565"/>
          <a:ext cx="2672284" cy="1085206"/>
        </a:xfrm>
        <a:prstGeom prst="roundRect">
          <a:avLst/>
        </a:prstGeom>
        <a:solidFill>
          <a:schemeClr val="accent2">
            <a:lumMod val="40000"/>
            <a:lumOff val="60000"/>
            <a:alpha val="90000"/>
          </a:schemeClr>
        </a:solidFill>
        <a:ln w="381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Завершение реализации задач, поставленных в указах Президента РФ 2012 года</a:t>
          </a:r>
          <a:endParaRPr lang="ru-RU" sz="1600" b="1" kern="1200" dirty="0"/>
        </a:p>
      </dsp:txBody>
      <dsp:txXfrm>
        <a:off x="2317140" y="1706565"/>
        <a:ext cx="2672284" cy="1085206"/>
      </dsp:txXfrm>
    </dsp:sp>
    <dsp:sp modelId="{A816EE48-7E03-4E5B-82A8-55036DF850E3}">
      <dsp:nvSpPr>
        <dsp:cNvPr id="0" name=""/>
        <dsp:cNvSpPr/>
      </dsp:nvSpPr>
      <dsp:spPr>
        <a:xfrm>
          <a:off x="2419092" y="2938393"/>
          <a:ext cx="2668480" cy="991504"/>
        </a:xfrm>
        <a:prstGeom prst="roundRect">
          <a:avLst/>
        </a:prstGeom>
        <a:solidFill>
          <a:schemeClr val="accent4">
            <a:lumMod val="60000"/>
            <a:lumOff val="40000"/>
            <a:alpha val="90000"/>
          </a:schemeClr>
        </a:solidFill>
        <a:ln w="381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Повышение открытости и прозрачности городского бюджета</a:t>
          </a:r>
          <a:endParaRPr lang="ru-RU" sz="1600" b="1" kern="1200" dirty="0"/>
        </a:p>
      </dsp:txBody>
      <dsp:txXfrm>
        <a:off x="2419092" y="2938393"/>
        <a:ext cx="2668480" cy="99150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8B843E5-48D6-4740-BD20-8B66C02286D8}">
      <dsp:nvSpPr>
        <dsp:cNvPr id="0" name=""/>
        <dsp:cNvSpPr/>
      </dsp:nvSpPr>
      <dsp:spPr>
        <a:xfrm>
          <a:off x="0" y="0"/>
          <a:ext cx="6365507" cy="1749794"/>
        </a:xfrm>
        <a:prstGeom prst="roundRect">
          <a:avLst>
            <a:gd name="adj" fmla="val 10000"/>
          </a:avLst>
        </a:prstGeom>
        <a:noFill/>
        <a:ln w="57150" cap="flat" cmpd="sng" algn="ctr">
          <a:solidFill>
            <a:srgbClr val="00B050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just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b="1" i="0" kern="1200" dirty="0" smtClean="0">
            <a:ln>
              <a:solidFill>
                <a:srgbClr val="00B050"/>
              </a:solidFill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4579842" cy="1749794"/>
      </dsp:txXfrm>
    </dsp:sp>
    <dsp:sp modelId="{AD3B8456-4026-4DA8-9430-4806003DD6DC}">
      <dsp:nvSpPr>
        <dsp:cNvPr id="0" name=""/>
        <dsp:cNvSpPr/>
      </dsp:nvSpPr>
      <dsp:spPr>
        <a:xfrm>
          <a:off x="561662" y="2041426"/>
          <a:ext cx="6365507" cy="1749794"/>
        </a:xfrm>
        <a:prstGeom prst="roundRect">
          <a:avLst>
            <a:gd name="adj" fmla="val 10000"/>
          </a:avLst>
        </a:prstGeom>
        <a:noFill/>
        <a:ln w="5715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b="1" i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61662" y="2041426"/>
        <a:ext cx="4666478" cy="1749794"/>
      </dsp:txXfrm>
    </dsp:sp>
    <dsp:sp modelId="{B98EFE2A-8851-4C80-94AE-995AF9135913}">
      <dsp:nvSpPr>
        <dsp:cNvPr id="0" name=""/>
        <dsp:cNvSpPr/>
      </dsp:nvSpPr>
      <dsp:spPr>
        <a:xfrm>
          <a:off x="1123324" y="4082853"/>
          <a:ext cx="6365507" cy="1749794"/>
        </a:xfrm>
        <a:prstGeom prst="roundRect">
          <a:avLst>
            <a:gd name="adj" fmla="val 10000"/>
          </a:avLst>
        </a:prstGeom>
        <a:noFill/>
        <a:ln w="5715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i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123324" y="4082853"/>
        <a:ext cx="4666478" cy="1749794"/>
      </dsp:txXfrm>
    </dsp:sp>
    <dsp:sp modelId="{9908B2D6-8C4B-492C-B0E2-874C41DB9105}">
      <dsp:nvSpPr>
        <dsp:cNvPr id="0" name=""/>
        <dsp:cNvSpPr/>
      </dsp:nvSpPr>
      <dsp:spPr>
        <a:xfrm>
          <a:off x="5228140" y="1326927"/>
          <a:ext cx="1137366" cy="1137366"/>
        </a:xfrm>
        <a:prstGeom prst="downArrow">
          <a:avLst>
            <a:gd name="adj1" fmla="val 55000"/>
            <a:gd name="adj2" fmla="val 45000"/>
          </a:avLst>
        </a:prstGeom>
        <a:solidFill>
          <a:srgbClr val="92D050">
            <a:alpha val="90000"/>
          </a:srgbClr>
        </a:solidFill>
        <a:ln w="25400" cap="flat" cmpd="sng" algn="ctr">
          <a:solidFill>
            <a:srgbClr val="0033CC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5228140" y="1326927"/>
        <a:ext cx="1137366" cy="1137366"/>
      </dsp:txXfrm>
    </dsp:sp>
    <dsp:sp modelId="{5CF41230-7AC5-44AD-B1B7-8AFC4E091F4C}">
      <dsp:nvSpPr>
        <dsp:cNvPr id="0" name=""/>
        <dsp:cNvSpPr/>
      </dsp:nvSpPr>
      <dsp:spPr>
        <a:xfrm>
          <a:off x="5789803" y="3356688"/>
          <a:ext cx="1137366" cy="1137366"/>
        </a:xfrm>
        <a:prstGeom prst="downArrow">
          <a:avLst>
            <a:gd name="adj1" fmla="val 55000"/>
            <a:gd name="adj2" fmla="val 45000"/>
          </a:avLst>
        </a:prstGeom>
        <a:solidFill>
          <a:srgbClr val="92D050">
            <a:alpha val="90000"/>
          </a:srgbClr>
        </a:solidFill>
        <a:ln w="25400" cap="flat" cmpd="sng" algn="ctr">
          <a:solidFill>
            <a:srgbClr val="0033CC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5789803" y="3356688"/>
        <a:ext cx="1137366" cy="113736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5D8D2BA-4C3C-4DFD-946C-493F0DE0DEB0}">
      <dsp:nvSpPr>
        <dsp:cNvPr id="0" name=""/>
        <dsp:cNvSpPr/>
      </dsp:nvSpPr>
      <dsp:spPr>
        <a:xfrm>
          <a:off x="0" y="4391573"/>
          <a:ext cx="7632848" cy="1441074"/>
        </a:xfrm>
        <a:prstGeom prst="rect">
          <a:avLst/>
        </a:prstGeom>
        <a:noFill/>
        <a:ln w="5715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i="1" kern="1200" dirty="0" smtClean="0">
              <a:ln>
                <a:solidFill>
                  <a:srgbClr val="0033CC"/>
                </a:solidFill>
              </a:ln>
              <a:solidFill>
                <a:srgbClr val="0000FF"/>
              </a:solidFill>
            </a:rPr>
            <a:t>проводятся мероприятия по улучшению условий ведения предпринимательской деятельности.</a:t>
          </a:r>
          <a:endParaRPr lang="ru-RU" sz="2600" b="1" i="1" kern="1200" dirty="0">
            <a:ln>
              <a:solidFill>
                <a:srgbClr val="0033CC"/>
              </a:solidFill>
            </a:ln>
            <a:solidFill>
              <a:srgbClr val="0000FF"/>
            </a:solidFill>
          </a:endParaRPr>
        </a:p>
      </dsp:txBody>
      <dsp:txXfrm>
        <a:off x="0" y="4391573"/>
        <a:ext cx="7632848" cy="1441074"/>
      </dsp:txXfrm>
    </dsp:sp>
    <dsp:sp modelId="{E39C3221-DCB2-469D-9E21-3D8CE8982E48}">
      <dsp:nvSpPr>
        <dsp:cNvPr id="0" name=""/>
        <dsp:cNvSpPr/>
      </dsp:nvSpPr>
      <dsp:spPr>
        <a:xfrm rot="10800000">
          <a:off x="0" y="2195786"/>
          <a:ext cx="7632848" cy="2216372"/>
        </a:xfrm>
        <a:prstGeom prst="upArrowCallout">
          <a:avLst/>
        </a:prstGeom>
        <a:noFill/>
        <a:ln w="5715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i="1" kern="1200" dirty="0" smtClean="0">
              <a:ln>
                <a:solidFill>
                  <a:srgbClr val="0000FF"/>
                </a:solidFill>
              </a:ln>
              <a:solidFill>
                <a:srgbClr val="0000FF"/>
              </a:solidFill>
            </a:rPr>
            <a:t>повышение уровня заработной платы отдельным категориям работников бюджетной сферы</a:t>
          </a:r>
          <a:endParaRPr lang="ru-RU" sz="2600" b="1" i="1" kern="1200" dirty="0">
            <a:ln>
              <a:solidFill>
                <a:srgbClr val="0000FF"/>
              </a:solidFill>
            </a:ln>
            <a:solidFill>
              <a:srgbClr val="0000FF"/>
            </a:solidFill>
          </a:endParaRPr>
        </a:p>
      </dsp:txBody>
      <dsp:txXfrm rot="10800000">
        <a:off x="0" y="2195786"/>
        <a:ext cx="7632848" cy="2216372"/>
      </dsp:txXfrm>
    </dsp:sp>
    <dsp:sp modelId="{340D2716-E2D1-4CB5-985F-43CDA3359168}">
      <dsp:nvSpPr>
        <dsp:cNvPr id="0" name=""/>
        <dsp:cNvSpPr/>
      </dsp:nvSpPr>
      <dsp:spPr>
        <a:xfrm rot="10800000">
          <a:off x="0" y="1030"/>
          <a:ext cx="7632848" cy="2216372"/>
        </a:xfrm>
        <a:prstGeom prst="upArrowCallout">
          <a:avLst/>
        </a:prstGeom>
        <a:noFill/>
        <a:ln w="5715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i="1" kern="1200" dirty="0" smtClean="0">
              <a:ln>
                <a:solidFill>
                  <a:srgbClr val="0033CC"/>
                </a:solidFill>
              </a:ln>
              <a:solidFill>
                <a:srgbClr val="0000FF"/>
              </a:solidFill>
            </a:rPr>
            <a:t>Реализация задач, поставленных в указах Президента РФ 2012 года</a:t>
          </a:r>
          <a:endParaRPr lang="ru-RU" sz="3200" kern="1200" dirty="0">
            <a:ln>
              <a:solidFill>
                <a:srgbClr val="0033CC"/>
              </a:solidFill>
            </a:ln>
            <a:solidFill>
              <a:srgbClr val="0000FF"/>
            </a:solidFill>
          </a:endParaRPr>
        </a:p>
      </dsp:txBody>
      <dsp:txXfrm rot="10800000">
        <a:off x="0" y="1030"/>
        <a:ext cx="7632848" cy="2216372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A5BAD16-E6BE-4CC6-8776-29BA7CB5553A}">
      <dsp:nvSpPr>
        <dsp:cNvPr id="0" name=""/>
        <dsp:cNvSpPr/>
      </dsp:nvSpPr>
      <dsp:spPr>
        <a:xfrm>
          <a:off x="0" y="1173437"/>
          <a:ext cx="8229600" cy="769901"/>
        </a:xfrm>
        <a:prstGeom prst="rect">
          <a:avLst/>
        </a:prstGeom>
        <a:noFill/>
        <a:ln w="381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u="sng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Разработан сайт муниципального образования город Минусинск для публикации бюджетных данных    (</a:t>
          </a:r>
          <a:r>
            <a:rPr lang="en-US" sz="1900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http://minusinsk-fin24.ru/</a:t>
          </a:r>
          <a:r>
            <a:rPr lang="ru-RU" sz="1900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 )</a:t>
          </a:r>
          <a:endParaRPr lang="ru-RU" sz="1900" b="1" i="1" u="sng" kern="1200" dirty="0">
            <a:solidFill>
              <a:srgbClr val="0000FF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1173437"/>
        <a:ext cx="8229600" cy="769901"/>
      </dsp:txXfrm>
    </dsp:sp>
    <dsp:sp modelId="{70A6DC11-2B25-4250-9297-5660A810E4CD}">
      <dsp:nvSpPr>
        <dsp:cNvPr id="0" name=""/>
        <dsp:cNvSpPr/>
      </dsp:nvSpPr>
      <dsp:spPr>
        <a:xfrm rot="10800000">
          <a:off x="0" y="0"/>
          <a:ext cx="8229600" cy="1184109"/>
        </a:xfrm>
        <a:prstGeom prst="upArrowCallout">
          <a:avLst/>
        </a:prstGeom>
        <a:noFill/>
        <a:ln w="381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i="0" kern="1200" dirty="0" smtClean="0">
              <a:ln>
                <a:solidFill>
                  <a:srgbClr val="0033CC"/>
                </a:solidFill>
              </a:ln>
              <a:solidFill>
                <a:srgbClr val="0000FF"/>
              </a:solidFill>
            </a:rPr>
            <a:t>Повышение открытости и прозрачности местных бюджетов</a:t>
          </a:r>
          <a:endParaRPr lang="ru-RU" sz="3000" i="0" kern="1200" dirty="0">
            <a:ln>
              <a:solidFill>
                <a:srgbClr val="0033CC"/>
              </a:solidFill>
            </a:ln>
            <a:solidFill>
              <a:srgbClr val="0000FF"/>
            </a:solidFill>
          </a:endParaRPr>
        </a:p>
      </dsp:txBody>
      <dsp:txXfrm rot="10800000">
        <a:off x="0" y="0"/>
        <a:ext cx="8229600" cy="1184109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EDBA0E9-18B7-4B8A-A79D-209D1AFA2175}">
      <dsp:nvSpPr>
        <dsp:cNvPr id="0" name=""/>
        <dsp:cNvSpPr/>
      </dsp:nvSpPr>
      <dsp:spPr>
        <a:xfrm>
          <a:off x="0" y="31796"/>
          <a:ext cx="8691858" cy="916239"/>
        </a:xfrm>
        <a:prstGeom prst="roundRect">
          <a:avLst/>
        </a:prstGeom>
        <a:noFill/>
        <a:ln w="38100">
          <a:solidFill>
            <a:srgbClr val="00B050"/>
          </a:solidFill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1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0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31796"/>
        <a:ext cx="8691858" cy="916239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C1D7C2A-7191-47E6-8017-2B1E15913859}">
      <dsp:nvSpPr>
        <dsp:cNvPr id="0" name=""/>
        <dsp:cNvSpPr/>
      </dsp:nvSpPr>
      <dsp:spPr>
        <a:xfrm>
          <a:off x="0" y="0"/>
          <a:ext cx="8606759" cy="973439"/>
        </a:xfrm>
        <a:prstGeom prst="roundRect">
          <a:avLst/>
        </a:prstGeom>
        <a:noFill/>
        <a:ln w="38100">
          <a:solidFill>
            <a:srgbClr val="00B050"/>
          </a:solidFill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i="0" kern="1200" cap="none" spc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Софинансирование краевых субсидий</a:t>
          </a:r>
          <a:endParaRPr lang="ru-RU" sz="3600" b="1" i="0" kern="1200" cap="none" spc="0" baseline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606759" cy="973439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404397" cy="1895030"/>
        </a:xfrm>
        <a:prstGeom prst="roundRect">
          <a:avLst/>
        </a:prstGeom>
        <a:noFill/>
        <a:ln w="57150" cap="flat" cmpd="sng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2018 год и плановый период </a:t>
          </a:r>
        </a:p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2019-2020 годы:</a:t>
          </a:r>
          <a:endParaRPr lang="ru-RU" sz="36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404397" cy="1895030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7335"/>
          <a:ext cx="1623993" cy="486719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17335"/>
        <a:ext cx="1623993" cy="486719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922DBC1-8921-43AA-BD01-5ED7891DF7A7}">
      <dsp:nvSpPr>
        <dsp:cNvPr id="0" name=""/>
        <dsp:cNvSpPr/>
      </dsp:nvSpPr>
      <dsp:spPr>
        <a:xfrm>
          <a:off x="0" y="436"/>
          <a:ext cx="7618039" cy="893122"/>
        </a:xfrm>
        <a:prstGeom prst="roundRect">
          <a:avLst/>
        </a:prstGeom>
        <a:noFill/>
        <a:ln w="57150">
          <a:solidFill>
            <a:srgbClr val="00B050"/>
          </a:solidFill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i="0" kern="1200" dirty="0" smtClean="0">
              <a:solidFill>
                <a:srgbClr val="0000FF"/>
              </a:solidFill>
              <a:effectLst/>
            </a:rPr>
            <a:t>Структура доходов городского бюджета на 2018 год</a:t>
          </a:r>
          <a:endParaRPr lang="ru-RU" sz="3600" b="1" i="0" kern="1200" dirty="0">
            <a:solidFill>
              <a:srgbClr val="0000FF"/>
            </a:solidFill>
            <a:effectLst/>
          </a:endParaRPr>
        </a:p>
      </dsp:txBody>
      <dsp:txXfrm>
        <a:off x="0" y="436"/>
        <a:ext cx="7618039" cy="893122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F62BD18-BB05-411F-90D6-BE0BC1EA1AD2}">
      <dsp:nvSpPr>
        <dsp:cNvPr id="0" name=""/>
        <dsp:cNvSpPr/>
      </dsp:nvSpPr>
      <dsp:spPr>
        <a:xfrm>
          <a:off x="0" y="0"/>
          <a:ext cx="7389463" cy="1141920"/>
        </a:xfrm>
        <a:prstGeom prst="roundRect">
          <a:avLst/>
        </a:prstGeom>
        <a:noFill/>
        <a:ln w="57150">
          <a:solidFill>
            <a:srgbClr val="00B050"/>
          </a:solidFill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dirty="0" smtClean="0">
              <a:solidFill>
                <a:srgbClr val="0000FF"/>
              </a:solidFill>
            </a:rPr>
            <a:t>Структура расходов городского бюджета                                                         на 2018 год                    </a:t>
          </a:r>
          <a:r>
            <a:rPr lang="ru-RU" sz="1600" b="1" i="0" kern="1200" dirty="0" smtClean="0">
              <a:solidFill>
                <a:srgbClr val="0000FF"/>
              </a:solidFill>
            </a:rPr>
            <a:t>(тыс. руб.)     </a:t>
          </a:r>
          <a:endParaRPr lang="ru-RU" sz="1600" b="1" i="0" kern="1200" dirty="0">
            <a:solidFill>
              <a:srgbClr val="0000FF"/>
            </a:solidFill>
          </a:endParaRPr>
        </a:p>
      </dsp:txBody>
      <dsp:txXfrm>
        <a:off x="0" y="0"/>
        <a:ext cx="7389463" cy="1141920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C1D7C2A-7191-47E6-8017-2B1E15913859}">
      <dsp:nvSpPr>
        <dsp:cNvPr id="0" name=""/>
        <dsp:cNvSpPr/>
      </dsp:nvSpPr>
      <dsp:spPr>
        <a:xfrm>
          <a:off x="0" y="0"/>
          <a:ext cx="9144000" cy="861120"/>
        </a:xfrm>
        <a:prstGeom prst="roundRect">
          <a:avLst/>
        </a:prstGeom>
        <a:noFill/>
        <a:ln w="25400" cap="flat" cmpd="sng" algn="ctr">
          <a:solidFill>
            <a:schemeClr val="dk1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i="0" kern="1200" baseline="0" dirty="0" smtClean="0">
              <a:solidFill>
                <a:srgbClr val="0000FF"/>
              </a:solidFill>
            </a:rPr>
            <a:t>Социальная направленность городского бюджета</a:t>
          </a:r>
          <a:endParaRPr lang="ru-RU" sz="3000" b="1" i="0" kern="1200" baseline="0" dirty="0">
            <a:solidFill>
              <a:srgbClr val="0000FF"/>
            </a:solidFill>
          </a:endParaRPr>
        </a:p>
      </dsp:txBody>
      <dsp:txXfrm>
        <a:off x="0" y="0"/>
        <a:ext cx="9144000" cy="861120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3#1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0.2165</cdr:x>
      <cdr:y>0.416</cdr:y>
    </cdr:from>
    <cdr:to>
      <cdr:x>0.5</cdr:x>
      <cdr:y>0.6155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79712" y="2852936"/>
          <a:ext cx="2592288" cy="13681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3600" b="1" dirty="0" smtClean="0"/>
            <a:t>1 702,12 млрд. руб.</a:t>
          </a:r>
          <a:endParaRPr lang="ru-RU" sz="36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778" tIns="45889" rIns="91778" bIns="45889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778" tIns="45889" rIns="91778" bIns="45889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30.11.2017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78" tIns="45889" rIns="91778" bIns="45889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778" tIns="45889" rIns="91778" bIns="4588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778" tIns="45889" rIns="91778" bIns="45889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778" tIns="45889" rIns="91778" bIns="45889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30.11.2017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30.11.2017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30.11.2017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30.11.2017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chart" Target="../charts/chart2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chart" Target="../charts/chart3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13" Type="http://schemas.openxmlformats.org/officeDocument/2006/relationships/diagramLayout" Target="../diagrams/layout14.xml"/><Relationship Id="rId3" Type="http://schemas.openxmlformats.org/officeDocument/2006/relationships/diagramLayout" Target="../diagrams/layout12.xml"/><Relationship Id="rId7" Type="http://schemas.openxmlformats.org/officeDocument/2006/relationships/diagramData" Target="../diagrams/data13.xml"/><Relationship Id="rId12" Type="http://schemas.openxmlformats.org/officeDocument/2006/relationships/diagramData" Target="../diagrams/data14.xml"/><Relationship Id="rId2" Type="http://schemas.openxmlformats.org/officeDocument/2006/relationships/diagramData" Target="../diagrams/data12.xml"/><Relationship Id="rId16" Type="http://schemas.microsoft.com/office/2007/relationships/diagramDrawing" Target="../diagrams/drawing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5" Type="http://schemas.openxmlformats.org/officeDocument/2006/relationships/diagramColors" Target="../diagrams/colors14.xml"/><Relationship Id="rId10" Type="http://schemas.openxmlformats.org/officeDocument/2006/relationships/diagramColors" Target="../diagrams/colors13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Relationship Id="rId14" Type="http://schemas.openxmlformats.org/officeDocument/2006/relationships/diagramQuickStyle" Target="../diagrams/quickStyle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 txBox="1">
            <a:spLocks noChangeArrowheads="1"/>
          </p:cNvSpPr>
          <p:nvPr/>
        </p:nvSpPr>
        <p:spPr>
          <a:xfrm>
            <a:off x="395536" y="3501008"/>
            <a:ext cx="8572500" cy="2520280"/>
          </a:xfrm>
          <a:prstGeom prst="rect">
            <a:avLst/>
          </a:prstGeom>
          <a:noFill/>
        </p:spPr>
        <p:txBody>
          <a:bodyPr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>
                  <a:solidFill>
                    <a:srgbClr val="0033CC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подходы </a:t>
            </a:r>
            <a:br>
              <a:rPr lang="ru-RU" sz="3200" b="1" dirty="0" smtClean="0">
                <a:ln>
                  <a:solidFill>
                    <a:srgbClr val="0033CC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ln>
                  <a:solidFill>
                    <a:srgbClr val="0033CC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формированию бюджета </a:t>
            </a:r>
            <a:br>
              <a:rPr lang="ru-RU" sz="3200" b="1" dirty="0" smtClean="0">
                <a:ln>
                  <a:solidFill>
                    <a:srgbClr val="0033CC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ln>
                  <a:solidFill>
                    <a:srgbClr val="0033CC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2018 год и плановый период </a:t>
            </a:r>
            <a:br>
              <a:rPr lang="ru-RU" sz="3200" b="1" dirty="0" smtClean="0">
                <a:ln>
                  <a:solidFill>
                    <a:srgbClr val="0033CC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ln>
                  <a:solidFill>
                    <a:srgbClr val="0033CC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2019-2020 гг.</a:t>
            </a:r>
            <a:endParaRPr lang="ru-RU" sz="3200" b="1" i="1" kern="0" dirty="0">
              <a:ln>
                <a:solidFill>
                  <a:srgbClr val="0033CC"/>
                </a:solidFill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+mj-ea"/>
              <a:cs typeface="+mj-cs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0825" y="764704"/>
            <a:ext cx="8642350" cy="5400600"/>
          </a:xfrm>
          <a:prstGeom prst="roundRect">
            <a:avLst/>
          </a:prstGeom>
          <a:noFill/>
          <a:ln w="412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836712"/>
            <a:ext cx="1952625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ыноска со стрелкой вниз 4"/>
          <p:cNvSpPr/>
          <p:nvPr/>
        </p:nvSpPr>
        <p:spPr>
          <a:xfrm>
            <a:off x="251520" y="188640"/>
            <a:ext cx="3384376" cy="324036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6917"/>
            </a:avLst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3635896" cy="1944216"/>
          </a:xfrm>
        </p:spPr>
        <p:txBody>
          <a:bodyPr>
            <a:noAutofit/>
          </a:bodyPr>
          <a:lstStyle/>
          <a:p>
            <a:pPr lvl="0" algn="ctr"/>
            <a:r>
              <a:rPr lang="ru-RU" sz="2400" b="1" i="1" dirty="0" smtClean="0">
                <a:solidFill>
                  <a:schemeClr val="tx1"/>
                </a:solidFill>
              </a:rPr>
              <a:t>Цель бюджетной политики на 2018 год и плановый период 2019- 2020 годов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3995936" y="980728"/>
          <a:ext cx="5508104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Прямоугольник 9"/>
          <p:cNvSpPr/>
          <p:nvPr/>
        </p:nvSpPr>
        <p:spPr>
          <a:xfrm rot="17780519">
            <a:off x="4113659" y="3386049"/>
            <a:ext cx="2633494" cy="772489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Посредством решения</a:t>
            </a:r>
            <a:r>
              <a:rPr lang="ru-RU" sz="2000" dirty="0" smtClean="0"/>
              <a:t> </a:t>
            </a:r>
            <a:r>
              <a:rPr lang="ru-RU" sz="2000" b="1" dirty="0" smtClean="0"/>
              <a:t>следующих задач</a:t>
            </a:r>
            <a:endParaRPr lang="ru-RU" sz="20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504" y="3573016"/>
            <a:ext cx="3960440" cy="2880320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-180528" y="3717032"/>
            <a:ext cx="4392488" cy="1728192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ru-RU" sz="2000" b="1" dirty="0" smtClean="0"/>
              <a:t>      сохранение устойчивости консолидированного бюджета муниципального образования город Минусинск и исполнение принятых обязательств наиболее эффективным способом</a:t>
            </a:r>
          </a:p>
          <a:p>
            <a:pPr algn="ctr"/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Схема 20"/>
          <p:cNvGraphicFramePr/>
          <p:nvPr/>
        </p:nvGraphicFramePr>
        <p:xfrm>
          <a:off x="827584" y="476672"/>
          <a:ext cx="7488832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27584" y="620688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Повышение эффективности бюджетных расходов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75656" y="2708920"/>
            <a:ext cx="60486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0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Установление взаимосвязи между бюджетным и стратегическим планированием; </a:t>
            </a:r>
            <a:endParaRPr lang="ru-RU" sz="3000" b="1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51720" y="4653136"/>
            <a:ext cx="61926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000" b="1" dirty="0" smtClean="0">
                <a:ln>
                  <a:solidFill>
                    <a:srgbClr val="0033CC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Повышение эффективности деятельности муниципальных учреждений.</a:t>
            </a:r>
            <a:endParaRPr lang="ru-RU" sz="3000" dirty="0">
              <a:ln>
                <a:solidFill>
                  <a:srgbClr val="0033CC"/>
                </a:solidFill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827584" y="476672"/>
          <a:ext cx="7632848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060848"/>
            <a:ext cx="8072462" cy="4500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4202282489"/>
              </p:ext>
            </p:extLst>
          </p:nvPr>
        </p:nvGraphicFramePr>
        <p:xfrm>
          <a:off x="1357290" y="142852"/>
          <a:ext cx="7572428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67544" y="116632"/>
          <a:ext cx="8229600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6300192" y="2420888"/>
            <a:ext cx="2160240" cy="216024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b="1" i="1" dirty="0" smtClean="0">
                <a:solidFill>
                  <a:schemeClr val="tx1"/>
                </a:solidFill>
              </a:rPr>
              <a:t>сохранения уровня прочих расходов, предусмотренных в базовых параметрах на 2017 год;</a:t>
            </a:r>
            <a:endParaRPr lang="ru-RU" sz="2000" b="1" i="1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234919" y="2420889"/>
            <a:ext cx="2592288" cy="28803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b="1" i="1" dirty="0" smtClean="0">
                <a:solidFill>
                  <a:schemeClr val="tx1"/>
                </a:solidFill>
              </a:rPr>
              <a:t>Индексация расходов на приобретение продуктов питания на 3,9 процента; </a:t>
            </a:r>
          </a:p>
          <a:p>
            <a:pPr lvl="0"/>
            <a:r>
              <a:rPr lang="ru-RU" sz="2000" b="1" i="1" dirty="0" smtClean="0">
                <a:solidFill>
                  <a:schemeClr val="tx1"/>
                </a:solidFill>
              </a:rPr>
              <a:t>Индексация расходов на коммунальные расходы на 4,1 процента</a:t>
            </a:r>
            <a:endParaRPr lang="ru-RU" sz="2000" b="1" i="1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12965" y="2420889"/>
            <a:ext cx="2592288" cy="309634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b="1" i="1" dirty="0" smtClean="0">
                <a:solidFill>
                  <a:schemeClr val="tx1"/>
                </a:solidFill>
              </a:rPr>
              <a:t>индексация объемов расходов на оплату труда муниципальных служащих и работников муниципальных учреждений на 4 процента;</a:t>
            </a:r>
            <a:endParaRPr lang="ru-RU" sz="2000" b="1" i="1" u="sng" dirty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827584" y="188640"/>
            <a:ext cx="7344816" cy="1440160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467600" cy="1084982"/>
          </a:xfrm>
          <a:noFill/>
          <a:ln>
            <a:noFill/>
          </a:ln>
        </p:spPr>
        <p:txBody>
          <a:bodyPr>
            <a:noAutofit/>
          </a:bodyPr>
          <a:lstStyle/>
          <a:p>
            <a:pPr lvl="0" algn="ctr"/>
            <a:r>
              <a:rPr lang="ru-RU" sz="3200" b="1" dirty="0" smtClean="0">
                <a:solidFill>
                  <a:srgbClr val="0000FF"/>
                </a:solidFill>
              </a:rPr>
              <a:t>Особенности формирования расходов городского бюджета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Стрелка вниз 29"/>
          <p:cNvSpPr/>
          <p:nvPr/>
        </p:nvSpPr>
        <p:spPr>
          <a:xfrm>
            <a:off x="1331640" y="1628800"/>
            <a:ext cx="288032" cy="720080"/>
          </a:xfrm>
          <a:prstGeom prst="downArrow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>
            <a:off x="4355976" y="1628800"/>
            <a:ext cx="288032" cy="720080"/>
          </a:xfrm>
          <a:prstGeom prst="downArrow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низ 31"/>
          <p:cNvSpPr/>
          <p:nvPr/>
        </p:nvSpPr>
        <p:spPr>
          <a:xfrm>
            <a:off x="7092280" y="1628800"/>
            <a:ext cx="288032" cy="720080"/>
          </a:xfrm>
          <a:prstGeom prst="downArrow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985777820"/>
              </p:ext>
            </p:extLst>
          </p:nvPr>
        </p:nvGraphicFramePr>
        <p:xfrm>
          <a:off x="323528" y="0"/>
          <a:ext cx="8691858" cy="980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07505" y="836711"/>
          <a:ext cx="8928991" cy="5920479"/>
        </p:xfrm>
        <a:graphic>
          <a:graphicData uri="http://schemas.openxmlformats.org/drawingml/2006/table">
            <a:tbl>
              <a:tblPr/>
              <a:tblGrid>
                <a:gridCol w="432047"/>
                <a:gridCol w="5328592"/>
                <a:gridCol w="792088"/>
                <a:gridCol w="864096"/>
                <a:gridCol w="720080"/>
                <a:gridCol w="792088"/>
              </a:tblGrid>
              <a:tr h="2880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№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177" marR="4177" marT="41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программ 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2018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2019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2020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по</a:t>
                      </a:r>
                    </a:p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программе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508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1) Муниципальная программа "Система социальной защиты граждан города Минусинска"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74 239,50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74 239,50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74 239,50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222 718,50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2718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2) Муниципальная программа "Культура города Минусинска"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117 311,71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113 896,46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112 496,46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343 704,63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779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3) Муниципальная программа "Реформирование и модернизация жилищно-коммунального хозяйства и повышение энергетической эффективности муниципального образования город Минусинск"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33 995,03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31 401,12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31 401,12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96 797,27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2523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4) Муниципальная программа "Обеспечение транспортной инфраструктуры муниципального образования город Минусинск"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121 923,23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36 970,44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37 476,14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196 369,81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6581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5) Муниципальная программа "Обеспечение жизнедеятельности территории "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23 405,32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21 355,32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19 803,32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64 563,96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1941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6) Муниципальная программа "Благоустройство территории муниципального образования город Минусинск"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7 787,74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4 018,54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3 008,54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14 814,82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0388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7) Муниципальная программа "Молодежь Минусинска"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15 111,79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13 078,98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13 078,98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41 269,75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9710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8) Муниципальная программа "Физическая культура и спорт в муниципальном образовании город Минусинск"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52 004,98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48 852,44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48 289,74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149 147,16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005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9) Муниципальная программа "Управление муниципальными финансами"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30 392,34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30 163,44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30 163,44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90 719,22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005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10) Муниципальная программа "Эффективное управление муниципальным имуществом города Минусинска"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65 256,11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13 654,21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13 654,21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92 564,53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4403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11) Муниципальная программа "Социально - экономическая поддержка интересов населения города Минусинска"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1 700,00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1 700,00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1 700,00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5 100,00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005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13) Муниципальная программа "Развитие образования города Минусинска"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1 118 035,16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1 097 614,47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1 096 249,47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3 311 899,10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779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14) Муниципальная программа "Управление земельно-имущественными отношениями на территории муниципального образования город Минусинск"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8 900,51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8 648,61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8 648,61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26 197,73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086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16) Муниципальная программа "Развитие архивного дела в городе Минусинске"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4 310,25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4 310,25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4 310,25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12 930,75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2135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18) Муниципальная программа "Безопасный город"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230,00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30,00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30,00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290,00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535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20) Муниципальная программа "Формирование современной городской среды" на 2018-2022 годы</a:t>
                      </a:r>
                    </a:p>
                  </a:txBody>
                  <a:tcPr marL="4177" marR="4177" marT="41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27 517,11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27 517,11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0123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4177" marR="4177" marT="41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ИТОГО</a:t>
                      </a:r>
                    </a:p>
                  </a:txBody>
                  <a:tcPr marL="4177" marR="4177" marT="41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1 702 120,78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1 499 933,78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1 494 549,78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4 696 604,34</a:t>
                      </a:r>
                    </a:p>
                  </a:txBody>
                  <a:tcPr marL="4177" marR="4177" marT="41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3528" y="0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Перечень муниципальных программ, подлежащих финансированию из городского бюджета в 2018-2020 годах: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2711563103"/>
              </p:ext>
            </p:extLst>
          </p:nvPr>
        </p:nvGraphicFramePr>
        <p:xfrm>
          <a:off x="251520" y="0"/>
          <a:ext cx="8606760" cy="980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extBox 1"/>
          <p:cNvSpPr txBox="1"/>
          <p:nvPr/>
        </p:nvSpPr>
        <p:spPr>
          <a:xfrm>
            <a:off x="7858148" y="642918"/>
            <a:ext cx="928694" cy="285752"/>
          </a:xfrm>
          <a:prstGeom prst="rect">
            <a:avLst/>
          </a:prstGeom>
          <a:noFill/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/>
              <a:t>т</a:t>
            </a:r>
            <a:r>
              <a:rPr lang="ru-RU" sz="1200" b="1" dirty="0" smtClean="0"/>
              <a:t>ыс. рублей</a:t>
            </a:r>
            <a:endParaRPr lang="ru-RU" sz="1200" b="1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3527" y="908724"/>
          <a:ext cx="8640962" cy="5793621"/>
        </p:xfrm>
        <a:graphic>
          <a:graphicData uri="http://schemas.openxmlformats.org/drawingml/2006/table">
            <a:tbl>
              <a:tblPr/>
              <a:tblGrid>
                <a:gridCol w="5591210"/>
                <a:gridCol w="1016584"/>
                <a:gridCol w="1016584"/>
                <a:gridCol w="1016584"/>
              </a:tblGrid>
              <a:tr h="1919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6012" marR="6012" marT="6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 год</a:t>
                      </a:r>
                    </a:p>
                  </a:txBody>
                  <a:tcPr marL="6012" marR="6012" marT="6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</a:p>
                  </a:txBody>
                  <a:tcPr marL="6012" marR="6012" marT="6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2020 год</a:t>
                      </a:r>
                    </a:p>
                  </a:txBody>
                  <a:tcPr marL="6012" marR="6012" marT="60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07469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Комплектование книжных фондов библиотек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21,43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655755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 выполнение работ по сохранению объекта культурного наследия регионального значения "Комплекс музея им. Мартьянова Н.М. Второй корпус"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63,62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811546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 расходы по капитальному ремонту, реконструкции находящихся в муниципальной собственности объектов коммунальной инфраструктуры, источников тепловой энергии и тепловых сетей, объектов электросетевого хозяйства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194,11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93923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 осуществление дорожной деятельности в отношении автомобильных дорог общего пользования местного значения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55,00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93923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 содержание автомобильных дорог общего пользования местного значения за счет средств дорожного фонда города Минусинска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246,11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93923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 реконструкцию искусственных дорожных сооружений за счет средств дорожного фонда города Минусинска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69,00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088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 реализацию мероприятий, направленных на повышение безопасности дорожного движения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51,38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088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 организацию и проведение акарицидных обработок мест массового отдыха населения 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4,80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4,80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4,80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32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 поддержку деятельности муниципальных молодежных центров 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283,80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283,80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283,80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0882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 предоставление социальных выплат молодым семьям на приобретение (строительство) жилья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999,81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19147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 обеспечению отдыха и оздоровления детей 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3 476,59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6793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 организацию отдыха детей в каникулярное время 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0,79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0,79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0,79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07469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Формирование современной городской среды 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908,11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9198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6012" marR="6012" marT="60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6 374,55</a:t>
                      </a:r>
                    </a:p>
                  </a:txBody>
                  <a:tcPr marL="6012" marR="6012" marT="6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289,39</a:t>
                      </a:r>
                    </a:p>
                  </a:txBody>
                  <a:tcPr marL="6012" marR="6012" marT="6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289,39</a:t>
                      </a:r>
                    </a:p>
                  </a:txBody>
                  <a:tcPr marL="6012" marR="6012" marT="60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284751741"/>
              </p:ext>
            </p:extLst>
          </p:nvPr>
        </p:nvGraphicFramePr>
        <p:xfrm>
          <a:off x="539552" y="116632"/>
          <a:ext cx="8404397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204864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39554" y="2865946"/>
          <a:ext cx="8136903" cy="3400217"/>
        </p:xfrm>
        <a:graphic>
          <a:graphicData uri="http://schemas.openxmlformats.org/drawingml/2006/table">
            <a:tbl>
              <a:tblPr/>
              <a:tblGrid>
                <a:gridCol w="2097691"/>
                <a:gridCol w="1509803"/>
                <a:gridCol w="1509803"/>
                <a:gridCol w="1509803"/>
                <a:gridCol w="1509803"/>
              </a:tblGrid>
              <a:tr h="12111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2018 год  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2019 год  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2020 год 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7214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4 861 999,60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1 742 445,60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1 553 578,60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1 565 975,40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7462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4 861 999,60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1 742 445,60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1 553 578,60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1 565 975,40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7214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914400" y="188640"/>
          <a:ext cx="7618040" cy="893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971600" y="1196752"/>
          <a:ext cx="8172400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1142976" y="285728"/>
          <a:ext cx="7389464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0" y="1484784"/>
          <a:ext cx="8964488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2711563103"/>
              </p:ext>
            </p:extLst>
          </p:nvPr>
        </p:nvGraphicFramePr>
        <p:xfrm>
          <a:off x="0" y="116632"/>
          <a:ext cx="9144000" cy="864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2368117489"/>
              </p:ext>
            </p:extLst>
          </p:nvPr>
        </p:nvGraphicFramePr>
        <p:xfrm>
          <a:off x="142844" y="3643314"/>
          <a:ext cx="9286908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2" name="TextBox 1"/>
          <p:cNvSpPr txBox="1"/>
          <p:nvPr/>
        </p:nvSpPr>
        <p:spPr>
          <a:xfrm>
            <a:off x="7858148" y="928670"/>
            <a:ext cx="928694" cy="214314"/>
          </a:xfrm>
          <a:prstGeom prst="rect">
            <a:avLst/>
          </a:prstGeom>
          <a:noFill/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/>
              <a:t>т</a:t>
            </a:r>
            <a:r>
              <a:rPr lang="ru-RU" sz="1200" b="1" dirty="0" smtClean="0"/>
              <a:t>ыс. рублей</a:t>
            </a:r>
            <a:endParaRPr lang="ru-RU" sz="1200" b="1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-1" y="1196751"/>
          <a:ext cx="9036498" cy="5400601"/>
        </p:xfrm>
        <a:graphic>
          <a:graphicData uri="http://schemas.openxmlformats.org/drawingml/2006/table">
            <a:tbl>
              <a:tblPr/>
              <a:tblGrid>
                <a:gridCol w="2707754"/>
                <a:gridCol w="876974"/>
                <a:gridCol w="784421"/>
                <a:gridCol w="873297"/>
                <a:gridCol w="708419"/>
                <a:gridCol w="881609"/>
                <a:gridCol w="734674"/>
                <a:gridCol w="851651"/>
                <a:gridCol w="617699"/>
              </a:tblGrid>
              <a:tr h="502799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2017 год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Удельный вес, %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 год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Удельный вес, %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Удельный вес, %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2020 год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Удельный вес, %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016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1 577 992,08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1 742 445,60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1 553 578,60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1 565 975,40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53631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83 640,25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5,30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74 762,21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4,29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70 799,81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4,56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70 808,61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4,52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7933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261,90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0,02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295,20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0,02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298,70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0,02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310,70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0,02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533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2 813,17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0,18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3 049,00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0,17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3 049,00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0,20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3 049,00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0,19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92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94 618,68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6,00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132 127,54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7,58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46 922,85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3,02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47 428,55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3,03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999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65 450,74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4,15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89 037,60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5,11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52 907,38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3,41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50 345,38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3,21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2233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1 330 782,34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84,33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1 443 074,05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82,82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1 362 450,86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87,70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1 359 123,16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86,79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9644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1 070 426,55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80,44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1 128 982,25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78,23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1 106 838,84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81,24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1 105 391,70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81,33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3225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95 245,19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7,16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83 600,70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5,79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80 875,17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5,94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79 557,31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5,85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4581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44,80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4581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135 346,83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10,17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178 441,32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12,37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125 839,61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9,24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125 839,61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9,26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7933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29 718,97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2,23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52 004,98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3,60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48 852,44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3,59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48 289,74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3,55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790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425,00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0,03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0,01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86842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Условно утвержденные расходы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17 150,00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1,10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34 910,00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2,23</a:t>
                      </a:r>
                    </a:p>
                  </a:txBody>
                  <a:tcPr marL="5392" marR="5392" marT="53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5576" y="548680"/>
            <a:ext cx="821533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5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5400" b="1" i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Благодарю за внимание!</a:t>
            </a:r>
            <a:endParaRPr lang="ru-RU" sz="5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2623</TotalTime>
  <Words>1123</Words>
  <Application>Microsoft Office PowerPoint</Application>
  <PresentationFormat>Экран (4:3)</PresentationFormat>
  <Paragraphs>371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Яркая</vt:lpstr>
      <vt:lpstr>Слайд 1</vt:lpstr>
      <vt:lpstr>Цель бюджетной политики на 2018 год и плановый период 2019- 2020 годов</vt:lpstr>
      <vt:lpstr>Слайд 3</vt:lpstr>
      <vt:lpstr>Слайд 4</vt:lpstr>
      <vt:lpstr>Слайд 5</vt:lpstr>
      <vt:lpstr>Особенности формирования расходов городского бюджета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289</cp:revision>
  <dcterms:modified xsi:type="dcterms:W3CDTF">2017-11-30T10:28:26Z</dcterms:modified>
</cp:coreProperties>
</file>