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&#1086;&#1088;%202\&#1082;%20&#1088;&#1077;&#1096;&#1077;&#1085;&#1080;&#1102;%202019%20(&#1082;&#1086;&#1088;&#1088;2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90;&#1072;&#1073;&#1083;&#1080;&#1094;&#1099;%20&#1082;%20&#1088;&#1077;&#1096;&#1077;&#1085;&#1080;&#1102;\&#1082;&#1086;&#1088;%202\&#1088;&#1072;&#1089;&#1093;&#1086;&#1076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Доходы городского бюджета </a:t>
            </a:r>
            <a:endParaRPr lang="ru-RU" dirty="0" smtClean="0"/>
          </a:p>
          <a:p>
            <a:pPr>
              <a:defRPr/>
            </a:pPr>
            <a:r>
              <a:rPr lang="ru-RU" dirty="0" smtClean="0"/>
              <a:t>в </a:t>
            </a:r>
            <a:r>
              <a:rPr lang="ru-RU" dirty="0"/>
              <a:t>201</a:t>
            </a:r>
            <a:r>
              <a:rPr lang="en-US" dirty="0"/>
              <a:t>9</a:t>
            </a:r>
            <a:r>
              <a:rPr lang="ru-RU" dirty="0"/>
              <a:t>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2019 (корр2 от 23.05.19)'!$J$12;'Доходы 2019 (корр2 от 23.05.19)'!$J$35;'Доходы 2019 (корр2 от 23.05.19)'!$J$45)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2019 (корр2 от 23.05.19)'!$K$12;'Доходы 2019 (корр2 от 23.05.19)'!$K$35;'Доходы 2019 (корр2 от 23.05.19)'!$K$45)</c:f>
              <c:numCache>
                <c:formatCode>#,##0.00</c:formatCode>
                <c:ptCount val="3"/>
                <c:pt idx="0">
                  <c:v>366035.74</c:v>
                </c:pt>
                <c:pt idx="1">
                  <c:v>65299.829999999994</c:v>
                </c:pt>
                <c:pt idx="2">
                  <c:v>1736809.58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</a:t>
            </a:r>
            <a:r>
              <a:rPr lang="ru-RU" baseline="0"/>
              <a:t> городского бюджета в 2019 году</a:t>
            </a:r>
            <a:endParaRPr lang="ru-RU"/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2"/>
          <c:order val="2"/>
          <c:explosion val="25"/>
          <c:dLbls>
            <c:showPercent val="1"/>
            <c:showLeaderLines val="1"/>
          </c:dLbls>
          <c:cat>
            <c:strRef>
              <c:f>('корректировка 2'!$A$3,'корректировка 2'!$A$6:$A$9)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('корректировка 2'!$D$3,'корректировка 2'!$D$6:$D$9)</c:f>
              <c:numCache>
                <c:formatCode>#,##0.0</c:formatCode>
                <c:ptCount val="4"/>
                <c:pt idx="0">
                  <c:v>100272</c:v>
                </c:pt>
                <c:pt idx="1">
                  <c:v>190952.2</c:v>
                </c:pt>
                <c:pt idx="2">
                  <c:v>241695.6</c:v>
                </c:pt>
                <c:pt idx="3">
                  <c:v>1643845.5999999999</c:v>
                </c:pt>
              </c:numCache>
            </c:numRef>
          </c:val>
        </c:ser>
        <c:ser>
          <c:idx val="1"/>
          <c:order val="1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(бюджет!$C$3,бюджет!$C$6:$C$9)</c:f>
            </c:numRef>
          </c:val>
        </c:ser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(бюджет!$A$3,бюджет!$A$6:$A$9)</c:f>
              <c:strCache>
                <c:ptCount val="4"/>
                <c:pt idx="0">
                  <c:v>Общегосударственные вопросы (аппарат управления)</c:v>
                </c:pt>
                <c:pt idx="1">
                  <c:v>Национальная экономика (транспорт, дорожный фонд)</c:v>
                </c:pt>
                <c:pt idx="2">
                  <c:v>ЖКХ (благоустройство, дороги города, кап. Ремонт жилого фонда)</c:v>
                </c:pt>
                <c:pt idx="3">
                  <c:v>СОЦСФЕРА</c:v>
                </c:pt>
              </c:strCache>
            </c:strRef>
          </c:cat>
          <c:val>
            <c:numRef>
              <c:f>(бюджет!$B$3,бюджет!$B$6:$B$9)</c:f>
            </c:numRef>
          </c:val>
        </c:ser>
        <c:dLbls>
          <c:showPercent val="1"/>
        </c:dLbls>
      </c:pie3DChart>
    </c:plotArea>
    <c:legend>
      <c:legendPos val="t"/>
      <c:layout/>
    </c:legend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2019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городского бюджета на 2019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2019 год и плановом периоде 2020-2021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28.05.2019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39551" y="3717032"/>
          <a:ext cx="8064896" cy="2096739"/>
        </p:xfrm>
        <a:graphic>
          <a:graphicData uri="http://schemas.openxmlformats.org/drawingml/2006/table">
            <a:tbl>
              <a:tblPr/>
              <a:tblGrid>
                <a:gridCol w="1800201"/>
                <a:gridCol w="1686056"/>
                <a:gridCol w="1526213"/>
                <a:gridCol w="1526213"/>
                <a:gridCol w="1526213"/>
              </a:tblGrid>
              <a:tr h="9781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2019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5 781 955,66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2 168 145,15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1 830 438,36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1 783 372,15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5 794 719,39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2 180 908,88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1 830 438,36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1 783 372,15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</a:t>
                      </a:r>
                      <a:r>
                        <a:rPr lang="ru-RU" sz="1800" b="1" i="0" u="none" strike="noStrike" dirty="0" err="1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-12 763,73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-12 763,73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51520" y="1412776"/>
          <a:ext cx="4176464" cy="5216666"/>
        </p:xfrm>
        <a:graphic>
          <a:graphicData uri="http://schemas.openxmlformats.org/drawingml/2006/table">
            <a:tbl>
              <a:tblPr/>
              <a:tblGrid>
                <a:gridCol w="3415318"/>
                <a:gridCol w="761146"/>
              </a:tblGrid>
              <a:tr h="2104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100" b="0" i="0" u="none" strike="noStrike">
                          <a:latin typeface="Times New Roman"/>
                        </a:rPr>
                      </a:br>
                      <a:r>
                        <a:rPr lang="ru-RU" sz="1100" b="0" i="0" u="none" strike="noStrike"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3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latin typeface="Times New Roman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4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431 335,57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24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>
                          <a:latin typeface="Times New Roman"/>
                        </a:rPr>
                        <a:t>366 035,74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24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3 588,40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31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263 597,91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21043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2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29 971,80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1836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31 321,03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5124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DD"/>
                    </a:solidFill>
                  </a:tcPr>
                </a:tc>
              </a:tr>
              <a:tr h="14467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65 299,83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</a:tr>
              <a:tr h="25646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41 211,88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467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56466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5 045,31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43314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8 060,18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097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10 339,36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1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782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1" i="0" u="none" strike="noStrike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1 736 809,58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63042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363 513,70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38097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392 562,79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4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979 176,40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467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1 584,57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84129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827,15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4945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0" i="0" u="none" strike="noStrike" dirty="0"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1793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2 168 145,15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283968" y="1628800"/>
          <a:ext cx="5544616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="" xmlns:p14="http://schemas.microsoft.com/office/powerpoint/2010/main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236296" y="908720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-540568" y="404664"/>
          <a:ext cx="5934075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4788024" y="1556792"/>
          <a:ext cx="4153024" cy="4176464"/>
        </p:xfrm>
        <a:graphic>
          <a:graphicData uri="http://schemas.openxmlformats.org/drawingml/2006/table">
            <a:tbl>
              <a:tblPr/>
              <a:tblGrid>
                <a:gridCol w="3360539"/>
                <a:gridCol w="792485"/>
              </a:tblGrid>
              <a:tr h="3756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22097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2 180 908,9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8783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100 272,0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3202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6405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3 696,7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2041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190 952,2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97758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241 695,6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6517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1 643 845,6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097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1 307 941,9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097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99 479,5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20977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3146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159 703,8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251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76 677,9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75661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="" xmlns:p14="http://schemas.microsoft.com/office/powerpoint/2010/main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17" y="3717033"/>
          <a:ext cx="8712970" cy="2160237"/>
        </p:xfrm>
        <a:graphic>
          <a:graphicData uri="http://schemas.openxmlformats.org/drawingml/2006/table">
            <a:tbl>
              <a:tblPr/>
              <a:tblGrid>
                <a:gridCol w="815249"/>
                <a:gridCol w="2738726"/>
                <a:gridCol w="1719665"/>
                <a:gridCol w="1719665"/>
                <a:gridCol w="1719665"/>
              </a:tblGrid>
              <a:tr h="68167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 п/п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0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784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292 922,70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290 811,00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40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1584,57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40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390 376,87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1 881,50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1 881,50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40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981 362,32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1 095 862,00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1 097 692,60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400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1 736 837,46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1 390 666,20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1 390 385,10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1928</TotalTime>
  <Words>409</Words>
  <Application>Microsoft Office PowerPoint</Application>
  <PresentationFormat>Экран (4:3)</PresentationFormat>
  <Paragraphs>143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238</cp:revision>
  <dcterms:modified xsi:type="dcterms:W3CDTF">2019-05-28T09:10:10Z</dcterms:modified>
</cp:coreProperties>
</file>