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5"/>
  </p:notesMasterIdLst>
  <p:sldIdLst>
    <p:sldId id="261" r:id="rId2"/>
    <p:sldId id="269" r:id="rId3"/>
    <p:sldId id="268" r:id="rId4"/>
  </p:sldIdLst>
  <p:sldSz cx="9144000" cy="5715000" type="screen16x10"/>
  <p:notesSz cx="6781800" cy="98806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ED7E4"/>
    <a:srgbClr val="3099E0"/>
    <a:srgbClr val="0000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1" autoAdjust="0"/>
    <p:restoredTop sz="84167" autoAdjust="0"/>
  </p:normalViewPr>
  <p:slideViewPr>
    <p:cSldViewPr>
      <p:cViewPr varScale="1">
        <p:scale>
          <a:sx n="109" d="100"/>
          <a:sy n="109" d="100"/>
        </p:scale>
        <p:origin x="-1038" y="-78"/>
      </p:cViewPr>
      <p:guideLst>
        <p:guide orient="horz" pos="180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44;&#1086;&#1093;&#1086;&#1076;&#1099;%20&#1085;&#1072;%2001.06.2023\&#1044;&#1086;&#1093;&#1086;&#1076;&#1099;%20&#1085;&#1072;&#1083;&#1086;&#1075;+&#1085;&#1077;&#1085;&#1072;&#1083;&#1086;&#1075;%20&#1085;&#1072;%2001.06.2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\\Nas1fdd59\bux\2023%20&#1075;&#1086;&#1076;\&#1057;&#1072;&#1081;&#1090;\&#1043;&#1054;&#1058;&#1054;&#1042;&#1054;\&#1056;&#1072;&#1089;&#1093;&#1086;&#1076;&#1099;%20&#1085;&#1072;%2001.06.2023\&#1084;&#1072;&#1081;\&#1076;&#1083;&#1103;%20&#1089;&#1072;&#1081;&#1090;&#1072;%20&#1085;&#1072;%2001.06.2023.xls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rotX val="0"/>
      <c:rotY val="0"/>
      <c:depthPercent val="100"/>
      <c:perspective val="30"/>
    </c:view3D>
    <c:plotArea>
      <c:layout>
        <c:manualLayout>
          <c:layoutTarget val="inner"/>
          <c:xMode val="edge"/>
          <c:yMode val="edge"/>
          <c:x val="0.19005774278215223"/>
          <c:y val="2.8252405949256338E-2"/>
          <c:w val="0.64436023622047289"/>
          <c:h val="0.55041994750656154"/>
        </c:manualLayout>
      </c:layout>
      <c:bar3DChart>
        <c:barDir val="col"/>
        <c:grouping val="stacked"/>
        <c:ser>
          <c:idx val="0"/>
          <c:order val="0"/>
          <c:tx>
            <c:strRef>
              <c:f>Лист1!$G$28</c:f>
              <c:strCache>
                <c:ptCount val="1"/>
                <c:pt idx="0">
                  <c:v>Налог на прибыль организаций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Лист1!$H$28:$K$28</c:f>
              <c:numCache>
                <c:formatCode>#,##0.00</c:formatCode>
                <c:ptCount val="4"/>
                <c:pt idx="0">
                  <c:v>8631</c:v>
                </c:pt>
                <c:pt idx="1">
                  <c:v>5750</c:v>
                </c:pt>
                <c:pt idx="2">
                  <c:v>7350.42</c:v>
                </c:pt>
                <c:pt idx="3" formatCode="#,##0.0">
                  <c:v>1435.56</c:v>
                </c:pt>
              </c:numCache>
            </c:numRef>
          </c:val>
        </c:ser>
        <c:ser>
          <c:idx val="1"/>
          <c:order val="1"/>
          <c:tx>
            <c:strRef>
              <c:f>Лист1!$G$29</c:f>
              <c:strCache>
                <c:ptCount val="1"/>
                <c:pt idx="0">
                  <c:v>Налог на доходы физических лиц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Лист1!$H$29:$K$29</c:f>
              <c:numCache>
                <c:formatCode>#,##0.00</c:formatCode>
                <c:ptCount val="4"/>
                <c:pt idx="0">
                  <c:v>356694.6</c:v>
                </c:pt>
                <c:pt idx="1">
                  <c:v>100271</c:v>
                </c:pt>
                <c:pt idx="2">
                  <c:v>109928.38</c:v>
                </c:pt>
                <c:pt idx="3" formatCode="#,##0.0">
                  <c:v>146343.19</c:v>
                </c:pt>
              </c:numCache>
            </c:numRef>
          </c:val>
        </c:ser>
        <c:ser>
          <c:idx val="2"/>
          <c:order val="2"/>
          <c:tx>
            <c:strRef>
              <c:f>Лист1!$G$31</c:f>
              <c:strCache>
                <c:ptCount val="1"/>
                <c:pt idx="0">
                  <c:v>Налог на совокупный доход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Лист1!$H$31:$K$31</c:f>
              <c:numCache>
                <c:formatCode>#,##0.00</c:formatCode>
                <c:ptCount val="4"/>
                <c:pt idx="0">
                  <c:v>148961.29999999999</c:v>
                </c:pt>
                <c:pt idx="1">
                  <c:v>70200</c:v>
                </c:pt>
                <c:pt idx="2">
                  <c:v>74270.34</c:v>
                </c:pt>
                <c:pt idx="3">
                  <c:v>58267</c:v>
                </c:pt>
              </c:numCache>
            </c:numRef>
          </c:val>
        </c:ser>
        <c:ser>
          <c:idx val="3"/>
          <c:order val="3"/>
          <c:tx>
            <c:strRef>
              <c:f>Лист1!$G$32</c:f>
              <c:strCache>
                <c:ptCount val="1"/>
                <c:pt idx="0">
                  <c:v>Налоги на имущество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Лист1!$H$32:$K$32</c:f>
              <c:numCache>
                <c:formatCode>#,##0.00</c:formatCode>
                <c:ptCount val="4"/>
                <c:pt idx="0">
                  <c:v>42454.6</c:v>
                </c:pt>
                <c:pt idx="1">
                  <c:v>6650</c:v>
                </c:pt>
                <c:pt idx="2">
                  <c:v>7103.75</c:v>
                </c:pt>
                <c:pt idx="3">
                  <c:v>7333.12</c:v>
                </c:pt>
              </c:numCache>
            </c:numRef>
          </c:val>
        </c:ser>
        <c:ser>
          <c:idx val="4"/>
          <c:order val="4"/>
          <c:tx>
            <c:strRef>
              <c:f>Лист1!$G$33</c:f>
              <c:strCache>
                <c:ptCount val="1"/>
                <c:pt idx="0">
                  <c:v>Государственная пошлина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Лист1!$H$33:$K$33</c:f>
              <c:numCache>
                <c:formatCode>#,##0.00</c:formatCode>
                <c:ptCount val="4"/>
                <c:pt idx="0">
                  <c:v>15600</c:v>
                </c:pt>
                <c:pt idx="1">
                  <c:v>6015</c:v>
                </c:pt>
                <c:pt idx="2">
                  <c:v>7232.36</c:v>
                </c:pt>
                <c:pt idx="3">
                  <c:v>6399.22</c:v>
                </c:pt>
              </c:numCache>
            </c:numRef>
          </c:val>
        </c:ser>
        <c:ser>
          <c:idx val="5"/>
          <c:order val="5"/>
          <c:tx>
            <c:strRef>
              <c:f>Лист1!$G$30</c:f>
              <c:strCache>
                <c:ptCount val="1"/>
                <c:pt idx="0">
                  <c:v>Налоги на товары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Лист1!$H$30:$K$30</c:f>
              <c:numCache>
                <c:formatCode>#,##0.00</c:formatCode>
                <c:ptCount val="4"/>
                <c:pt idx="0">
                  <c:v>59089.46</c:v>
                </c:pt>
                <c:pt idx="1">
                  <c:v>27270</c:v>
                </c:pt>
                <c:pt idx="2">
                  <c:v>26671.94</c:v>
                </c:pt>
                <c:pt idx="3">
                  <c:v>24837.63</c:v>
                </c:pt>
              </c:numCache>
            </c:numRef>
          </c:val>
        </c:ser>
        <c:ser>
          <c:idx val="6"/>
          <c:order val="6"/>
          <c:tx>
            <c:strRef>
              <c:f>Лист1!$G$34</c:f>
              <c:strCache>
                <c:ptCount val="1"/>
                <c:pt idx="0">
                  <c:v>Задолженность по отмененным налогам и иным обязательным платежам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Лист1!$H$34:$K$34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-8.11</c:v>
                </c:pt>
                <c:pt idx="3">
                  <c:v>0</c:v>
                </c:pt>
              </c:numCache>
            </c:numRef>
          </c:val>
        </c:ser>
        <c:ser>
          <c:idx val="7"/>
          <c:order val="7"/>
          <c:tx>
            <c:strRef>
              <c:f>Лист1!$G$35</c:f>
              <c:strCache>
                <c:ptCount val="1"/>
                <c:pt idx="0">
                  <c:v>Доходы от использования имущества, находящегося в государственной и муниципальной собственности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Лист1!$H$35:$K$35</c:f>
              <c:numCache>
                <c:formatCode>#,##0.00</c:formatCode>
                <c:ptCount val="4"/>
                <c:pt idx="0">
                  <c:v>57702.52</c:v>
                </c:pt>
                <c:pt idx="1">
                  <c:v>24930.29</c:v>
                </c:pt>
                <c:pt idx="2">
                  <c:v>20493.400000000001</c:v>
                </c:pt>
                <c:pt idx="3">
                  <c:v>20333.189999999999</c:v>
                </c:pt>
              </c:numCache>
            </c:numRef>
          </c:val>
        </c:ser>
        <c:ser>
          <c:idx val="8"/>
          <c:order val="8"/>
          <c:tx>
            <c:strRef>
              <c:f>Лист1!$G$36</c:f>
              <c:strCache>
                <c:ptCount val="1"/>
                <c:pt idx="0">
                  <c:v>Платежи при пользовании природными ресурсами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Лист1!$H$36:$K$36</c:f>
              <c:numCache>
                <c:formatCode>#,##0.00</c:formatCode>
                <c:ptCount val="4"/>
                <c:pt idx="0">
                  <c:v>598.72</c:v>
                </c:pt>
                <c:pt idx="1">
                  <c:v>238</c:v>
                </c:pt>
                <c:pt idx="2">
                  <c:v>1691.96</c:v>
                </c:pt>
                <c:pt idx="3">
                  <c:v>406.9</c:v>
                </c:pt>
              </c:numCache>
            </c:numRef>
          </c:val>
        </c:ser>
        <c:ser>
          <c:idx val="9"/>
          <c:order val="9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Лист1!$H$37:$K$37</c:f>
              <c:numCache>
                <c:formatCode>#,##0.00</c:formatCode>
                <c:ptCount val="4"/>
                <c:pt idx="0">
                  <c:v>1290.3599999999999</c:v>
                </c:pt>
                <c:pt idx="1">
                  <c:v>376.06</c:v>
                </c:pt>
                <c:pt idx="2">
                  <c:v>640.80999999999995</c:v>
                </c:pt>
                <c:pt idx="3">
                  <c:v>3394.49</c:v>
                </c:pt>
              </c:numCache>
            </c:numRef>
          </c:val>
        </c:ser>
        <c:ser>
          <c:idx val="10"/>
          <c:order val="10"/>
          <c:tx>
            <c:strRef>
              <c:f>Лист1!$G$38</c:f>
              <c:strCache>
                <c:ptCount val="1"/>
                <c:pt idx="0">
                  <c:v>Доходы от продажи материальных и нематериальных активов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Лист1!$H$38:$K$38</c:f>
              <c:numCache>
                <c:formatCode>#,##0.00</c:formatCode>
                <c:ptCount val="4"/>
                <c:pt idx="0">
                  <c:v>33900</c:v>
                </c:pt>
                <c:pt idx="1">
                  <c:v>0</c:v>
                </c:pt>
                <c:pt idx="2">
                  <c:v>1349.28</c:v>
                </c:pt>
                <c:pt idx="3">
                  <c:v>742.71</c:v>
                </c:pt>
              </c:numCache>
            </c:numRef>
          </c:val>
        </c:ser>
        <c:ser>
          <c:idx val="11"/>
          <c:order val="11"/>
          <c:tx>
            <c:strRef>
              <c:f>Лист1!$G$39</c:f>
              <c:strCache>
                <c:ptCount val="1"/>
                <c:pt idx="0">
                  <c:v>Штрафы, санкции, возмещение ущерба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Лист1!$H$39:$K$39</c:f>
              <c:numCache>
                <c:formatCode>#,##0.00</c:formatCode>
                <c:ptCount val="4"/>
                <c:pt idx="0">
                  <c:v>-1455.1</c:v>
                </c:pt>
                <c:pt idx="1">
                  <c:v>-3726.9999999999995</c:v>
                </c:pt>
                <c:pt idx="2">
                  <c:v>-3080.32</c:v>
                </c:pt>
                <c:pt idx="3">
                  <c:v>1461.01</c:v>
                </c:pt>
              </c:numCache>
            </c:numRef>
          </c:val>
        </c:ser>
        <c:ser>
          <c:idx val="12"/>
          <c:order val="12"/>
          <c:tx>
            <c:strRef>
              <c:f>Лист1!$G$40</c:f>
              <c:strCache>
                <c:ptCount val="1"/>
                <c:pt idx="0">
                  <c:v>прочие неналоговые доходы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Лист1!$H$40:$K$40</c:f>
              <c:numCache>
                <c:formatCode>#,##0.00</c:formatCode>
                <c:ptCount val="4"/>
                <c:pt idx="0">
                  <c:v>-1089.27</c:v>
                </c:pt>
                <c:pt idx="1">
                  <c:v>-1095.7499999999998</c:v>
                </c:pt>
                <c:pt idx="2">
                  <c:v>533.07000000000005</c:v>
                </c:pt>
                <c:pt idx="3">
                  <c:v>2.4500000000000002</c:v>
                </c:pt>
              </c:numCache>
            </c:numRef>
          </c:val>
        </c:ser>
        <c:ser>
          <c:idx val="13"/>
          <c:order val="13"/>
          <c:tx>
            <c:strRef>
              <c:f>Лист1!$G$41</c:f>
              <c:strCache>
                <c:ptCount val="1"/>
                <c:pt idx="0">
                  <c:v>Дотации бюджетам субъектов Российской Федерации и муниципальных образований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Лист1!$H$41:$K$41</c:f>
              <c:numCache>
                <c:formatCode>#,##0.00</c:formatCode>
                <c:ptCount val="4"/>
                <c:pt idx="0">
                  <c:v>578714.4</c:v>
                </c:pt>
                <c:pt idx="1">
                  <c:v>289642.10000000003</c:v>
                </c:pt>
                <c:pt idx="2">
                  <c:v>289642.09999999998</c:v>
                </c:pt>
                <c:pt idx="3">
                  <c:v>166802.29999999999</c:v>
                </c:pt>
              </c:numCache>
            </c:numRef>
          </c:val>
        </c:ser>
        <c:ser>
          <c:idx val="14"/>
          <c:order val="14"/>
          <c:tx>
            <c:strRef>
              <c:f>Лист1!$G$42</c:f>
              <c:strCache>
                <c:ptCount val="1"/>
                <c:pt idx="0">
                  <c:v>Субсидии  бюджетам субъектов Российской Федерации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Лист1!$H$42:$K$42</c:f>
              <c:numCache>
                <c:formatCode>#,##0.00</c:formatCode>
                <c:ptCount val="4"/>
                <c:pt idx="0">
                  <c:v>1711310.6</c:v>
                </c:pt>
                <c:pt idx="1">
                  <c:v>258310.62999999998</c:v>
                </c:pt>
                <c:pt idx="2">
                  <c:v>258310.63</c:v>
                </c:pt>
                <c:pt idx="3" formatCode="#,##0.0">
                  <c:v>140177.32999999999</c:v>
                </c:pt>
              </c:numCache>
            </c:numRef>
          </c:val>
        </c:ser>
        <c:ser>
          <c:idx val="15"/>
          <c:order val="15"/>
          <c:tx>
            <c:strRef>
              <c:f>Лист1!$G$43</c:f>
              <c:strCache>
                <c:ptCount val="1"/>
                <c:pt idx="0">
                  <c:v>Субвенции бюджетам субъектов Российской Федерации 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Лист1!$H$43:$K$43</c:f>
              <c:numCache>
                <c:formatCode>#,##0.00</c:formatCode>
                <c:ptCount val="4"/>
                <c:pt idx="0">
                  <c:v>1307163.6399999999</c:v>
                </c:pt>
                <c:pt idx="1">
                  <c:v>510170.67</c:v>
                </c:pt>
                <c:pt idx="2">
                  <c:v>510170.67</c:v>
                </c:pt>
                <c:pt idx="3" formatCode="#,##0.0">
                  <c:v>414604.65</c:v>
                </c:pt>
              </c:numCache>
            </c:numRef>
          </c:val>
        </c:ser>
        <c:ser>
          <c:idx val="16"/>
          <c:order val="16"/>
          <c:tx>
            <c:strRef>
              <c:f>Лист1!$G$44</c:f>
              <c:strCache>
                <c:ptCount val="1"/>
                <c:pt idx="0">
                  <c:v>Иные межбюджетные трансферты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Лист1!$H$44:$K$44</c:f>
              <c:numCache>
                <c:formatCode>#,##0.00</c:formatCode>
                <c:ptCount val="4"/>
                <c:pt idx="0">
                  <c:v>61098.84</c:v>
                </c:pt>
                <c:pt idx="1">
                  <c:v>23846.15</c:v>
                </c:pt>
                <c:pt idx="2">
                  <c:v>23846.15</c:v>
                </c:pt>
                <c:pt idx="3">
                  <c:v>15155.4</c:v>
                </c:pt>
              </c:numCache>
            </c:numRef>
          </c:val>
        </c:ser>
        <c:ser>
          <c:idx val="17"/>
          <c:order val="17"/>
          <c:tx>
            <c:strRef>
              <c:f>Лист1!$G$45</c:f>
              <c:strCache>
                <c:ptCount val="1"/>
                <c:pt idx="0">
                  <c:v>Прочие безвозмездные поступления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Лист1!$H$45:$K$45</c:f>
              <c:numCache>
                <c:formatCode>#,##0.00</c:formatCode>
                <c:ptCount val="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8"/>
          <c:order val="18"/>
          <c:tx>
            <c:strRef>
              <c:f>Лист1!$G$46</c:f>
              <c:strCache>
                <c:ptCount val="1"/>
                <c:pt idx="0">
                  <c:v>возврат остатков субсидий и субвенций прошлых лет</c:v>
                </c:pt>
              </c:strCache>
            </c:strRef>
          </c:tx>
          <c:cat>
            <c:strRef>
              <c:f>Лист1!$H$27:$K$27</c:f>
              <c:strCache>
                <c:ptCount val="4"/>
                <c:pt idx="0">
                  <c:v>План на год</c:v>
                </c:pt>
                <c:pt idx="1">
                  <c:v>План  на 5 мес. 2023 г.</c:v>
                </c:pt>
                <c:pt idx="2">
                  <c:v>Факт исполнения на отчет дату</c:v>
                </c:pt>
                <c:pt idx="3">
                  <c:v>Факт аналогичного периода 2022 года</c:v>
                </c:pt>
              </c:strCache>
            </c:strRef>
          </c:cat>
          <c:val>
            <c:numRef>
              <c:f>Лист1!$H$46:$K$46</c:f>
              <c:numCache>
                <c:formatCode>#,##0.00</c:formatCode>
                <c:ptCount val="4"/>
                <c:pt idx="0">
                  <c:v>-8380.25</c:v>
                </c:pt>
                <c:pt idx="1">
                  <c:v>-8380.239999999998</c:v>
                </c:pt>
                <c:pt idx="2">
                  <c:v>-9750.06</c:v>
                </c:pt>
                <c:pt idx="3">
                  <c:v>-18372.93</c:v>
                </c:pt>
              </c:numCache>
            </c:numRef>
          </c:val>
        </c:ser>
        <c:shape val="box"/>
        <c:axId val="73951104"/>
        <c:axId val="73952640"/>
        <c:axId val="0"/>
      </c:bar3DChart>
      <c:catAx>
        <c:axId val="73951104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3952640"/>
        <c:crosses val="autoZero"/>
        <c:auto val="1"/>
        <c:lblAlgn val="ctr"/>
        <c:lblOffset val="100"/>
      </c:catAx>
      <c:valAx>
        <c:axId val="73952640"/>
        <c:scaling>
          <c:orientation val="minMax"/>
        </c:scaling>
        <c:axPos val="l"/>
        <c:majorGridlines/>
        <c:numFmt formatCode="#,##0.0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73951104"/>
        <c:crosses val="autoZero"/>
        <c:crossBetween val="between"/>
      </c:valAx>
      <c:spPr>
        <a:noFill/>
        <a:ln w="25400">
          <a:noFill/>
        </a:ln>
      </c:spPr>
    </c:plotArea>
    <c:legend>
      <c:legendPos val="r"/>
      <c:layout>
        <c:manualLayout>
          <c:xMode val="edge"/>
          <c:yMode val="edge"/>
          <c:x val="8.4966642544167609E-2"/>
          <c:y val="0.62148151569030441"/>
          <c:w val="0.8912564941727964"/>
          <c:h val="0.37841642228739025"/>
        </c:manualLayout>
      </c:layout>
      <c:txPr>
        <a:bodyPr/>
        <a:lstStyle/>
        <a:p>
          <a:pPr>
            <a:defRPr sz="920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view3D>
      <c:depthPercent val="100"/>
      <c:rAngAx val="1"/>
    </c:view3D>
    <c:plotArea>
      <c:layout/>
      <c:bar3DChart>
        <c:barDir val="col"/>
        <c:grouping val="stacked"/>
        <c:ser>
          <c:idx val="0"/>
          <c:order val="0"/>
          <c:tx>
            <c:strRef>
              <c:f>расходы!$A$19</c:f>
              <c:strCache>
                <c:ptCount val="1"/>
                <c:pt idx="0">
                  <c:v>Общегосударственные вопросы (аппарат управления)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расходы!$B$19:$D$19</c:f>
              <c:numCache>
                <c:formatCode>#,##0.0</c:formatCode>
                <c:ptCount val="3"/>
                <c:pt idx="0">
                  <c:v>635441.6</c:v>
                </c:pt>
                <c:pt idx="1">
                  <c:v>131331.79999999999</c:v>
                </c:pt>
                <c:pt idx="2">
                  <c:v>51038.9</c:v>
                </c:pt>
              </c:numCache>
            </c:numRef>
          </c:val>
        </c:ser>
        <c:ser>
          <c:idx val="1"/>
          <c:order val="1"/>
          <c:tx>
            <c:strRef>
              <c:f>расходы!$A$20</c:f>
              <c:strCache>
                <c:ptCount val="1"/>
                <c:pt idx="0">
                  <c:v>Национальная оборона (ВУС)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расходы!$B$20:$D$20</c:f>
              <c:numCache>
                <c:formatCode>#,##0.0</c:formatCode>
                <c:ptCount val="3"/>
                <c:pt idx="0">
                  <c:v>527.70000000000005</c:v>
                </c:pt>
                <c:pt idx="1">
                  <c:v>243.8</c:v>
                </c:pt>
                <c:pt idx="2">
                  <c:v>136.4</c:v>
                </c:pt>
              </c:numCache>
            </c:numRef>
          </c:val>
        </c:ser>
        <c:ser>
          <c:idx val="2"/>
          <c:order val="2"/>
          <c:tx>
            <c:strRef>
              <c:f>расходы!$A$21</c:f>
              <c:strCache>
                <c:ptCount val="1"/>
                <c:pt idx="0">
                  <c:v>Национальная безопасности и правоохранительная деятельность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расходы!$B$21:$D$21</c:f>
              <c:numCache>
                <c:formatCode>#,##0.0</c:formatCode>
                <c:ptCount val="3"/>
                <c:pt idx="0">
                  <c:v>11961.3</c:v>
                </c:pt>
                <c:pt idx="1">
                  <c:v>5006.5</c:v>
                </c:pt>
                <c:pt idx="2">
                  <c:v>2109</c:v>
                </c:pt>
              </c:numCache>
            </c:numRef>
          </c:val>
        </c:ser>
        <c:ser>
          <c:idx val="3"/>
          <c:order val="3"/>
          <c:tx>
            <c:strRef>
              <c:f>расходы!$A$22</c:f>
              <c:strCache>
                <c:ptCount val="1"/>
                <c:pt idx="0">
                  <c:v>Национальная экономика (транспорт, дорожный фонд)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расходы!$B$22:$D$22</c:f>
              <c:numCache>
                <c:formatCode>#,##0.0</c:formatCode>
                <c:ptCount val="3"/>
                <c:pt idx="0">
                  <c:v>593033.19999999995</c:v>
                </c:pt>
                <c:pt idx="1">
                  <c:v>54690.5</c:v>
                </c:pt>
                <c:pt idx="2">
                  <c:v>23826.9</c:v>
                </c:pt>
              </c:numCache>
            </c:numRef>
          </c:val>
        </c:ser>
        <c:ser>
          <c:idx val="4"/>
          <c:order val="4"/>
          <c:tx>
            <c:strRef>
              <c:f>расходы!$A$23</c:f>
              <c:strCache>
                <c:ptCount val="1"/>
                <c:pt idx="0">
                  <c:v>ЖКХ (благоустройство, дороги города, кап. Ремонт жилого фонда)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расходы!$B$23:$D$23</c:f>
              <c:numCache>
                <c:formatCode>#,##0.0</c:formatCode>
                <c:ptCount val="3"/>
                <c:pt idx="0">
                  <c:v>495383</c:v>
                </c:pt>
                <c:pt idx="1">
                  <c:v>60493.3</c:v>
                </c:pt>
                <c:pt idx="2">
                  <c:v>41653.300000000003</c:v>
                </c:pt>
              </c:numCache>
            </c:numRef>
          </c:val>
        </c:ser>
        <c:ser>
          <c:idx val="5"/>
          <c:order val="5"/>
          <c:tx>
            <c:strRef>
              <c:f>расходы!$A$24</c:f>
              <c:strCache>
                <c:ptCount val="1"/>
                <c:pt idx="0">
                  <c:v>Охрана окружающей среды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расходы!$B$24:$D$24</c:f>
              <c:numCache>
                <c:formatCode>#,##0.0</c:formatCode>
                <c:ptCount val="3"/>
                <c:pt idx="0">
                  <c:v>14100.4</c:v>
                </c:pt>
                <c:pt idx="1">
                  <c:v>1066.8</c:v>
                </c:pt>
                <c:pt idx="2">
                  <c:v>409.8</c:v>
                </c:pt>
              </c:numCache>
            </c:numRef>
          </c:val>
        </c:ser>
        <c:ser>
          <c:idx val="6"/>
          <c:order val="6"/>
          <c:tx>
            <c:strRef>
              <c:f>расходы!$A$25</c:f>
              <c:strCache>
                <c:ptCount val="1"/>
                <c:pt idx="0">
                  <c:v>Образование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расходы!$B$25:$D$25</c:f>
              <c:numCache>
                <c:formatCode>#,##0.0</c:formatCode>
                <c:ptCount val="3"/>
                <c:pt idx="0">
                  <c:v>1914794.7</c:v>
                </c:pt>
                <c:pt idx="1">
                  <c:v>753145.3</c:v>
                </c:pt>
                <c:pt idx="2">
                  <c:v>637975.69999999995</c:v>
                </c:pt>
              </c:numCache>
            </c:numRef>
          </c:val>
        </c:ser>
        <c:ser>
          <c:idx val="7"/>
          <c:order val="7"/>
          <c:tx>
            <c:strRef>
              <c:f>расходы!$A$26</c:f>
              <c:strCache>
                <c:ptCount val="1"/>
                <c:pt idx="0">
                  <c:v>Культура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расходы!$B$26:$D$26</c:f>
              <c:numCache>
                <c:formatCode>#,##0.0</c:formatCode>
                <c:ptCount val="3"/>
                <c:pt idx="0">
                  <c:v>346883.8</c:v>
                </c:pt>
                <c:pt idx="1">
                  <c:v>98741</c:v>
                </c:pt>
                <c:pt idx="2">
                  <c:v>57681.599999999999</c:v>
                </c:pt>
              </c:numCache>
            </c:numRef>
          </c:val>
        </c:ser>
        <c:ser>
          <c:idx val="8"/>
          <c:order val="8"/>
          <c:tx>
            <c:strRef>
              <c:f>расходы!$A$27</c:f>
              <c:strCache>
                <c:ptCount val="1"/>
                <c:pt idx="0">
                  <c:v>Здравоохранение 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расходы!$B$27:$D$27</c:f>
              <c:numCache>
                <c:formatCode>#,##0.0</c:formatCode>
                <c:ptCount val="3"/>
                <c:pt idx="0">
                  <c:v>163.5</c:v>
                </c:pt>
                <c:pt idx="1">
                  <c:v>127</c:v>
                </c:pt>
                <c:pt idx="2">
                  <c:v>158.1</c:v>
                </c:pt>
              </c:numCache>
            </c:numRef>
          </c:val>
        </c:ser>
        <c:ser>
          <c:idx val="9"/>
          <c:order val="9"/>
          <c:tx>
            <c:strRef>
              <c:f>расходы!$A$28</c:f>
              <c:strCache>
                <c:ptCount val="1"/>
                <c:pt idx="0">
                  <c:v>Социальная политика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расходы!$B$28:$D$28</c:f>
              <c:numCache>
                <c:formatCode>#,##0.0</c:formatCode>
                <c:ptCount val="3"/>
                <c:pt idx="0">
                  <c:v>169852.6</c:v>
                </c:pt>
                <c:pt idx="1">
                  <c:v>55086.9</c:v>
                </c:pt>
                <c:pt idx="2">
                  <c:v>36265.4</c:v>
                </c:pt>
              </c:numCache>
            </c:numRef>
          </c:val>
        </c:ser>
        <c:ser>
          <c:idx val="10"/>
          <c:order val="10"/>
          <c:tx>
            <c:strRef>
              <c:f>расходы!$A$29</c:f>
              <c:strCache>
                <c:ptCount val="1"/>
                <c:pt idx="0">
                  <c:v>Физическая культура и спорт</c:v>
                </c:pt>
              </c:strCache>
            </c:strRef>
          </c:tx>
          <c:cat>
            <c:strRef>
              <c:f>расходы!$B$18:$D$18</c:f>
              <c:strCache>
                <c:ptCount val="3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  <c:pt idx="2">
                  <c:v>Факт исполнения аналогичного периода 2022 года</c:v>
                </c:pt>
              </c:strCache>
            </c:strRef>
          </c:cat>
          <c:val>
            <c:numRef>
              <c:f>расходы!$B$29:$D$29</c:f>
              <c:numCache>
                <c:formatCode>#,##0.0</c:formatCode>
                <c:ptCount val="3"/>
                <c:pt idx="0">
                  <c:v>361142.7</c:v>
                </c:pt>
                <c:pt idx="1">
                  <c:v>85130.8</c:v>
                </c:pt>
                <c:pt idx="2">
                  <c:v>95665.4</c:v>
                </c:pt>
              </c:numCache>
            </c:numRef>
          </c:val>
        </c:ser>
        <c:ser>
          <c:idx val="11"/>
          <c:order val="11"/>
          <c:tx>
            <c:strRef>
              <c:f>расходы!$A$30</c:f>
              <c:strCache>
                <c:ptCount val="1"/>
                <c:pt idx="0">
                  <c:v>ОБСЛУЖИВАНИЕ МУНИЦИПАЛЬНОГО ДОЛГА</c:v>
                </c:pt>
              </c:strCache>
            </c:strRef>
          </c:tx>
          <c:cat>
            <c:strRef>
              <c:f>расходы!$B$18:$C$18</c:f>
              <c:strCache>
                <c:ptCount val="2"/>
                <c:pt idx="0">
                  <c:v>План на год на 2023 год</c:v>
                </c:pt>
                <c:pt idx="1">
                  <c:v>Факт исполнения на отчетную дату</c:v>
                </c:pt>
              </c:strCache>
            </c:strRef>
          </c:cat>
          <c:val>
            <c:numRef>
              <c:f>расходы!$B$30:$D$30</c:f>
              <c:numCache>
                <c:formatCode>#,##0.0</c:formatCode>
                <c:ptCount val="3"/>
                <c:pt idx="0">
                  <c:v>5.8</c:v>
                </c:pt>
                <c:pt idx="1">
                  <c:v>5.75</c:v>
                </c:pt>
                <c:pt idx="2">
                  <c:v>2.0138400000000001</c:v>
                </c:pt>
              </c:numCache>
            </c:numRef>
          </c:val>
        </c:ser>
        <c:shape val="box"/>
        <c:axId val="83619200"/>
        <c:axId val="100895744"/>
        <c:axId val="0"/>
      </c:bar3DChart>
      <c:catAx>
        <c:axId val="83619200"/>
        <c:scaling>
          <c:orientation val="minMax"/>
        </c:scaling>
        <c:axPos val="b"/>
        <c:numFmt formatCode="General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100895744"/>
        <c:crosses val="autoZero"/>
        <c:auto val="1"/>
        <c:lblAlgn val="ctr"/>
        <c:lblOffset val="100"/>
      </c:catAx>
      <c:valAx>
        <c:axId val="100895744"/>
        <c:scaling>
          <c:orientation val="minMax"/>
        </c:scaling>
        <c:axPos val="l"/>
        <c:majorGridlines/>
        <c:numFmt formatCode="#,##0.0" sourceLinked="1"/>
        <c:tickLblPos val="nextTo"/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Calibri"/>
                <a:ea typeface="Calibri"/>
                <a:cs typeface="Calibri"/>
              </a:defRPr>
            </a:pPr>
            <a:endParaRPr lang="ru-RU"/>
          </a:p>
        </c:txPr>
        <c:crossAx val="83619200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/>
      <c:txPr>
        <a:bodyPr/>
        <a:lstStyle/>
        <a:p>
          <a:pPr>
            <a:defRPr sz="595" b="0" i="0" u="none" strike="noStrike" baseline="0">
              <a:solidFill>
                <a:srgbClr val="000000"/>
              </a:solidFill>
              <a:latin typeface="Calibri"/>
              <a:ea typeface="Calibri"/>
              <a:cs typeface="Calibri"/>
            </a:defRPr>
          </a:pPr>
          <a:endParaRPr lang="ru-RU"/>
        </a:p>
      </c:txPr>
    </c:legend>
    <c:plotVisOnly val="1"/>
    <c:dispBlanksAs val="gap"/>
  </c:chart>
  <c:txPr>
    <a:bodyPr/>
    <a:lstStyle/>
    <a:p>
      <a:pPr>
        <a:defRPr sz="1000" b="0" i="0" u="none" strike="noStrike" baseline="0">
          <a:solidFill>
            <a:srgbClr val="000000"/>
          </a:solidFill>
          <a:latin typeface="Calibri"/>
          <a:ea typeface="Calibri"/>
          <a:cs typeface="Calibri"/>
        </a:defRPr>
      </a:pPr>
      <a:endParaRPr lang="ru-RU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3d2#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/>
      <dgm:spPr/>
      <dgm:t>
        <a:bodyPr/>
        <a:lstStyle/>
        <a:p>
          <a:pPr algn="ctr" rtl="0"/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2773" custLinFactNeighborY="-772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4B14F694-0E92-4BA3-80CA-91163BCBB9B6}" type="presOf" srcId="{80EA9BA2-0E64-4F17-9598-2C4CBCC2093E}" destId="{EB6B35A9-2E54-47E8-82AD-054A02153DE4}" srcOrd="0" destOrd="0" presId="urn:microsoft.com/office/officeart/2005/8/layout/vList2"/>
    <dgm:cxn modelId="{0568A8E1-88F8-4010-8704-2A92680DF4E3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67168CBB-B7CE-4829-9969-68A48D000D6F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132B50-5A60-46CE-B29D-0BC70264D67E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EA9BA2-0E64-4F17-9598-2C4CBCC2093E}">
      <dgm:prSet custT="1"/>
      <dgm:spPr/>
      <dgm:t>
        <a:bodyPr/>
        <a:lstStyle/>
        <a:p>
          <a:pPr algn="ctr" rtl="0"/>
          <a:r>
            <a:rPr lang="ru-RU" sz="18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gm:t>
    </dgm:pt>
    <dgm:pt modelId="{27E14F3A-E140-4310-9D78-C7B0958DF102}" type="parTrans" cxnId="{007DA5F4-D1AD-484E-920B-D731E7D8608A}">
      <dgm:prSet/>
      <dgm:spPr/>
      <dgm:t>
        <a:bodyPr/>
        <a:lstStyle/>
        <a:p>
          <a:endParaRPr lang="ru-RU"/>
        </a:p>
      </dgm:t>
    </dgm:pt>
    <dgm:pt modelId="{EB99F040-2988-4EF8-9A9B-31DBCA683CD9}" type="sibTrans" cxnId="{007DA5F4-D1AD-484E-920B-D731E7D8608A}">
      <dgm:prSet/>
      <dgm:spPr/>
      <dgm:t>
        <a:bodyPr/>
        <a:lstStyle/>
        <a:p>
          <a:endParaRPr lang="ru-RU"/>
        </a:p>
      </dgm:t>
    </dgm:pt>
    <dgm:pt modelId="{4BE7FD2E-877B-4E5D-8E15-C326610DAEDD}" type="pres">
      <dgm:prSet presAssocID="{0A132B50-5A60-46CE-B29D-0BC70264D67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EB6B35A9-2E54-47E8-82AD-054A02153DE4}" type="pres">
      <dgm:prSet presAssocID="{80EA9BA2-0E64-4F17-9598-2C4CBCC2093E}" presName="parentText" presStyleLbl="node1" presStyleIdx="0" presStyleCnt="1" custLinFactNeighborX="1175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9ACE3F1-A0E0-43EE-91D1-B412317E2A64}" type="presOf" srcId="{80EA9BA2-0E64-4F17-9598-2C4CBCC2093E}" destId="{EB6B35A9-2E54-47E8-82AD-054A02153DE4}" srcOrd="0" destOrd="0" presId="urn:microsoft.com/office/officeart/2005/8/layout/vList2"/>
    <dgm:cxn modelId="{5CB20DCE-6DB8-4512-828B-719F080F08EC}" type="presOf" srcId="{0A132B50-5A60-46CE-B29D-0BC70264D67E}" destId="{4BE7FD2E-877B-4E5D-8E15-C326610DAEDD}" srcOrd="0" destOrd="0" presId="urn:microsoft.com/office/officeart/2005/8/layout/vList2"/>
    <dgm:cxn modelId="{007DA5F4-D1AD-484E-920B-D731E7D8608A}" srcId="{0A132B50-5A60-46CE-B29D-0BC70264D67E}" destId="{80EA9BA2-0E64-4F17-9598-2C4CBCC2093E}" srcOrd="0" destOrd="0" parTransId="{27E14F3A-E140-4310-9D78-C7B0958DF102}" sibTransId="{EB99F040-2988-4EF8-9A9B-31DBCA683CD9}"/>
    <dgm:cxn modelId="{352FA973-F7ED-47DA-A0DA-49E270F5B7FC}" type="presParOf" srcId="{4BE7FD2E-877B-4E5D-8E15-C326610DAEDD}" destId="{EB6B35A9-2E54-47E8-82AD-054A02153DE4}" srcOrd="0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13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206338"/>
          <a:ext cx="8604447" cy="743534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tint val="92000"/>
                <a:satMod val="170000"/>
              </a:schemeClr>
            </a:gs>
            <a:gs pos="15000">
              <a:schemeClr val="accent1">
                <a:hueOff val="0"/>
                <a:satOff val="0"/>
                <a:lumOff val="0"/>
                <a:alphaOff val="0"/>
                <a:tint val="92000"/>
                <a:shade val="99000"/>
                <a:satMod val="170000"/>
              </a:schemeClr>
            </a:gs>
            <a:gs pos="62000">
              <a:schemeClr val="accent1">
                <a:hueOff val="0"/>
                <a:satOff val="0"/>
                <a:lumOff val="0"/>
                <a:alphaOff val="0"/>
                <a:tint val="96000"/>
                <a:shade val="80000"/>
                <a:satMod val="170000"/>
              </a:schemeClr>
            </a:gs>
            <a:gs pos="97000">
              <a:schemeClr val="accent1">
                <a:hueOff val="0"/>
                <a:satOff val="0"/>
                <a:lumOff val="0"/>
                <a:alphaOff val="0"/>
                <a:tint val="98000"/>
                <a:shade val="63000"/>
                <a:satMod val="17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  <a:ln>
          <a:noFill/>
        </a:ln>
        <a:effectLst>
          <a:outerShdw blurRad="63500" dist="25400" dir="5400000" rotWithShape="0">
            <a:srgbClr val="000000">
              <a:alpha val="43137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lvl="0" algn="ctr" defTabSz="13779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Исполнение бюджета города за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май </a:t>
          </a:r>
          <a:r>
            <a:rPr lang="ru-RU" sz="31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2023 </a:t>
          </a:r>
          <a:r>
            <a:rPr lang="ru-RU" sz="31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года</a:t>
          </a:r>
        </a:p>
      </dsp:txBody>
      <dsp:txXfrm>
        <a:off x="0" y="206338"/>
        <a:ext cx="8604447" cy="743534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B6B35A9-2E54-47E8-82AD-054A02153DE4}">
      <dsp:nvSpPr>
        <dsp:cNvPr id="0" name=""/>
        <dsp:cNvSpPr/>
      </dsp:nvSpPr>
      <dsp:spPr>
        <a:xfrm>
          <a:off x="0" y="19"/>
          <a:ext cx="1623993" cy="297618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тыс.руб.</a:t>
          </a:r>
        </a:p>
      </dsp:txBody>
      <dsp:txXfrm>
        <a:off x="0" y="19"/>
        <a:ext cx="1623993" cy="29761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1451" y="0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BEDE95-FF0A-4A33-9AD2-26BCC23B6FF2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7038" y="741363"/>
            <a:ext cx="5927725" cy="37052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8180" y="4693285"/>
            <a:ext cx="5425440" cy="44462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1451" y="9384855"/>
            <a:ext cx="2938780" cy="49403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4D0E6D-062B-4F61-A93D-9F0BC4031EE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32147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427038" y="741363"/>
            <a:ext cx="5927725" cy="37052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4D0E6D-062B-4F61-A93D-9F0BC4031EE4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299915"/>
            <a:ext cx="7406640" cy="1226820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541720"/>
            <a:ext cx="7406640" cy="14605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178168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120847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45"/>
            <a:ext cx="68580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166937"/>
            <a:ext cx="6400800" cy="1905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889000"/>
            <a:ext cx="6400800" cy="1258093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345547"/>
            <a:ext cx="210312" cy="175260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288225"/>
            <a:ext cx="64008" cy="53340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270000"/>
            <a:ext cx="3657600" cy="3886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300280"/>
            <a:ext cx="8229600" cy="9525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273565"/>
            <a:ext cx="4023360" cy="53340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807780"/>
            <a:ext cx="4023360" cy="34290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28600"/>
            <a:ext cx="7498080" cy="952500"/>
          </a:xfrm>
        </p:spPr>
        <p:txBody>
          <a:bodyPr anchor="ctr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5715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48"/>
            <a:ext cx="3810000" cy="968375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72470"/>
            <a:ext cx="3810000" cy="582083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1778000"/>
            <a:ext cx="8153400" cy="332713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889000"/>
            <a:ext cx="2743200" cy="16510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889000"/>
            <a:ext cx="4572000" cy="3810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952503"/>
            <a:ext cx="4419600" cy="2928776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795284"/>
            <a:ext cx="685800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780655"/>
            <a:ext cx="649224" cy="170258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000500"/>
            <a:ext cx="4419600" cy="635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28866"/>
            <a:ext cx="1828800" cy="4876271"/>
          </a:xfrm>
        </p:spPr>
        <p:txBody>
          <a:bodyPr vert="eaVert"/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28867"/>
            <a:ext cx="5562600" cy="4876271"/>
          </a:xfrm>
        </p:spPr>
        <p:txBody>
          <a:bodyPr vert="eaVert"/>
          <a:lstStyle/>
          <a:p>
            <a:pPr lvl="0" eaLnBrk="1" latinLnBrk="0" hangingPunct="1"/>
            <a:r>
              <a:rPr lang="ru-RU"/>
              <a:t>Образец текста</a:t>
            </a:r>
          </a:p>
          <a:p>
            <a:pPr lvl="1" eaLnBrk="1" latinLnBrk="0" hangingPunct="1"/>
            <a:r>
              <a:rPr lang="ru-RU"/>
              <a:t>Второй уровень</a:t>
            </a:r>
          </a:p>
          <a:p>
            <a:pPr lvl="2" eaLnBrk="1" latinLnBrk="0" hangingPunct="1"/>
            <a:r>
              <a:rPr lang="ru-RU"/>
              <a:t>Третий уровень</a:t>
            </a:r>
          </a:p>
          <a:p>
            <a:pPr lvl="3" eaLnBrk="1" latinLnBrk="0" hangingPunct="1"/>
            <a:r>
              <a:rPr lang="ru-RU"/>
              <a:t>Четвертый уровень</a:t>
            </a:r>
          </a:p>
          <a:p>
            <a:pPr lvl="4" eaLnBrk="1" latinLnBrk="0" hangingPunct="1"/>
            <a:r>
              <a:rPr lang="ru-RU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80000"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679935"/>
            <a:ext cx="1638887" cy="1365739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7" y="17585"/>
            <a:ext cx="1702191" cy="1418493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879231"/>
            <a:ext cx="1125717" cy="918853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45"/>
            <a:ext cx="8131127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28865"/>
            <a:ext cx="7498080" cy="9525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ru-RU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206500"/>
            <a:ext cx="7498080" cy="4000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/>
              <a:t>Образец текста</a:t>
            </a:r>
          </a:p>
          <a:p>
            <a:pPr lvl="1" eaLnBrk="1" latinLnBrk="0" hangingPunct="1"/>
            <a:r>
              <a:rPr kumimoji="0" lang="ru-RU"/>
              <a:t>Второй уровень</a:t>
            </a:r>
          </a:p>
          <a:p>
            <a:pPr lvl="2" eaLnBrk="1" latinLnBrk="0" hangingPunct="1"/>
            <a:r>
              <a:rPr kumimoji="0" lang="ru-RU"/>
              <a:t>Третий уровень</a:t>
            </a:r>
          </a:p>
          <a:p>
            <a:pPr lvl="3" eaLnBrk="1" latinLnBrk="0" hangingPunct="1"/>
            <a:r>
              <a:rPr kumimoji="0" lang="ru-RU"/>
              <a:t>Четвертый уровень</a:t>
            </a:r>
          </a:p>
          <a:p>
            <a:pPr lvl="4" eaLnBrk="1" latinLnBrk="0" hangingPunct="1"/>
            <a:r>
              <a:rPr kumimoji="0" lang="ru-RU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5254625"/>
            <a:ext cx="2133600" cy="396875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11.07.2023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5254625"/>
            <a:ext cx="2895600" cy="396875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5254625"/>
            <a:ext cx="457200" cy="396875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45"/>
            <a:ext cx="73152" cy="5715045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3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193204"/>
            <a:ext cx="8828087" cy="5008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3135325359"/>
              </p:ext>
            </p:extLst>
          </p:nvPr>
        </p:nvGraphicFramePr>
        <p:xfrm>
          <a:off x="251520" y="265212"/>
          <a:ext cx="8604448" cy="12710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6" name="Схема 5"/>
          <p:cNvGraphicFramePr/>
          <p:nvPr/>
        </p:nvGraphicFramePr>
        <p:xfrm>
          <a:off x="7162849" y="1785930"/>
          <a:ext cx="1623994" cy="2976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Таблица 7"/>
          <p:cNvGraphicFramePr>
            <a:graphicFrameLocks noGrp="1"/>
          </p:cNvGraphicFramePr>
          <p:nvPr/>
        </p:nvGraphicFramePr>
        <p:xfrm>
          <a:off x="179511" y="2641476"/>
          <a:ext cx="8856984" cy="1525832"/>
        </p:xfrm>
        <a:graphic>
          <a:graphicData uri="http://schemas.openxmlformats.org/drawingml/2006/table">
            <a:tbl>
              <a:tblPr/>
              <a:tblGrid>
                <a:gridCol w="2016225"/>
                <a:gridCol w="1695132"/>
                <a:gridCol w="1761252"/>
                <a:gridCol w="1669166"/>
                <a:gridCol w="1715209"/>
              </a:tblGrid>
              <a:tr h="633516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400" b="1" i="0" u="none" strike="noStrike" dirty="0">
                          <a:solidFill>
                            <a:srgbClr val="FFFFFF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Наименование показателя </a:t>
                      </a:r>
                    </a:p>
                  </a:txBody>
                  <a:tcPr marL="0" marR="0" marT="0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План                                        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latin typeface="Arial"/>
                        </a:rPr>
                        <a:t>План  на </a:t>
                      </a:r>
                      <a:r>
                        <a:rPr lang="ru-RU" sz="1200" b="0" i="0" u="none" strike="noStrike" dirty="0" smtClean="0">
                          <a:latin typeface="Arial"/>
                        </a:rPr>
                        <a:t>5 </a:t>
                      </a:r>
                      <a:r>
                        <a:rPr lang="ru-RU" sz="1200" b="0" i="0" u="none" strike="noStrike" dirty="0">
                          <a:latin typeface="Arial"/>
                        </a:rPr>
                        <a:t>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исполнения                                       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latin typeface="Arial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BACC6"/>
                    </a:solidFill>
                  </a:tcPr>
                </a:tc>
              </a:tr>
              <a:tr h="21371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Доходы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4 372 285,42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1 310 466,90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1 326 396,77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989 323,22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251880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Расходы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4 543 290,13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1 251 680,21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1 245 069,37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946 922,60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  <a:tr h="341946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дефицит(-)/профицит (+)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-171 004,71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58 786,69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81 327,40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>
                            <a:outerShdw blurRad="50800" dist="38100" algn="tr" rotWithShape="0">
                              <a:prstClr val="black">
                                <a:alpha val="40000"/>
                              </a:prstClr>
                            </a:outerShdw>
                          </a:effectLst>
                          <a:latin typeface="Arial"/>
                        </a:rPr>
                        <a:t>42 400,62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6DDE8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714348" y="-82827"/>
            <a:ext cx="90726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                           ИСПОЛНЕНИЕ ДОХОДОВ ЗА  </a:t>
            </a:r>
            <a:r>
              <a:rPr lang="ru-RU" b="1" dirty="0" smtClean="0"/>
              <a:t>май </a:t>
            </a:r>
            <a:r>
              <a:rPr lang="ru-RU" sz="3200" b="1" dirty="0" smtClean="0"/>
              <a:t>2023 </a:t>
            </a:r>
            <a:r>
              <a:rPr lang="ru-RU" b="1" dirty="0" smtClean="0"/>
              <a:t>ГОДА </a:t>
            </a:r>
            <a:r>
              <a:rPr lang="ru-RU" dirty="0" smtClean="0"/>
              <a:t>(тыс.руб</a:t>
            </a:r>
            <a:r>
              <a:rPr lang="ru-RU" dirty="0"/>
              <a:t>.) </a:t>
            </a:r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/>
        </p:nvGraphicFramePr>
        <p:xfrm>
          <a:off x="179512" y="481236"/>
          <a:ext cx="4608511" cy="5047705"/>
        </p:xfrm>
        <a:graphic>
          <a:graphicData uri="http://schemas.openxmlformats.org/drawingml/2006/table">
            <a:tbl>
              <a:tblPr/>
              <a:tblGrid>
                <a:gridCol w="1751874"/>
                <a:gridCol w="728307"/>
                <a:gridCol w="728307"/>
                <a:gridCol w="728307"/>
                <a:gridCol w="671716"/>
              </a:tblGrid>
              <a:tr h="477644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И НЕНАЛОГОВЫЕ ДОХОДЫ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на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План  на 5 мес. 2023 г.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исполнения на отчет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800" b="0" i="0" u="none" strike="noStrike" dirty="0">
                          <a:latin typeface="Times New Roman"/>
                        </a:rPr>
                        <a:t>Факт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4E3"/>
                    </a:solidFill>
                  </a:tcPr>
                </a:tc>
              </a:tr>
              <a:tr h="16113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НАЛОГОВЫЕ 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5D9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631 430,96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216 156,00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232 549,08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244 615,72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8990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прибыль организаций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8 631,00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5 750,00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7 350,42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1 435,56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3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доходы физических лиц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356 694,60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100 271,00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latin typeface="Times New Roman"/>
                        </a:rPr>
                        <a:t>109 928,38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latin typeface="Times New Roman"/>
                        </a:rPr>
                        <a:t>146 343,19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8397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товары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59 089,46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27 270,00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26 671,94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24 837,63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35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 на совокупный доход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148 961,30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70 200,00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74 270,34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58 267,00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358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Налоги на имущество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42 454,60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6 650,00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7 103,75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7 333,12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78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Государственная пошлина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15 600,00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6 015,00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7 232,36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6 399,22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0141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Задолженность по отмененным налогам и иным обязательным платежам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5F1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-8,11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43869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2D69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90 947,23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20 721,60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21 628,21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26 340,75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24860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использования имущества, находящегося в государственной и муниципальной собственности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57 702,52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24 930,29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20 493,40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20 333,19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Платежи при пользовании природными ресурсами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598,72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238,00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1 691,96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406,90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оказания платных услуг и компенсации затрат государства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1 290,36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376,06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640,81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3 394,49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Доходы от продажи материальных и нематериальных активов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33 900,00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1 349,28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742,71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Штрафы, санкции, возмещение ущерба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-1 455,10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-3 727,00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-3 080,32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1 461,01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неналоговые доходы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-1 089,27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-1 095,75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533,07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2,45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2A1C7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3 649 907,23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1 073 589,31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1 072 219,49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718 366,75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Дотации бюджетам субъектов Российской Федерации и муниципальных образований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578 714,40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289 642,10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289 642,10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166 802,30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Субсидии  бюджетам субъектов Российской Федерации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1 711 310,60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258 310,63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258 310,63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140 177,33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Субвенции бюджетам субъектов Российской Федерации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1 307 163,64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510 170,67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510 170,67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414 604,65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Иные межбюджетные трансферты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61 098,84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23 846,15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23 846,15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15 155,40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0934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Прочие безвозмездные поступления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0,00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17264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возврат остатков субсидий и субвенций прошлых лет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C0DA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-8 380,24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-9 750,06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-18 372,93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  <a:tr h="97831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8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9795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4 372 285,42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1 310 466,90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1 326 396,77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ctr"/>
                      <a:r>
                        <a:rPr lang="ru-RU" sz="8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989 323,22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Диаграмма 7"/>
          <p:cNvGraphicFramePr>
            <a:graphicFrameLocks/>
          </p:cNvGraphicFramePr>
          <p:nvPr/>
        </p:nvGraphicFramePr>
        <p:xfrm>
          <a:off x="4860032" y="265212"/>
          <a:ext cx="4788024" cy="54497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27584" y="97194"/>
            <a:ext cx="707236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ИСПОЛНЕНИЕ РАСХОДОВ ЗА </a:t>
            </a:r>
            <a:r>
              <a:rPr lang="ru-RU" b="1" dirty="0" smtClean="0"/>
              <a:t>май </a:t>
            </a:r>
            <a:r>
              <a:rPr lang="ru-RU" sz="3200" b="1" dirty="0" smtClean="0"/>
              <a:t>2023 </a:t>
            </a:r>
            <a:r>
              <a:rPr lang="ru-RU" b="1" dirty="0"/>
              <a:t>ГОДА </a:t>
            </a:r>
            <a:r>
              <a:rPr lang="ru-RU" dirty="0"/>
              <a:t>(тыс.руб.)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71026D-361E-4DB4-9EDE-02E773FFC95C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76256" y="4729708"/>
            <a:ext cx="1088944" cy="985292"/>
          </a:xfrm>
          <a:prstGeom prst="rect">
            <a:avLst/>
          </a:prstGeom>
        </p:spPr>
      </p:pic>
      <p:graphicFrame>
        <p:nvGraphicFramePr>
          <p:cNvPr id="7" name="Диаграмма 6"/>
          <p:cNvGraphicFramePr>
            <a:graphicFrameLocks/>
          </p:cNvGraphicFramePr>
          <p:nvPr/>
        </p:nvGraphicFramePr>
        <p:xfrm>
          <a:off x="107504" y="553244"/>
          <a:ext cx="4392488" cy="5048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4499993" y="769268"/>
          <a:ext cx="4368427" cy="3802380"/>
        </p:xfrm>
        <a:graphic>
          <a:graphicData uri="http://schemas.openxmlformats.org/drawingml/2006/table">
            <a:tbl>
              <a:tblPr/>
              <a:tblGrid>
                <a:gridCol w="1833525"/>
                <a:gridCol w="786979"/>
                <a:gridCol w="786979"/>
                <a:gridCol w="960944"/>
              </a:tblGrid>
              <a:tr h="58102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Наименование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План на год на 2023 год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на отчетную дату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>
                          <a:solidFill>
                            <a:srgbClr val="FFFFFF"/>
                          </a:solidFill>
                          <a:latin typeface="Times New Roman"/>
                        </a:rPr>
                        <a:t>Факт исполнения аналогичного периода 2022 года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4 543 290,4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1 245 069,5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946 922,6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E9D9"/>
                    </a:solidFill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Общегосударственные вопросы (аппарат управления)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635 441,6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131 331,8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51 038,9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оборона (ВУС)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527,7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243,8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136,4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безопасность и правоохранительная деятельность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11 961,3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5 006,5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latin typeface="Times New Roman"/>
                        </a:rPr>
                        <a:t>2 109,0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Национальная экономика (транспорт, дорожный фонд)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593 033,2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54 690,5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23 826,9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ЖКХ (благоустройство, дороги города, кап. Ремонт жилого фонда)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495 383,0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60 493,3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41 653,3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Охрана окружающей среды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14 100,4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1 066,8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409,8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ВСЕГО СОЦСФЕРА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2 792 837,3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992 231,0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827 746,2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Образование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1 914 794,7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753 145,3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637 975,7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Культура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346 883,8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98 741,0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57 681,6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Здравоохранение 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163,5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127,0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158,1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Социальная политика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169 852,6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55 086,9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36 265,4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002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Физическая культура и спорт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361 142,7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85 130,8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95 665,4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3850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ОБСЛУЖИВАНИЕ МУНИЦИПАЛЬНОГО ДОЛГА</a:t>
                      </a: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79646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5,8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2,0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2928</TotalTime>
  <Words>559</Words>
  <Application>Microsoft Office PowerPoint</Application>
  <PresentationFormat>Экран (16:10)</PresentationFormat>
  <Paragraphs>205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Солнцестояние</vt:lpstr>
      <vt:lpstr>Слайд 1</vt:lpstr>
      <vt:lpstr>Слайд 2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никита</dc:creator>
  <cp:lastModifiedBy>user11</cp:lastModifiedBy>
  <cp:revision>396</cp:revision>
  <dcterms:modified xsi:type="dcterms:W3CDTF">2023-07-11T03:58:01Z</dcterms:modified>
</cp:coreProperties>
</file>