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44;&#1086;&#1093;&#1086;&#1076;&#1099;%20&#1085;&#1072;%2001.10.2022\&#1044;&#1086;&#1093;&#1086;&#1076;&#1099;%20&#1085;&#1072;&#1083;&#1086;&#1075;+&#1085;&#1077;&#1085;&#1072;&#1083;&#1086;&#1075;%20&#1085;&#1072;%2001.10.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2%20&#1075;&#1086;&#1076;\&#1057;&#1072;&#1081;&#1090;\&#1043;&#1054;&#1058;&#1054;&#1042;&#1054;\&#1056;&#1072;&#1089;&#1093;&#1086;&#1076;&#1099;%20&#1085;&#1072;%2001.10.2022\&#1089;&#1077;&#1085;&#1090;&#1103;&#1073;&#1088;&#1100;\&#1076;&#1083;&#1103;%20&#1089;&#1072;&#1081;&#1090;&#1072;%20&#1085;&#1072;%2001.10.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8446.2999999999993</c:v>
                </c:pt>
                <c:pt idx="1">
                  <c:v>5700</c:v>
                </c:pt>
                <c:pt idx="2">
                  <c:v>5497.18</c:v>
                </c:pt>
              </c:numCache>
            </c:numRef>
          </c:val>
        </c:ser>
        <c:ser>
          <c:idx val="1"/>
          <c:order val="1"/>
          <c:tx>
            <c:strRef>
              <c:f>Лист1!$F$29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372741.55</c:v>
                </c:pt>
                <c:pt idx="1">
                  <c:v>263279.45</c:v>
                </c:pt>
                <c:pt idx="2">
                  <c:v>261984.15</c:v>
                </c:pt>
              </c:numCache>
            </c:numRef>
          </c:val>
        </c:ser>
        <c:ser>
          <c:idx val="2"/>
          <c:order val="2"/>
          <c:tx>
            <c:strRef>
              <c:f>Лист1!$F$30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134216.5</c:v>
                </c:pt>
                <c:pt idx="1">
                  <c:v>103531.91</c:v>
                </c:pt>
                <c:pt idx="2">
                  <c:v>98548.04</c:v>
                </c:pt>
              </c:numCache>
            </c:numRef>
          </c:val>
        </c:ser>
        <c:ser>
          <c:idx val="3"/>
          <c:order val="3"/>
          <c:tx>
            <c:strRef>
              <c:f>Лист1!$F$31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42549</c:v>
                </c:pt>
                <c:pt idx="1">
                  <c:v>13468.97</c:v>
                </c:pt>
                <c:pt idx="2">
                  <c:v>14550.76</c:v>
                </c:pt>
              </c:numCache>
            </c:numRef>
          </c:val>
        </c:ser>
        <c:ser>
          <c:idx val="4"/>
          <c:order val="4"/>
          <c:tx>
            <c:strRef>
              <c:f>Лист1!$F$32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16105.5</c:v>
                </c:pt>
                <c:pt idx="1">
                  <c:v>12086.2</c:v>
                </c:pt>
                <c:pt idx="2">
                  <c:v>12618.45</c:v>
                </c:pt>
              </c:numCache>
            </c:numRef>
          </c:val>
        </c:ser>
        <c:ser>
          <c:idx val="5"/>
          <c:order val="5"/>
          <c:tx>
            <c:strRef>
              <c:f>Лист1!$F$33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55588.03</c:v>
                </c:pt>
                <c:pt idx="1">
                  <c:v>40558.699999999997</c:v>
                </c:pt>
                <c:pt idx="2">
                  <c:v>47818.04</c:v>
                </c:pt>
              </c:numCache>
            </c:numRef>
          </c:val>
        </c:ser>
        <c:ser>
          <c:idx val="6"/>
          <c:order val="6"/>
          <c:tx>
            <c:strRef>
              <c:f>Лист1!$F$35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73550.48000000001</c:v>
                </c:pt>
                <c:pt idx="1">
                  <c:v>41761.089999999997</c:v>
                </c:pt>
                <c:pt idx="2">
                  <c:v>38568.18</c:v>
                </c:pt>
              </c:numCache>
            </c:numRef>
          </c:val>
        </c:ser>
        <c:ser>
          <c:idx val="7"/>
          <c:order val="7"/>
          <c:tx>
            <c:strRef>
              <c:f>Лист1!$F$36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766.9</c:v>
                </c:pt>
                <c:pt idx="1">
                  <c:v>733.6</c:v>
                </c:pt>
                <c:pt idx="2">
                  <c:v>561.29999999999995</c:v>
                </c:pt>
              </c:numCache>
            </c:numRef>
          </c:val>
        </c:ser>
        <c:ser>
          <c:idx val="8"/>
          <c:order val="8"/>
          <c:tx>
            <c:strRef>
              <c:f>Лист1!$F$37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9478.51</c:v>
                </c:pt>
                <c:pt idx="1">
                  <c:v>8909.3700000000008</c:v>
                </c:pt>
                <c:pt idx="2">
                  <c:v>9928.61</c:v>
                </c:pt>
              </c:numCache>
            </c:numRef>
          </c:val>
        </c:ser>
        <c:ser>
          <c:idx val="9"/>
          <c:order val="9"/>
          <c:tx>
            <c:strRef>
              <c:f>Лист1!$F$38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12400</c:v>
                </c:pt>
                <c:pt idx="1">
                  <c:v>2836.36</c:v>
                </c:pt>
                <c:pt idx="2">
                  <c:v>2503.0300000000002</c:v>
                </c:pt>
              </c:numCache>
            </c:numRef>
          </c:val>
        </c:ser>
        <c:ser>
          <c:idx val="10"/>
          <c:order val="10"/>
          <c:tx>
            <c:strRef>
              <c:f>Лист1!$F$39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5222.7</c:v>
                </c:pt>
                <c:pt idx="1">
                  <c:v>2287.87</c:v>
                </c:pt>
                <c:pt idx="2">
                  <c:v>4873.9799999999996</c:v>
                </c:pt>
              </c:numCache>
            </c:numRef>
          </c:val>
        </c:ser>
        <c:ser>
          <c:idx val="11"/>
          <c:order val="11"/>
          <c:tx>
            <c:strRef>
              <c:f>Лист1!$F$40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50</c:v>
                </c:pt>
                <c:pt idx="1">
                  <c:v>37.49</c:v>
                </c:pt>
                <c:pt idx="2" formatCode="#,##0.0">
                  <c:v>26.75</c:v>
                </c:pt>
              </c:numCache>
            </c:numRef>
          </c:val>
        </c:ser>
        <c:ser>
          <c:idx val="12"/>
          <c:order val="12"/>
          <c:tx>
            <c:strRef>
              <c:f>Лист1!$F$41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480567.2</c:v>
                </c:pt>
                <c:pt idx="1">
                  <c:v>363584.03</c:v>
                </c:pt>
                <c:pt idx="2">
                  <c:v>406972.3</c:v>
                </c:pt>
              </c:numCache>
            </c:numRef>
          </c:val>
        </c:ser>
        <c:ser>
          <c:idx val="13"/>
          <c:order val="13"/>
          <c:tx>
            <c:strRef>
              <c:f>Лист1!$F$42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#,##0.00</c:formatCode>
                <c:ptCount val="3"/>
                <c:pt idx="0">
                  <c:v>1729337.12</c:v>
                </c:pt>
                <c:pt idx="1">
                  <c:v>790147.97</c:v>
                </c:pt>
                <c:pt idx="2" formatCode="#,##0.0">
                  <c:v>789849.51</c:v>
                </c:pt>
              </c:numCache>
            </c:numRef>
          </c:val>
        </c:ser>
        <c:ser>
          <c:idx val="14"/>
          <c:order val="14"/>
          <c:tx>
            <c:strRef>
              <c:f>Лист1!$F$43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</c:formatCode>
                <c:ptCount val="3"/>
                <c:pt idx="0">
                  <c:v>1196604.29</c:v>
                </c:pt>
                <c:pt idx="1">
                  <c:v>811597.7</c:v>
                </c:pt>
                <c:pt idx="2">
                  <c:v>810840.19</c:v>
                </c:pt>
              </c:numCache>
            </c:numRef>
          </c:val>
        </c:ser>
        <c:ser>
          <c:idx val="15"/>
          <c:order val="15"/>
          <c:tx>
            <c:strRef>
              <c:f>Лист1!$F$45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Лист1!$G$45:$I$45</c:f>
              <c:numCache>
                <c:formatCode>#,##0.00</c:formatCode>
                <c:ptCount val="3"/>
                <c:pt idx="0">
                  <c:v>39955.279999999999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Лист1!$G$27:$I$27</c:f>
              <c:strCache>
                <c:ptCount val="3"/>
                <c:pt idx="0">
                  <c:v>План на год</c:v>
                </c:pt>
                <c:pt idx="1">
                  <c:v>План  на 9 мес. 2022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Лист1!$G$46:$I$46</c:f>
              <c:numCache>
                <c:formatCode>#,##0.0</c:formatCode>
                <c:ptCount val="3"/>
                <c:pt idx="0" formatCode="#,##0.00">
                  <c:v>-18372.93</c:v>
                </c:pt>
                <c:pt idx="1">
                  <c:v>-18372.93</c:v>
                </c:pt>
                <c:pt idx="2" formatCode="#,##0.00">
                  <c:v>-18372.93</c:v>
                </c:pt>
              </c:numCache>
            </c:numRef>
          </c:val>
        </c:ser>
        <c:ser>
          <c:idx val="17"/>
          <c:order val="17"/>
          <c:tx>
            <c:strRef>
              <c:f>Лист1!$F$34:$I$34</c:f>
              <c:strCache>
                <c:ptCount val="1"/>
                <c:pt idx="0">
                  <c:v>Задолженность по отмененным налогам и иным обязательным платежам  0,00 0,00 0,03</c:v>
                </c:pt>
              </c:strCache>
            </c:strRef>
          </c:tx>
          <c:val>
            <c:numLit>
              <c:formatCode>General</c:formatCode>
              <c:ptCount val="1"/>
              <c:pt idx="0">
                <c:v>1</c:v>
              </c:pt>
            </c:numLit>
          </c:val>
        </c:ser>
        <c:shape val="box"/>
        <c:axId val="141962240"/>
        <c:axId val="144029952"/>
        <c:axId val="0"/>
      </c:bar3DChart>
      <c:catAx>
        <c:axId val="14196224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4029952"/>
        <c:crosses val="autoZero"/>
        <c:auto val="1"/>
        <c:lblAlgn val="ctr"/>
        <c:lblOffset val="100"/>
      </c:catAx>
      <c:valAx>
        <c:axId val="14402995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196224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458150.2</c:v>
                </c:pt>
                <c:pt idx="1">
                  <c:v>178560.9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455</c:v>
                </c:pt>
                <c:pt idx="1">
                  <c:v>304.39999999999998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12524.8</c:v>
                </c:pt>
                <c:pt idx="1">
                  <c:v>4208.2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621819.30000000005</c:v>
                </c:pt>
                <c:pt idx="1">
                  <c:v>204650.3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739058.8</c:v>
                </c:pt>
                <c:pt idx="1">
                  <c:v>269169.8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17801.599999999999</c:v>
                </c:pt>
                <c:pt idx="1">
                  <c:v>888.5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1762012.6</c:v>
                </c:pt>
                <c:pt idx="1">
                  <c:v>1216998.6000000001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326070.09999999998</c:v>
                </c:pt>
                <c:pt idx="1">
                  <c:v>149770.6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195.8</c:v>
                </c:pt>
                <c:pt idx="1">
                  <c:v>195.8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185008</c:v>
                </c:pt>
                <c:pt idx="1">
                  <c:v>88379.199999999997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227293.2</c:v>
                </c:pt>
                <c:pt idx="1">
                  <c:v>159791.9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2.0138400000000001</c:v>
                </c:pt>
              </c:numCache>
            </c:numRef>
          </c:val>
        </c:ser>
        <c:shape val="box"/>
        <c:axId val="69550080"/>
        <c:axId val="69552384"/>
        <c:axId val="0"/>
      </c:bar3DChart>
      <c:catAx>
        <c:axId val="6955008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552384"/>
        <c:crosses val="autoZero"/>
        <c:auto val="1"/>
        <c:lblAlgn val="ctr"/>
        <c:lblOffset val="100"/>
      </c:catAx>
      <c:valAx>
        <c:axId val="6955238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95500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2022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5913" y="548680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970073884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8" y="4077071"/>
          <a:ext cx="8568953" cy="1654473"/>
        </p:xfrm>
        <a:graphic>
          <a:graphicData uri="http://schemas.openxmlformats.org/drawingml/2006/table">
            <a:tbl>
              <a:tblPr/>
              <a:tblGrid>
                <a:gridCol w="2520280"/>
                <a:gridCol w="1932737"/>
                <a:gridCol w="2057968"/>
                <a:gridCol w="2057968"/>
              </a:tblGrid>
              <a:tr h="55206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                                       на 2022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на 9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760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4 236 940,60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2 493 466,10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2 538 085,89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520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4 350 489,38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2 276 330,23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2 272 920,24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5520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/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-113 548,78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217 135,87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265 165,65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 </a:t>
            </a:r>
            <a:r>
              <a:rPr lang="ru-RU" b="1" dirty="0" smtClean="0"/>
              <a:t>СЕНТЯБРЬ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108519" y="266700"/>
          <a:ext cx="4608511" cy="659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355976" y="332656"/>
          <a:ext cx="4608512" cy="6361207"/>
        </p:xfrm>
        <a:graphic>
          <a:graphicData uri="http://schemas.openxmlformats.org/drawingml/2006/table">
            <a:tbl>
              <a:tblPr/>
              <a:tblGrid>
                <a:gridCol w="2050787"/>
                <a:gridCol w="852575"/>
                <a:gridCol w="852575"/>
                <a:gridCol w="852575"/>
              </a:tblGrid>
              <a:tr h="3025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 на 9 мес. 2022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28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629 646,88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438 625,23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441 016,65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37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8 446,30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5 700,00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5 497,18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14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372 741,55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263 279,45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261 984,15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134 216,50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103 531,91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98 548,04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42 549,00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13 468,97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14 550,76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16 105,50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12 086,20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12 618,45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55 588,03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40 558,70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47 818,04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61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43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101 468,59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56 565,78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56 461,86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67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73 550,48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41 761,09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38 568,18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9 478,51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8 909,37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9 928,61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2 836,36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2 503,03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2 287,87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4 873,98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3 505 825,13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1 998 275,09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2 040 607,38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480 567,20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363 584,03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406 972,30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1 729 337,12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790 147,97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789 849,51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1 196 604,29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811 597,70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810 840,19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77 734,15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51 318,32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51 318,31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73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39 955,28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2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9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4 236 940,60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2 493 466,10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2 538 085,89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 </a:t>
            </a:r>
            <a:r>
              <a:rPr lang="ru-RU" b="1" dirty="0" smtClean="0"/>
              <a:t>СЕНТЯБРЬ </a:t>
            </a:r>
            <a:r>
              <a:rPr lang="ru-RU" sz="3200" b="1" dirty="0"/>
              <a:t>2022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332656"/>
          <a:ext cx="4716016" cy="6525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860032" y="908720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4 350 489,4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2 272 920,2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458 150,2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178 560,9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304,4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12 524,8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4 208,2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621 819,3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204 650,3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latin typeface="Times New Roman"/>
                        </a:rPr>
                        <a:t>739 058,8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269 169,8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17 801,6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2 500 579,7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1 615 136,1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1 762 012,6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1 216 998,6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326 070,1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149 770,6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185 008,0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88 379,2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227 293,2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159 791,9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2954</TotalTime>
  <Words>465</Words>
  <Application>Microsoft Office PowerPoint</Application>
  <PresentationFormat>Экран (4:3)</PresentationFormat>
  <Paragraphs>162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398</cp:revision>
  <dcterms:modified xsi:type="dcterms:W3CDTF">2022-10-17T09:28:35Z</dcterms:modified>
</cp:coreProperties>
</file>