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4143" autoAdjust="0"/>
  </p:normalViewPr>
  <p:slideViewPr>
    <p:cSldViewPr>
      <p:cViewPr varScale="1">
        <p:scale>
          <a:sx n="94" d="100"/>
          <a:sy n="94" d="100"/>
        </p:scale>
        <p:origin x="-148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djet\2020%20&#1075;&#1086;&#1076;\&#1089;&#1072;&#1081;&#1090;\&#1043;&#1054;&#1058;&#1054;&#1042;&#1054;\&#1044;&#1086;&#1093;&#1086;&#1076;&#1099;%20&#1085;&#1072;%2001.09.2020\&#1044;&#1086;&#1093;&#1086;&#1076;&#1099;%20&#1085;&#1072;&#1083;&#1086;&#1075;+&#1085;&#1077;&#1085;&#1072;&#1083;&#1086;&#1075;%20&#1085;&#1072;%2001.09.20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djet\2020%20&#1075;&#1086;&#1076;\&#1089;&#1072;&#1081;&#1090;\&#1043;&#1054;&#1058;&#1054;&#1042;&#1054;\&#1088;&#1072;&#1089;&#1093;&#1086;&#1076;&#1099;%20&#1085;&#1072;%2001.09.2020\&#1072;&#1074;&#1075;&#1091;&#1089;&#1090;\&#1076;&#1083;&#1103;%20&#1089;&#1072;&#1081;&#1090;&#1072;%20&#1085;&#1072;%2001.08.2020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Лист1!$F$27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8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#,##0.00</c:formatCode>
                <c:ptCount val="3"/>
                <c:pt idx="0">
                  <c:v>6017.6</c:v>
                </c:pt>
                <c:pt idx="1">
                  <c:v>4039</c:v>
                </c:pt>
                <c:pt idx="2">
                  <c:v>8835.5400000000009</c:v>
                </c:pt>
              </c:numCache>
            </c:numRef>
          </c:val>
        </c:ser>
        <c:ser>
          <c:idx val="1"/>
          <c:order val="1"/>
          <c:tx>
            <c:strRef>
              <c:f>Лист1!$F$28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8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#,##0.00</c:formatCode>
                <c:ptCount val="3"/>
                <c:pt idx="0">
                  <c:v>270015.63999999996</c:v>
                </c:pt>
                <c:pt idx="1">
                  <c:v>160700</c:v>
                </c:pt>
                <c:pt idx="2">
                  <c:v>170288.61</c:v>
                </c:pt>
              </c:numCache>
            </c:numRef>
          </c:val>
        </c:ser>
        <c:ser>
          <c:idx val="2"/>
          <c:order val="2"/>
          <c:tx>
            <c:strRef>
              <c:f>Лист1!$F$29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8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#,##0.00</c:formatCode>
                <c:ptCount val="3"/>
                <c:pt idx="0">
                  <c:v>34616.199999999997</c:v>
                </c:pt>
                <c:pt idx="1">
                  <c:v>24429.319999999996</c:v>
                </c:pt>
                <c:pt idx="2">
                  <c:v>20246.38</c:v>
                </c:pt>
              </c:numCache>
            </c:numRef>
          </c:val>
        </c:ser>
        <c:ser>
          <c:idx val="3"/>
          <c:order val="3"/>
          <c:tx>
            <c:strRef>
              <c:f>Лист1!$F$30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8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#,##0.00</c:formatCode>
                <c:ptCount val="3"/>
                <c:pt idx="0">
                  <c:v>36295.600000000006</c:v>
                </c:pt>
                <c:pt idx="1">
                  <c:v>12303.7</c:v>
                </c:pt>
                <c:pt idx="2">
                  <c:v>10145.23</c:v>
                </c:pt>
              </c:numCache>
            </c:numRef>
          </c:val>
        </c:ser>
        <c:ser>
          <c:idx val="4"/>
          <c:order val="4"/>
          <c:tx>
            <c:strRef>
              <c:f>Лист1!$F$31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8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#,##0.00</c:formatCode>
                <c:ptCount val="3"/>
                <c:pt idx="0">
                  <c:v>14814.9</c:v>
                </c:pt>
                <c:pt idx="1">
                  <c:v>9098.7999999999993</c:v>
                </c:pt>
                <c:pt idx="2">
                  <c:v>9105.260000000002</c:v>
                </c:pt>
              </c:numCache>
            </c:numRef>
          </c:val>
        </c:ser>
        <c:ser>
          <c:idx val="5"/>
          <c:order val="5"/>
          <c:tx>
            <c:strRef>
              <c:f>Лист1!$F$32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8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#,##0.00</c:formatCode>
                <c:ptCount val="3"/>
                <c:pt idx="0">
                  <c:v>23711.999999999996</c:v>
                </c:pt>
                <c:pt idx="1">
                  <c:v>15036.47</c:v>
                </c:pt>
                <c:pt idx="2">
                  <c:v>13588.4</c:v>
                </c:pt>
              </c:numCache>
            </c:numRef>
          </c:val>
        </c:ser>
        <c:ser>
          <c:idx val="6"/>
          <c:order val="6"/>
          <c:tx>
            <c:strRef>
              <c:f>Лист1!$F$33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8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#,##0.00</c:formatCode>
                <c:ptCount val="3"/>
                <c:pt idx="0">
                  <c:v>50872.7</c:v>
                </c:pt>
                <c:pt idx="1">
                  <c:v>32192.84</c:v>
                </c:pt>
                <c:pt idx="2">
                  <c:v>26359.589999999997</c:v>
                </c:pt>
              </c:numCache>
            </c:numRef>
          </c:val>
        </c:ser>
        <c:ser>
          <c:idx val="7"/>
          <c:order val="7"/>
          <c:tx>
            <c:strRef>
              <c:f>Лист1!$F$34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8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#,##0.00</c:formatCode>
                <c:ptCount val="3"/>
                <c:pt idx="0">
                  <c:v>515</c:v>
                </c:pt>
                <c:pt idx="1">
                  <c:v>418.54999999999995</c:v>
                </c:pt>
                <c:pt idx="2">
                  <c:v>1541.1099999999997</c:v>
                </c:pt>
              </c:numCache>
            </c:numRef>
          </c:val>
        </c:ser>
        <c:ser>
          <c:idx val="8"/>
          <c:order val="8"/>
          <c:tx>
            <c:strRef>
              <c:f>Лист1!$F$35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8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#,##0.00</c:formatCode>
                <c:ptCount val="3"/>
                <c:pt idx="0">
                  <c:v>1829.1899999999998</c:v>
                </c:pt>
                <c:pt idx="1">
                  <c:v>1191.42</c:v>
                </c:pt>
                <c:pt idx="2">
                  <c:v>1807.98</c:v>
                </c:pt>
              </c:numCache>
            </c:numRef>
          </c:val>
        </c:ser>
        <c:ser>
          <c:idx val="9"/>
          <c:order val="9"/>
          <c:tx>
            <c:strRef>
              <c:f>Лист1!$F$36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8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#,##0.00</c:formatCode>
                <c:ptCount val="3"/>
                <c:pt idx="0">
                  <c:v>1497.5</c:v>
                </c:pt>
                <c:pt idx="1">
                  <c:v>987.5</c:v>
                </c:pt>
                <c:pt idx="2">
                  <c:v>3308.4300000000003</c:v>
                </c:pt>
              </c:numCache>
            </c:numRef>
          </c:val>
        </c:ser>
        <c:ser>
          <c:idx val="10"/>
          <c:order val="10"/>
          <c:tx>
            <c:strRef>
              <c:f>Лист1!$F$37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8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#,##0.00</c:formatCode>
                <c:ptCount val="3"/>
                <c:pt idx="0">
                  <c:v>1972.8000000000002</c:v>
                </c:pt>
                <c:pt idx="1">
                  <c:v>1590.5500000000002</c:v>
                </c:pt>
                <c:pt idx="2">
                  <c:v>2075.9399999999996</c:v>
                </c:pt>
              </c:numCache>
            </c:numRef>
          </c:val>
        </c:ser>
        <c:ser>
          <c:idx val="11"/>
          <c:order val="11"/>
          <c:tx>
            <c:strRef>
              <c:f>Лист1!$F$38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8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#,##0.00</c:formatCode>
                <c:ptCount val="3"/>
                <c:pt idx="0">
                  <c:v>160.35</c:v>
                </c:pt>
                <c:pt idx="1">
                  <c:v>100</c:v>
                </c:pt>
                <c:pt idx="2">
                  <c:v>26.570000000000007</c:v>
                </c:pt>
              </c:numCache>
            </c:numRef>
          </c:val>
        </c:ser>
        <c:ser>
          <c:idx val="12"/>
          <c:order val="12"/>
          <c:tx>
            <c:strRef>
              <c:f>Лист1!$F$39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8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#,##0.00</c:formatCode>
                <c:ptCount val="3"/>
                <c:pt idx="0">
                  <c:v>473017.89999999991</c:v>
                </c:pt>
                <c:pt idx="1">
                  <c:v>294265.5</c:v>
                </c:pt>
                <c:pt idx="2">
                  <c:v>294265.5</c:v>
                </c:pt>
              </c:numCache>
            </c:numRef>
          </c:val>
        </c:ser>
        <c:ser>
          <c:idx val="13"/>
          <c:order val="13"/>
          <c:tx>
            <c:strRef>
              <c:f>Лист1!$F$40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8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#,##0.00</c:formatCode>
                <c:ptCount val="3"/>
                <c:pt idx="0">
                  <c:v>676171.48000000021</c:v>
                </c:pt>
                <c:pt idx="1">
                  <c:v>98206.6</c:v>
                </c:pt>
                <c:pt idx="2">
                  <c:v>98206.6</c:v>
                </c:pt>
              </c:numCache>
            </c:numRef>
          </c:val>
        </c:ser>
        <c:ser>
          <c:idx val="14"/>
          <c:order val="14"/>
          <c:tx>
            <c:strRef>
              <c:f>Лист1!$F$41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8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#,##0.00</c:formatCode>
                <c:ptCount val="3"/>
                <c:pt idx="0">
                  <c:v>993672.75000000012</c:v>
                </c:pt>
                <c:pt idx="1">
                  <c:v>592960.02</c:v>
                </c:pt>
                <c:pt idx="2">
                  <c:v>592960.03</c:v>
                </c:pt>
              </c:numCache>
            </c:numRef>
          </c:val>
        </c:ser>
        <c:ser>
          <c:idx val="15"/>
          <c:order val="15"/>
          <c:tx>
            <c:strRef>
              <c:f>Лист1!$F$43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8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Лист1!$G$43:$I$43</c:f>
              <c:numCache>
                <c:formatCode>#,##0.00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Лист1!$F$44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8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Лист1!$G$44:$I$44</c:f>
              <c:numCache>
                <c:formatCode>#,##0.00</c:formatCode>
                <c:ptCount val="3"/>
                <c:pt idx="0">
                  <c:v>-2269.1999999999998</c:v>
                </c:pt>
                <c:pt idx="1">
                  <c:v>-2269.1999999999998</c:v>
                </c:pt>
                <c:pt idx="2">
                  <c:v>-2677.8099999999995</c:v>
                </c:pt>
              </c:numCache>
            </c:numRef>
          </c:val>
        </c:ser>
        <c:shape val="box"/>
        <c:axId val="134699648"/>
        <c:axId val="156632960"/>
        <c:axId val="0"/>
      </c:bar3DChart>
      <c:catAx>
        <c:axId val="134699648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56632960"/>
        <c:crosses val="autoZero"/>
        <c:auto val="1"/>
        <c:lblAlgn val="ctr"/>
        <c:lblOffset val="100"/>
      </c:catAx>
      <c:valAx>
        <c:axId val="156632960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3469964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134862.1</c:v>
                </c:pt>
                <c:pt idx="1">
                  <c:v>66103.399999999994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400.4</c:v>
                </c:pt>
                <c:pt idx="1">
                  <c:v>259.5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4849.7</c:v>
                </c:pt>
                <c:pt idx="1">
                  <c:v>2400.6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316233.7</c:v>
                </c:pt>
                <c:pt idx="1">
                  <c:v>57992.6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182287.3</c:v>
                </c:pt>
                <c:pt idx="1">
                  <c:v>30760.5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расходы!$B$24:$C$24</c:f>
              <c:numCache>
                <c:formatCode>#,##0.0</c:formatCode>
                <c:ptCount val="2"/>
                <c:pt idx="0">
                  <c:v>1768.4</c:v>
                </c:pt>
                <c:pt idx="1">
                  <c:v>255</c:v>
                </c:pt>
              </c:numCache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1570418.8</c:v>
                </c:pt>
                <c:pt idx="1">
                  <c:v>879938.5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200351.7</c:v>
                </c:pt>
                <c:pt idx="1">
                  <c:v>72021.5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42.5</c:v>
                </c:pt>
                <c:pt idx="1">
                  <c:v>42.5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153078.79999999999</c:v>
                </c:pt>
                <c:pt idx="1">
                  <c:v>53297.7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72023</c:v>
                </c:pt>
                <c:pt idx="1">
                  <c:v>38658.199999999997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187.7</c:v>
                </c:pt>
                <c:pt idx="1">
                  <c:v>0.1</c:v>
                </c:pt>
              </c:numCache>
            </c:numRef>
          </c:val>
        </c:ser>
        <c:shape val="box"/>
        <c:axId val="68878336"/>
        <c:axId val="68970368"/>
        <c:axId val="0"/>
      </c:bar3DChart>
      <c:catAx>
        <c:axId val="68878336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8970368"/>
        <c:crosses val="autoZero"/>
        <c:auto val="1"/>
        <c:lblAlgn val="ctr"/>
        <c:lblOffset val="100"/>
      </c:catAx>
      <c:valAx>
        <c:axId val="68970368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887833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август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2020 года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116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sz="3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август </a:t>
          </a: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2020 года</a:t>
          </a:r>
        </a:p>
      </dsp:txBody>
      <dsp:txXfrm>
        <a:off x="0" y="0"/>
        <a:ext cx="7729534" cy="15116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4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2"/>
        <a:ext cx="1623994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14.09.2020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14.09.2020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423863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2463865436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293C99C0-7211-4AE7-AABC-D7026D7238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66365796"/>
              </p:ext>
            </p:extLst>
          </p:nvPr>
        </p:nvGraphicFramePr>
        <p:xfrm>
          <a:off x="611559" y="3140968"/>
          <a:ext cx="7992889" cy="2520280"/>
        </p:xfrm>
        <a:graphic>
          <a:graphicData uri="http://schemas.openxmlformats.org/drawingml/2006/table">
            <a:tbl>
              <a:tblPr/>
              <a:tblGrid>
                <a:gridCol w="2611538">
                  <a:extLst>
                    <a:ext uri="{9D8B030D-6E8A-4147-A177-3AD203B41FA5}">
                      <a16:colId xmlns:a16="http://schemas.microsoft.com/office/drawing/2014/main" xmlns="" val="3038709958"/>
                    </a:ext>
                  </a:extLst>
                </a:gridCol>
                <a:gridCol w="1852959">
                  <a:extLst>
                    <a:ext uri="{9D8B030D-6E8A-4147-A177-3AD203B41FA5}">
                      <a16:colId xmlns:a16="http://schemas.microsoft.com/office/drawing/2014/main" xmlns="" val="617646476"/>
                    </a:ext>
                  </a:extLst>
                </a:gridCol>
                <a:gridCol w="1608774">
                  <a:extLst>
                    <a:ext uri="{9D8B030D-6E8A-4147-A177-3AD203B41FA5}">
                      <a16:colId xmlns:a16="http://schemas.microsoft.com/office/drawing/2014/main" xmlns="" val="1979145105"/>
                    </a:ext>
                  </a:extLst>
                </a:gridCol>
                <a:gridCol w="1919618">
                  <a:extLst>
                    <a:ext uri="{9D8B030D-6E8A-4147-A177-3AD203B41FA5}">
                      <a16:colId xmlns:a16="http://schemas.microsoft.com/office/drawing/2014/main" xmlns="" val="864186949"/>
                    </a:ext>
                  </a:extLst>
                </a:gridCol>
              </a:tblGrid>
              <a:tr h="844690">
                <a:tc>
                  <a:txBody>
                    <a:bodyPr/>
                    <a:lstStyle/>
                    <a:p>
                      <a:pPr algn="ctr" rtl="0" fontAlgn="t"/>
                      <a:endParaRPr lang="ru-RU" sz="1800" b="1" i="0" u="none" strike="noStrike" dirty="0">
                        <a:solidFill>
                          <a:srgbClr val="FFFFFF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rtl="0" fontAlgn="t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                                        на 2020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                                      за </a:t>
                      </a:r>
                      <a:r>
                        <a:rPr lang="ru-RU" sz="1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</a:t>
                      </a:r>
                      <a:r>
                        <a:rPr lang="ru-RU" sz="1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мес. 2020 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исполнения                                        на отчетную дату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79861530"/>
                  </a:ext>
                </a:extLst>
              </a:tr>
              <a:tr h="48268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2 603 127,53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1 248 486,38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1 253 318,67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81519932"/>
                  </a:ext>
                </a:extLst>
              </a:tr>
              <a:tr h="40338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2 636 504,10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1 291 539,90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1 201 730,13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2159927"/>
                  </a:ext>
                </a:extLst>
              </a:tr>
              <a:tr h="78952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 (-)/</a:t>
                      </a:r>
                    </a:p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профицит (+)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-33 376,57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-43 053,52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51 588,54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90717109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</a:t>
            </a:r>
            <a:r>
              <a:rPr lang="ru-RU" b="1" dirty="0" smtClean="0"/>
              <a:t>АВГУСТ</a:t>
            </a:r>
            <a:r>
              <a:rPr lang="ru-RU" sz="3200" b="1" dirty="0" smtClean="0"/>
              <a:t>2020 </a:t>
            </a:r>
            <a:r>
              <a:rPr lang="ru-RU" b="1" dirty="0"/>
              <a:t>ГОДА </a:t>
            </a:r>
            <a:r>
              <a:rPr lang="ru-RU" dirty="0"/>
              <a:t>(тыс.руб.) 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0" y="332656"/>
          <a:ext cx="4572000" cy="625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427984" y="548680"/>
          <a:ext cx="4608513" cy="5848282"/>
        </p:xfrm>
        <a:graphic>
          <a:graphicData uri="http://schemas.openxmlformats.org/drawingml/2006/table">
            <a:tbl>
              <a:tblPr/>
              <a:tblGrid>
                <a:gridCol w="2050788"/>
                <a:gridCol w="852575"/>
                <a:gridCol w="852575"/>
                <a:gridCol w="852575"/>
              </a:tblGrid>
              <a:tr h="33457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latin typeface="Times New Roman"/>
                        </a:rPr>
                        <a:t>План за 8 мес. 2020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9118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385 471,94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225 607,29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232 209,42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6 017,60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4 039,00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8 835,54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270 015,64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160 700,00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170 288,61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34 616,20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24 429,32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20 246,38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36 295,60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12 303,70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10 145,23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607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14 814,90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9 098,80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9 105,26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607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23 712,00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15 036,47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13 588,40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069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56 847,54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36 480,86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35 119,62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496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50 872,70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32 192,84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26 359,59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418,55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1 541,11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1 829,19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1 191,42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1 807,98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1 497,50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987,50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3 308,43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1 972,80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1 590,55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2 075,94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973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160,35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26,57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2 160 808,05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986 398,23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985 989,63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473 017,90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294 265,50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294 265,50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676 171,48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98 206,60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98 206,60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993 672,75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592 960,02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592 960,03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973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20 215,12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3 235,31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3 235,31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973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-2 269,20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-2 269,20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-2 677,81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607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2 603 127,53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1 248 486,38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1 253 318,67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 </a:t>
            </a:r>
            <a:r>
              <a:rPr lang="ru-RU" b="1" dirty="0" smtClean="0"/>
              <a:t>АВГУСТ </a:t>
            </a:r>
            <a:r>
              <a:rPr lang="ru-RU" sz="3200" b="1" dirty="0"/>
              <a:t>2020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0" y="404664"/>
          <a:ext cx="4860032" cy="6200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644008" y="908720"/>
          <a:ext cx="4176464" cy="4543425"/>
        </p:xfrm>
        <a:graphic>
          <a:graphicData uri="http://schemas.openxmlformats.org/drawingml/2006/table">
            <a:tbl>
              <a:tblPr/>
              <a:tblGrid>
                <a:gridCol w="2247304"/>
                <a:gridCol w="964580"/>
                <a:gridCol w="964580"/>
              </a:tblGrid>
              <a:tr h="581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2 636 504,1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1 201 730,1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134 862,1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66 103,4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400,4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259,5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4 849,7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2 400,6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316 233,7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57 992,6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182 287,3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30 760,5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1 768,4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255,0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1 995 914,8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1 043 958,4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1 570 418,8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879 938,5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200 351,7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72 021,5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153 078,8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53 297,7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72 023,0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38 658,2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187,7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2606</TotalTime>
  <Words>446</Words>
  <Application>Microsoft Office PowerPoint</Application>
  <PresentationFormat>Экран (4:3)</PresentationFormat>
  <Paragraphs>159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 Windows</cp:lastModifiedBy>
  <cp:revision>349</cp:revision>
  <dcterms:modified xsi:type="dcterms:W3CDTF">2020-09-14T08:32:31Z</dcterms:modified>
</cp:coreProperties>
</file>