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solidFill>
                  <a:srgbClr val="00B050"/>
                </a:solidFill>
                <a:latin typeface="Arial Narrow" pitchFamily="34" charset="0"/>
              </a:rPr>
              <a:t/>
            </a:r>
            <a:br>
              <a:rPr lang="ru-RU" b="1" i="1" dirty="0" smtClean="0">
                <a:solidFill>
                  <a:srgbClr val="00B050"/>
                </a:solidFill>
                <a:latin typeface="Arial Narrow" pitchFamily="34" charset="0"/>
              </a:rPr>
            </a:br>
            <a:r>
              <a:rPr lang="ru-RU" sz="5300" b="1" i="1" dirty="0" smtClean="0">
                <a:solidFill>
                  <a:srgbClr val="00B050"/>
                </a:solidFill>
                <a:latin typeface="Arial Narrow" pitchFamily="34" charset="0"/>
              </a:rPr>
              <a:t>Культура города Минусинска</a:t>
            </a:r>
            <a:r>
              <a:rPr lang="ru-RU" b="1" dirty="0" smtClean="0"/>
              <a:t/>
            </a:r>
            <a:br>
              <a:rPr lang="ru-RU" b="1" dirty="0" smtClean="0"/>
            </a:br>
            <a:endParaRPr lang="ru-RU" dirty="0"/>
          </a:p>
        </p:txBody>
      </p:sp>
      <p:sp>
        <p:nvSpPr>
          <p:cNvPr id="3" name="Содержимое 2"/>
          <p:cNvSpPr>
            <a:spLocks noGrp="1"/>
          </p:cNvSpPr>
          <p:nvPr>
            <p:ph idx="1"/>
          </p:nvPr>
        </p:nvSpPr>
        <p:spPr>
          <a:solidFill>
            <a:schemeClr val="accent3">
              <a:lumMod val="20000"/>
              <a:lumOff val="80000"/>
              <a:alpha val="0"/>
            </a:schemeClr>
          </a:solidFill>
        </p:spPr>
        <p:txBody>
          <a:bodyPr>
            <a:normAutofit fontScale="92500" lnSpcReduction="20000"/>
          </a:bodyPr>
          <a:lstStyle/>
          <a:p>
            <a:pPr algn="ctr">
              <a:buNone/>
            </a:pPr>
            <a:r>
              <a:rPr lang="ru-RU" dirty="0" smtClean="0">
                <a:solidFill>
                  <a:schemeClr val="accent3">
                    <a:lumMod val="50000"/>
                  </a:schemeClr>
                </a:solidFill>
              </a:rPr>
              <a:t>В целом по муниципальной  программе  «Культура города Минусинска" (далее – Программа) расходы исполнены в сумме  195495,94 тыс. рублей, что составляет 99,4% от уточненной бюджетной росписи в сумме 196 714,03 тыс. рублей, в том числе за счет средств краевого и федерального бюджетов 57 397,00 тыс. рублей, что составляет 99,0 % от уточненной бюджетной росписи в сумме 57971,63 тыс. рублей.</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t/>
            </a:r>
            <a:br>
              <a:rPr lang="ru-RU" sz="2800" dirty="0" smtClean="0"/>
            </a:br>
            <a:r>
              <a:rPr lang="ru-RU" sz="2800" dirty="0" smtClean="0"/>
              <a:t>Бюджетные ассигнования на реализацию Программы распределены следующим образом:</a:t>
            </a:r>
            <a:br>
              <a:rPr lang="ru-RU" sz="2800" dirty="0" smtClean="0"/>
            </a:br>
            <a:endParaRPr lang="ru-RU" sz="2800" dirty="0"/>
          </a:p>
        </p:txBody>
      </p:sp>
      <p:graphicFrame>
        <p:nvGraphicFramePr>
          <p:cNvPr id="5" name="Содержимое 4"/>
          <p:cNvGraphicFramePr>
            <a:graphicFrameLocks noGrp="1"/>
          </p:cNvGraphicFramePr>
          <p:nvPr>
            <p:ph idx="1"/>
          </p:nvPr>
        </p:nvGraphicFramePr>
        <p:xfrm>
          <a:off x="457200" y="1600200"/>
          <a:ext cx="8229600" cy="368808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370840">
                <a:tc rowSpan="3">
                  <a:txBody>
                    <a:bodyPr/>
                    <a:lstStyle/>
                    <a:p>
                      <a:pPr algn="ctr">
                        <a:spcAft>
                          <a:spcPts val="0"/>
                        </a:spcAft>
                      </a:pPr>
                      <a:r>
                        <a:rPr lang="ru-RU" sz="1300" dirty="0">
                          <a:latin typeface="Times New Roman"/>
                          <a:ea typeface="Calibri"/>
                          <a:cs typeface="Times New Roman"/>
                        </a:rPr>
                        <a:t>№</a:t>
                      </a:r>
                      <a:endParaRPr lang="ru-RU" sz="1000" dirty="0">
                        <a:latin typeface="Times New Roman"/>
                        <a:ea typeface="Calibri"/>
                        <a:cs typeface="Times New Roman"/>
                      </a:endParaRPr>
                    </a:p>
                  </a:txBody>
                  <a:tcPr marL="68580" marR="68580" marT="0" marB="0" anchor="ctr">
                    <a:blipFill>
                      <a:blip r:embed="rId2"/>
                      <a:tile tx="0" ty="0" sx="100000" sy="100000" flip="none" algn="tl"/>
                    </a:blipFill>
                  </a:tcPr>
                </a:tc>
                <a:tc rowSpan="3">
                  <a:txBody>
                    <a:bodyPr/>
                    <a:lstStyle/>
                    <a:p>
                      <a:pPr algn="ctr">
                        <a:spcAft>
                          <a:spcPts val="0"/>
                        </a:spcAft>
                      </a:pPr>
                      <a:r>
                        <a:rPr lang="ru-RU" sz="1300" dirty="0">
                          <a:latin typeface="Times New Roman"/>
                          <a:ea typeface="Calibri"/>
                          <a:cs typeface="Times New Roman"/>
                        </a:rPr>
                        <a:t>Наименование ГРБС</a:t>
                      </a:r>
                      <a:endParaRPr lang="ru-RU" sz="1000" dirty="0">
                        <a:latin typeface="Times New Roman"/>
                        <a:ea typeface="Calibri"/>
                        <a:cs typeface="Times New Roman"/>
                      </a:endParaRPr>
                    </a:p>
                  </a:txBody>
                  <a:tcPr marL="68580" marR="68580" marT="0" marB="0" anchor="ctr">
                    <a:blipFill>
                      <a:blip r:embed="rId2"/>
                      <a:tile tx="0" ty="0" sx="100000" sy="100000" flip="none" algn="tl"/>
                    </a:blipFill>
                  </a:tcPr>
                </a:tc>
                <a:tc rowSpan="3">
                  <a:txBody>
                    <a:bodyPr/>
                    <a:lstStyle/>
                    <a:p>
                      <a:pPr algn="ctr">
                        <a:spcAft>
                          <a:spcPts val="0"/>
                        </a:spcAft>
                      </a:pPr>
                      <a:r>
                        <a:rPr lang="ru-RU" sz="1300" dirty="0">
                          <a:latin typeface="Times New Roman"/>
                          <a:ea typeface="Calibri"/>
                          <a:cs typeface="Times New Roman"/>
                        </a:rPr>
                        <a:t>Раздел, подраздел</a:t>
                      </a:r>
                      <a:endParaRPr lang="ru-RU" sz="1000" dirty="0">
                        <a:latin typeface="Times New Roman"/>
                        <a:ea typeface="Calibri"/>
                        <a:cs typeface="Times New Roman"/>
                      </a:endParaRPr>
                    </a:p>
                  </a:txBody>
                  <a:tcPr marL="68580" marR="68580" marT="0" marB="0" anchor="ctr">
                    <a:blipFill>
                      <a:blip r:embed="rId2"/>
                      <a:tile tx="0" ty="0" sx="100000" sy="100000" flip="none" algn="tl"/>
                    </a:blipFill>
                  </a:tcPr>
                </a:tc>
                <a:tc gridSpan="2">
                  <a:txBody>
                    <a:bodyPr/>
                    <a:lstStyle/>
                    <a:p>
                      <a:pPr algn="ctr">
                        <a:spcAft>
                          <a:spcPts val="0"/>
                        </a:spcAft>
                      </a:pPr>
                      <a:r>
                        <a:rPr lang="ru-RU" sz="1300">
                          <a:latin typeface="Times New Roman"/>
                          <a:ea typeface="Calibri"/>
                          <a:cs typeface="Times New Roman"/>
                        </a:rPr>
                        <a:t>Объем бюджетных ассигнований</a:t>
                      </a:r>
                      <a:endParaRPr lang="ru-RU" sz="1000">
                        <a:latin typeface="Times New Roman"/>
                        <a:ea typeface="Calibri"/>
                        <a:cs typeface="Times New Roman"/>
                      </a:endParaRPr>
                    </a:p>
                    <a:p>
                      <a:pPr algn="ctr">
                        <a:spcAft>
                          <a:spcPts val="0"/>
                        </a:spcAft>
                      </a:pPr>
                      <a:r>
                        <a:rPr lang="ru-RU" sz="1300">
                          <a:latin typeface="Times New Roman"/>
                          <a:ea typeface="Calibri"/>
                          <a:cs typeface="Times New Roman"/>
                        </a:rPr>
                        <a:t>(тыс. рублей)</a:t>
                      </a:r>
                      <a:endParaRPr lang="ru-RU" sz="1000">
                        <a:latin typeface="Times New Roman"/>
                        <a:ea typeface="Calibri"/>
                        <a:cs typeface="Times New Roman"/>
                      </a:endParaRPr>
                    </a:p>
                  </a:txBody>
                  <a:tcPr marL="68580" marR="68580" marT="0" marB="0" anchor="ctr">
                    <a:blipFill>
                      <a:blip r:embed="rId2"/>
                      <a:tile tx="0" ty="0" sx="100000" sy="100000" flip="none" algn="tl"/>
                    </a:blipFill>
                  </a:tcPr>
                </a:tc>
                <a:tc hMerge="1">
                  <a:txBody>
                    <a:bodyPr/>
                    <a:lstStyle/>
                    <a:p>
                      <a:endParaRPr lang="ru-RU"/>
                    </a:p>
                  </a:txBody>
                  <a:tcPr/>
                </a:tc>
                <a:tc rowSpan="3">
                  <a:txBody>
                    <a:bodyPr/>
                    <a:lstStyle/>
                    <a:p>
                      <a:endParaRPr lang="ru-RU" sz="1300" b="1" kern="1200" dirty="0" smtClean="0">
                        <a:solidFill>
                          <a:schemeClr val="lt1"/>
                        </a:solidFill>
                        <a:latin typeface="+mn-lt"/>
                        <a:ea typeface="+mn-ea"/>
                        <a:cs typeface="+mn-cs"/>
                      </a:endParaRPr>
                    </a:p>
                    <a:p>
                      <a:endParaRPr lang="ru-RU" sz="1300" b="1" kern="1200" dirty="0" smtClean="0">
                        <a:solidFill>
                          <a:schemeClr val="lt1"/>
                        </a:solidFill>
                        <a:latin typeface="+mn-lt"/>
                        <a:ea typeface="+mn-ea"/>
                        <a:cs typeface="+mn-cs"/>
                      </a:endParaRPr>
                    </a:p>
                    <a:p>
                      <a:r>
                        <a:rPr lang="ru-RU" sz="1300" b="1" kern="1200" dirty="0" smtClean="0">
                          <a:solidFill>
                            <a:schemeClr val="lt1"/>
                          </a:solidFill>
                          <a:latin typeface="Times New Roman" pitchFamily="18" charset="0"/>
                          <a:ea typeface="+mn-ea"/>
                          <a:cs typeface="Times New Roman" pitchFamily="18" charset="0"/>
                        </a:rPr>
                        <a:t>Процент исполнения</a:t>
                      </a:r>
                      <a:endParaRPr lang="ru-RU" sz="1300" dirty="0">
                        <a:latin typeface="Times New Roman" pitchFamily="18" charset="0"/>
                        <a:cs typeface="Times New Roman" pitchFamily="18" charset="0"/>
                      </a:endParaRPr>
                    </a:p>
                  </a:txBody>
                  <a:tcPr>
                    <a:blipFill>
                      <a:blip r:embed="rId2"/>
                      <a:tile tx="0" ty="0" sx="100000" sy="100000" flip="none" algn="tl"/>
                    </a:blipFill>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spcAft>
                          <a:spcPts val="0"/>
                        </a:spcAft>
                      </a:pPr>
                      <a:r>
                        <a:rPr lang="ru-RU" sz="1300" dirty="0">
                          <a:solidFill>
                            <a:schemeClr val="bg1"/>
                          </a:solidFill>
                          <a:latin typeface="Times New Roman"/>
                          <a:ea typeface="Calibri"/>
                          <a:cs typeface="Times New Roman"/>
                        </a:rPr>
                        <a:t>2015</a:t>
                      </a:r>
                      <a:endParaRPr lang="ru-RU" sz="1000" dirty="0">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hMerge="1">
                  <a:txBody>
                    <a:bodyPr/>
                    <a:lstStyle/>
                    <a:p>
                      <a:endParaRPr lang="ru-RU"/>
                    </a:p>
                  </a:txBody>
                  <a:tcPr/>
                </a:tc>
                <a:tc vMerge="1">
                  <a:txBody>
                    <a:bodyPr/>
                    <a:lstStyle/>
                    <a:p>
                      <a:endParaRPr lang="ru-RU" dirty="0"/>
                    </a:p>
                  </a:txBody>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300" dirty="0">
                          <a:solidFill>
                            <a:schemeClr val="bg1"/>
                          </a:solidFill>
                          <a:latin typeface="Times New Roman"/>
                          <a:ea typeface="Calibri"/>
                          <a:cs typeface="Times New Roman"/>
                        </a:rPr>
                        <a:t>план</a:t>
                      </a:r>
                      <a:endParaRPr lang="ru-RU" sz="1000" dirty="0">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a:txBody>
                    <a:bodyPr/>
                    <a:lstStyle/>
                    <a:p>
                      <a:pPr algn="ctr">
                        <a:spcAft>
                          <a:spcPts val="0"/>
                        </a:spcAft>
                      </a:pPr>
                      <a:r>
                        <a:rPr lang="ru-RU" sz="1300" dirty="0">
                          <a:solidFill>
                            <a:schemeClr val="bg1"/>
                          </a:solidFill>
                          <a:latin typeface="Times New Roman"/>
                          <a:ea typeface="Calibri"/>
                          <a:cs typeface="Times New Roman"/>
                        </a:rPr>
                        <a:t>факт</a:t>
                      </a:r>
                      <a:endParaRPr lang="ru-RU" sz="1000" dirty="0">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vMerge="1">
                  <a:txBody>
                    <a:bodyPr/>
                    <a:lstStyle/>
                    <a:p>
                      <a:endParaRPr lang="ru-RU" dirty="0"/>
                    </a:p>
                  </a:txBody>
                  <a:tcPr/>
                </a:tc>
              </a:tr>
              <a:tr h="370840">
                <a:tc>
                  <a:txBody>
                    <a:bodyPr/>
                    <a:lstStyle/>
                    <a:p>
                      <a:pPr algn="ctr">
                        <a:spcAft>
                          <a:spcPts val="0"/>
                        </a:spcAft>
                      </a:pPr>
                      <a:r>
                        <a:rPr lang="ru-RU" sz="1300" b="1" dirty="0">
                          <a:solidFill>
                            <a:schemeClr val="bg1"/>
                          </a:solidFill>
                          <a:latin typeface="Times New Roman"/>
                          <a:ea typeface="Calibri"/>
                          <a:cs typeface="Times New Roman"/>
                        </a:rPr>
                        <a:t>1</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spcAft>
                          <a:spcPts val="0"/>
                        </a:spcAft>
                      </a:pPr>
                      <a:r>
                        <a:rPr lang="ru-RU" sz="1300" b="1" dirty="0">
                          <a:solidFill>
                            <a:schemeClr val="bg1"/>
                          </a:solidFill>
                          <a:latin typeface="Times New Roman"/>
                          <a:ea typeface="Calibri"/>
                          <a:cs typeface="Times New Roman"/>
                        </a:rPr>
                        <a:t>Отдел культуры администрации города Минусинска</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 07 02, 08 01,  08 04</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145 443,91</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a:solidFill>
                            <a:schemeClr val="bg1"/>
                          </a:solidFill>
                          <a:latin typeface="Times New Roman"/>
                          <a:ea typeface="Calibri"/>
                          <a:cs typeface="Times New Roman"/>
                        </a:rPr>
                        <a:t>144 732,00</a:t>
                      </a:r>
                      <a:endParaRPr lang="ru-RU" sz="1000" b="1">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a:solidFill>
                            <a:schemeClr val="bg1"/>
                          </a:solidFill>
                          <a:latin typeface="Times New Roman"/>
                          <a:ea typeface="Calibri"/>
                          <a:cs typeface="Times New Roman"/>
                        </a:rPr>
                        <a:t>99,51%</a:t>
                      </a:r>
                      <a:endParaRPr lang="ru-RU" sz="1000" b="1">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r>
              <a:tr h="370840">
                <a:tc>
                  <a:txBody>
                    <a:bodyPr/>
                    <a:lstStyle/>
                    <a:p>
                      <a:pPr algn="ctr">
                        <a:spcAft>
                          <a:spcPts val="0"/>
                        </a:spcAft>
                      </a:pPr>
                      <a:r>
                        <a:rPr lang="ru-RU" sz="1300" b="1">
                          <a:solidFill>
                            <a:schemeClr val="bg1"/>
                          </a:solidFill>
                          <a:latin typeface="Times New Roman"/>
                          <a:ea typeface="Calibri"/>
                          <a:cs typeface="Times New Roman"/>
                        </a:rPr>
                        <a:t>2</a:t>
                      </a:r>
                      <a:endParaRPr lang="ru-RU" sz="1000" b="1">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spcAft>
                          <a:spcPts val="0"/>
                        </a:spcAft>
                      </a:pPr>
                      <a:r>
                        <a:rPr lang="ru-RU" sz="1300" b="1">
                          <a:solidFill>
                            <a:schemeClr val="bg1"/>
                          </a:solidFill>
                          <a:latin typeface="Times New Roman"/>
                          <a:ea typeface="Calibri"/>
                          <a:cs typeface="Times New Roman"/>
                        </a:rPr>
                        <a:t>Муниципальное казенное учреждение "Управление капитального строительства+"</a:t>
                      </a:r>
                      <a:endParaRPr lang="ru-RU" sz="1000" b="1">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a:txBody>
                    <a:bodyPr/>
                    <a:lstStyle/>
                    <a:p>
                      <a:pPr algn="ctr">
                        <a:spcAft>
                          <a:spcPts val="0"/>
                        </a:spcAft>
                      </a:pPr>
                      <a:r>
                        <a:rPr lang="ru-RU" sz="1300" b="1">
                          <a:solidFill>
                            <a:schemeClr val="bg1"/>
                          </a:solidFill>
                          <a:latin typeface="Times New Roman"/>
                          <a:ea typeface="Calibri"/>
                          <a:cs typeface="Times New Roman"/>
                        </a:rPr>
                        <a:t> 08 01</a:t>
                      </a:r>
                      <a:endParaRPr lang="ru-RU" sz="1000" b="1">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51 270,12</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50 763,94</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99,01%</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r>
              <a:tr h="370840">
                <a:tc>
                  <a:txBody>
                    <a:bodyPr/>
                    <a:lstStyle/>
                    <a:p>
                      <a:pPr algn="ctr">
                        <a:spcAft>
                          <a:spcPts val="0"/>
                        </a:spcAft>
                      </a:pPr>
                      <a:endParaRPr lang="ru-RU" sz="1300" b="1">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c>
                  <a:txBody>
                    <a:bodyPr/>
                    <a:lstStyle/>
                    <a:p>
                      <a:pPr>
                        <a:spcAft>
                          <a:spcPts val="0"/>
                        </a:spcAft>
                      </a:pPr>
                      <a:r>
                        <a:rPr lang="ru-RU" sz="1300" b="1">
                          <a:solidFill>
                            <a:schemeClr val="bg1"/>
                          </a:solidFill>
                          <a:latin typeface="Times New Roman"/>
                          <a:ea typeface="Calibri"/>
                          <a:cs typeface="Times New Roman"/>
                        </a:rPr>
                        <a:t>Всего</a:t>
                      </a:r>
                      <a:endParaRPr lang="ru-RU" sz="1000" b="1">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a:txBody>
                    <a:bodyPr/>
                    <a:lstStyle/>
                    <a:p>
                      <a:pPr algn="ctr">
                        <a:spcAft>
                          <a:spcPts val="0"/>
                        </a:spcAft>
                      </a:pPr>
                      <a:endParaRPr lang="ru-RU" sz="1300" b="1">
                        <a:solidFill>
                          <a:schemeClr val="bg1"/>
                        </a:solidFill>
                        <a:latin typeface="Times New Roman"/>
                        <a:ea typeface="Calibri"/>
                        <a:cs typeface="Times New Roman"/>
                      </a:endParaRPr>
                    </a:p>
                  </a:txBody>
                  <a:tcPr marL="68580" marR="68580" marT="0" marB="0">
                    <a:blipFill>
                      <a:blip r:embed="rId2"/>
                      <a:tile tx="0" ty="0" sx="100000" sy="100000" flip="none" algn="tl"/>
                    </a:blipFill>
                  </a:tcPr>
                </a:tc>
                <a:tc>
                  <a:txBody>
                    <a:bodyPr/>
                    <a:lstStyle/>
                    <a:p>
                      <a:pPr algn="ctr">
                        <a:spcAft>
                          <a:spcPts val="0"/>
                        </a:spcAft>
                      </a:pPr>
                      <a:r>
                        <a:rPr lang="ru-RU" sz="1300" b="1">
                          <a:solidFill>
                            <a:schemeClr val="bg1"/>
                          </a:solidFill>
                          <a:latin typeface="Times New Roman"/>
                          <a:ea typeface="Calibri"/>
                          <a:cs typeface="Times New Roman"/>
                        </a:rPr>
                        <a:t>196 714,03</a:t>
                      </a:r>
                      <a:endParaRPr lang="ru-RU" sz="1000" b="1">
                        <a:solidFill>
                          <a:schemeClr val="bg1"/>
                        </a:solidFill>
                        <a:latin typeface="Times New Roman"/>
                        <a:ea typeface="Calibri"/>
                        <a:cs typeface="Times New Roman"/>
                      </a:endParaRPr>
                    </a:p>
                  </a:txBody>
                  <a:tcPr marL="68580" marR="68580" marT="0" marB="0" anchor="b">
                    <a:blipFill>
                      <a:blip r:embed="rId2"/>
                      <a:tile tx="0" ty="0" sx="100000" sy="100000" flip="none" algn="tl"/>
                    </a:blipFill>
                  </a:tcPr>
                </a:tc>
                <a:tc>
                  <a:txBody>
                    <a:bodyPr/>
                    <a:lstStyle/>
                    <a:p>
                      <a:pPr algn="ctr">
                        <a:spcAft>
                          <a:spcPts val="0"/>
                        </a:spcAft>
                      </a:pPr>
                      <a:r>
                        <a:rPr lang="ru-RU" sz="1300" b="1">
                          <a:solidFill>
                            <a:schemeClr val="bg1"/>
                          </a:solidFill>
                          <a:latin typeface="Times New Roman"/>
                          <a:ea typeface="Calibri"/>
                          <a:cs typeface="Times New Roman"/>
                        </a:rPr>
                        <a:t>195 495,94</a:t>
                      </a:r>
                      <a:endParaRPr lang="ru-RU" sz="1000" b="1">
                        <a:solidFill>
                          <a:schemeClr val="bg1"/>
                        </a:solidFill>
                        <a:latin typeface="Times New Roman"/>
                        <a:ea typeface="Calibri"/>
                        <a:cs typeface="Times New Roman"/>
                      </a:endParaRPr>
                    </a:p>
                  </a:txBody>
                  <a:tcPr marL="68580" marR="68580" marT="0" marB="0" anchor="b">
                    <a:blipFill>
                      <a:blip r:embed="rId2"/>
                      <a:tile tx="0" ty="0" sx="100000" sy="100000" flip="none" algn="tl"/>
                    </a:blipFill>
                  </a:tcPr>
                </a:tc>
                <a:tc>
                  <a:txBody>
                    <a:bodyPr/>
                    <a:lstStyle/>
                    <a:p>
                      <a:pPr algn="ctr">
                        <a:spcAft>
                          <a:spcPts val="0"/>
                        </a:spcAft>
                      </a:pPr>
                      <a:r>
                        <a:rPr lang="ru-RU" sz="1300" b="1" dirty="0">
                          <a:solidFill>
                            <a:schemeClr val="bg1"/>
                          </a:solidFill>
                          <a:latin typeface="Times New Roman"/>
                          <a:ea typeface="Calibri"/>
                          <a:cs typeface="Times New Roman"/>
                        </a:rPr>
                        <a:t>99,4%</a:t>
                      </a:r>
                      <a:endParaRPr lang="ru-RU" sz="1000" b="1" dirty="0">
                        <a:solidFill>
                          <a:schemeClr val="bg1"/>
                        </a:solidFill>
                        <a:latin typeface="Times New Roman"/>
                        <a:ea typeface="Calibri"/>
                        <a:cs typeface="Times New Roman"/>
                      </a:endParaRPr>
                    </a:p>
                  </a:txBody>
                  <a:tcPr marL="68580" marR="68580" marT="0" marB="0" anchor="ctr">
                    <a:blipFill>
                      <a:blip r:embed="rId2"/>
                      <a:tile tx="0" ty="0" sx="100000" sy="100000" flip="none" algn="tl"/>
                    </a:blip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normAutofit fontScale="90000"/>
          </a:bodyPr>
          <a:lstStyle/>
          <a:p>
            <a:r>
              <a:rPr lang="ru-RU" sz="4000" dirty="0" smtClean="0"/>
              <a:t/>
            </a:r>
            <a:br>
              <a:rPr lang="ru-RU" sz="4000" dirty="0" smtClean="0"/>
            </a:br>
            <a:r>
              <a:rPr lang="ru-RU" sz="3100" dirty="0" smtClean="0"/>
              <a:t>Подпрограмма </a:t>
            </a:r>
            <a:r>
              <a:rPr lang="ru-RU" sz="3100" dirty="0"/>
              <a:t>1</a:t>
            </a:r>
            <a:r>
              <a:rPr lang="ru-RU" sz="4000" dirty="0"/>
              <a:t> </a:t>
            </a:r>
            <a:r>
              <a:rPr lang="ru-RU" sz="4000" dirty="0" smtClean="0"/>
              <a:t/>
            </a:r>
            <a:br>
              <a:rPr lang="ru-RU" sz="4000" dirty="0" smtClean="0"/>
            </a:br>
            <a:r>
              <a:rPr lang="ru-RU" sz="3600" dirty="0" smtClean="0"/>
              <a:t>«</a:t>
            </a:r>
            <a:r>
              <a:rPr lang="ru-RU" sz="3600" dirty="0"/>
              <a:t>Сохранение культурного наследия»</a:t>
            </a:r>
            <a:r>
              <a:rPr lang="ru-RU" dirty="0"/>
              <a:t/>
            </a:r>
            <a:br>
              <a:rPr lang="ru-RU" dirty="0"/>
            </a:br>
            <a:endParaRPr lang="ru-RU" dirty="0"/>
          </a:p>
        </p:txBody>
      </p:sp>
      <p:graphicFrame>
        <p:nvGraphicFramePr>
          <p:cNvPr id="4" name="Содержимое 3"/>
          <p:cNvGraphicFramePr>
            <a:graphicFrameLocks noGrp="1"/>
          </p:cNvGraphicFramePr>
          <p:nvPr>
            <p:ph idx="1"/>
          </p:nvPr>
        </p:nvGraphicFramePr>
        <p:xfrm>
          <a:off x="457200" y="1600200"/>
          <a:ext cx="8229600" cy="4968240"/>
        </p:xfrm>
        <a:graphic>
          <a:graphicData uri="http://schemas.openxmlformats.org/drawingml/2006/table">
            <a:tbl>
              <a:tblPr firstRow="1" bandRow="1">
                <a:tableStyleId>{5C22544A-7EE6-4342-B048-85BDC9FD1C3A}</a:tableStyleId>
              </a:tblPr>
              <a:tblGrid>
                <a:gridCol w="730424"/>
                <a:gridCol w="2808312"/>
                <a:gridCol w="1080120"/>
                <a:gridCol w="1368152"/>
                <a:gridCol w="1152128"/>
                <a:gridCol w="1090464"/>
              </a:tblGrid>
              <a:tr h="370840">
                <a:tc rowSpan="3">
                  <a:txBody>
                    <a:bodyPr/>
                    <a:lstStyle/>
                    <a:p>
                      <a:pPr algn="ctr">
                        <a:spcAft>
                          <a:spcPts val="0"/>
                        </a:spcAft>
                      </a:pPr>
                      <a:r>
                        <a:rPr lang="ru-RU" sz="1200" dirty="0">
                          <a:latin typeface="Times New Roman"/>
                          <a:ea typeface="Calibri"/>
                          <a:cs typeface="Times New Roman"/>
                        </a:rPr>
                        <a:t>№</a:t>
                      </a:r>
                      <a:endParaRPr lang="ru-RU" sz="1000" dirty="0">
                        <a:latin typeface="Times New Roman"/>
                        <a:ea typeface="Calibri"/>
                        <a:cs typeface="Times New Roman"/>
                      </a:endParaRPr>
                    </a:p>
                  </a:txBody>
                  <a:tcPr marL="68580" marR="68580" marT="0" marB="0" anchor="ctr"/>
                </a:tc>
                <a:tc rowSpan="3">
                  <a:txBody>
                    <a:bodyPr/>
                    <a:lstStyle/>
                    <a:p>
                      <a:pPr algn="ctr">
                        <a:spcAft>
                          <a:spcPts val="0"/>
                        </a:spcAft>
                      </a:pPr>
                      <a:r>
                        <a:rPr lang="ru-RU" sz="1200">
                          <a:latin typeface="Times New Roman"/>
                          <a:ea typeface="Calibri"/>
                          <a:cs typeface="Times New Roman"/>
                        </a:rPr>
                        <a:t>Наименование ГРБС</a:t>
                      </a:r>
                      <a:endParaRPr lang="ru-RU" sz="1000">
                        <a:latin typeface="Times New Roman"/>
                        <a:ea typeface="Calibri"/>
                        <a:cs typeface="Times New Roman"/>
                      </a:endParaRPr>
                    </a:p>
                  </a:txBody>
                  <a:tcPr marL="68580" marR="68580" marT="0" marB="0" anchor="ctr"/>
                </a:tc>
                <a:tc rowSpan="3">
                  <a:txBody>
                    <a:bodyPr/>
                    <a:lstStyle/>
                    <a:p>
                      <a:pPr algn="ctr">
                        <a:spcAft>
                          <a:spcPts val="0"/>
                        </a:spcAft>
                      </a:pPr>
                      <a:r>
                        <a:rPr lang="ru-RU" sz="1200">
                          <a:latin typeface="Times New Roman"/>
                          <a:ea typeface="Calibri"/>
                          <a:cs typeface="Times New Roman"/>
                        </a:rPr>
                        <a:t>Раздел, подраздел</a:t>
                      </a: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200">
                          <a:latin typeface="Times New Roman"/>
                          <a:ea typeface="Calibri"/>
                          <a:cs typeface="Times New Roman"/>
                        </a:rPr>
                        <a:t>Объем бюджетных ассигнований (тыс. рублей)</a:t>
                      </a:r>
                      <a:endParaRPr lang="ru-RU" sz="1000">
                        <a:latin typeface="Times New Roman"/>
                        <a:ea typeface="Calibri"/>
                        <a:cs typeface="Times New Roman"/>
                      </a:endParaRPr>
                    </a:p>
                  </a:txBody>
                  <a:tcPr marL="68580" marR="68580" marT="0" marB="0" anchor="ctr"/>
                </a:tc>
                <a:tc hMerge="1">
                  <a:txBody>
                    <a:bodyPr/>
                    <a:lstStyle/>
                    <a:p>
                      <a:endParaRPr lang="ru-RU"/>
                    </a:p>
                  </a:txBody>
                  <a:tcPr/>
                </a:tc>
                <a:tc rowSpan="3">
                  <a:txBody>
                    <a:bodyPr/>
                    <a:lstStyle/>
                    <a:p>
                      <a:pPr algn="ctr">
                        <a:spcAft>
                          <a:spcPts val="0"/>
                        </a:spcAft>
                      </a:pPr>
                      <a:r>
                        <a:rPr lang="ru-RU" sz="1200">
                          <a:latin typeface="Times New Roman"/>
                          <a:ea typeface="Calibri"/>
                          <a:cs typeface="Times New Roman"/>
                        </a:rPr>
                        <a:t>Процент исполнения</a:t>
                      </a:r>
                      <a:endParaRPr lang="ru-RU" sz="1000">
                        <a:latin typeface="Times New Roman"/>
                        <a:ea typeface="Calibri"/>
                        <a:cs typeface="Times New Roman"/>
                      </a:endParaRPr>
                    </a:p>
                  </a:txBody>
                  <a:tcPr marL="68580" marR="68580" marT="0" marB="0" anchor="ctr"/>
                </a:tc>
              </a:tr>
              <a:tr h="37084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spcAft>
                          <a:spcPts val="0"/>
                        </a:spcAft>
                      </a:pPr>
                      <a:r>
                        <a:rPr lang="ru-RU" sz="1200">
                          <a:latin typeface="Times New Roman"/>
                          <a:ea typeface="Calibri"/>
                          <a:cs typeface="Times New Roman"/>
                        </a:rPr>
                        <a:t>2015</a:t>
                      </a:r>
                      <a:endParaRPr lang="ru-RU" sz="1000">
                        <a:latin typeface="Times New Roman"/>
                        <a:ea typeface="Calibri"/>
                        <a:cs typeface="Times New Roman"/>
                      </a:endParaRPr>
                    </a:p>
                  </a:txBody>
                  <a:tcPr marL="68580" marR="68580" marT="0" marB="0" anchor="ctr"/>
                </a:tc>
                <a:tc hMerge="1">
                  <a:txBody>
                    <a:bodyPr/>
                    <a:lstStyle/>
                    <a:p>
                      <a:endParaRPr lang="ru-RU"/>
                    </a:p>
                  </a:txBody>
                  <a:tcPr/>
                </a:tc>
                <a:tc vMerge="1">
                  <a:txBody>
                    <a:bodyPr/>
                    <a:lstStyle/>
                    <a:p>
                      <a:endParaRPr lang="ru-RU"/>
                    </a:p>
                  </a:txBody>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200">
                          <a:latin typeface="Times New Roman"/>
                          <a:ea typeface="Calibri"/>
                          <a:cs typeface="Times New Roman"/>
                        </a:rPr>
                        <a:t>план</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факт</a:t>
                      </a:r>
                      <a:endParaRPr lang="ru-RU" sz="1000">
                        <a:latin typeface="Times New Roman"/>
                        <a:ea typeface="Calibri"/>
                        <a:cs typeface="Times New Roman"/>
                      </a:endParaRPr>
                    </a:p>
                  </a:txBody>
                  <a:tcPr marL="68580" marR="68580" marT="0" marB="0" anchor="ctr"/>
                </a:tc>
                <a:tc vMerge="1">
                  <a:txBody>
                    <a:bodyPr/>
                    <a:lstStyle/>
                    <a:p>
                      <a:endParaRPr lang="ru-RU"/>
                    </a:p>
                  </a:txBody>
                  <a:tcPr/>
                </a:tc>
              </a:tr>
              <a:tr h="370840">
                <a:tc>
                  <a:txBody>
                    <a:bodyPr/>
                    <a:lstStyle/>
                    <a:p>
                      <a:pPr algn="ctr">
                        <a:spcAft>
                          <a:spcPts val="0"/>
                        </a:spcAft>
                      </a:pPr>
                      <a:r>
                        <a:rPr lang="ru-RU" sz="1200">
                          <a:latin typeface="Times New Roman"/>
                          <a:ea typeface="Calibri"/>
                          <a:cs typeface="Times New Roman"/>
                        </a:rPr>
                        <a:t>1</a:t>
                      </a:r>
                      <a:endParaRPr lang="ru-RU" sz="1000">
                        <a:latin typeface="Times New Roman"/>
                        <a:ea typeface="Calibri"/>
                        <a:cs typeface="Times New Roman"/>
                      </a:endParaRPr>
                    </a:p>
                  </a:txBody>
                  <a:tcPr marL="68580" marR="68580" marT="0" marB="0" anchor="ctr"/>
                </a:tc>
                <a:tc>
                  <a:txBody>
                    <a:bodyPr/>
                    <a:lstStyle/>
                    <a:p>
                      <a:pPr>
                        <a:spcAft>
                          <a:spcPts val="0"/>
                        </a:spcAft>
                      </a:pPr>
                      <a:r>
                        <a:rPr lang="ru-RU" sz="1200">
                          <a:latin typeface="Times New Roman"/>
                          <a:ea typeface="Calibri"/>
                          <a:cs typeface="Times New Roman"/>
                        </a:rPr>
                        <a:t>Отдел культуры администрации города Минусинска</a:t>
                      </a:r>
                      <a:endParaRPr lang="ru-RU" sz="1000">
                        <a:latin typeface="Times New Roman"/>
                        <a:ea typeface="Calibri"/>
                        <a:cs typeface="Times New Roman"/>
                      </a:endParaRPr>
                    </a:p>
                  </a:txBody>
                  <a:tcPr marL="68580" marR="68580" marT="0" marB="0" anchor="ctr"/>
                </a:tc>
                <a:tc>
                  <a:txBody>
                    <a:bodyPr/>
                    <a:lstStyle/>
                    <a:p>
                      <a:pPr algn="ctr">
                        <a:spcBef>
                          <a:spcPts val="600"/>
                        </a:spcBef>
                        <a:spcAft>
                          <a:spcPts val="0"/>
                        </a:spcAft>
                      </a:pPr>
                      <a:r>
                        <a:rPr lang="ru-RU" sz="1200" dirty="0">
                          <a:latin typeface="Times New Roman"/>
                          <a:ea typeface="Calibri"/>
                          <a:cs typeface="Times New Roman"/>
                        </a:rPr>
                        <a:t>08 01</a:t>
                      </a:r>
                      <a:endParaRPr lang="ru-RU" sz="1000" dirty="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56 015,79</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55 881,88</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99,8%</a:t>
                      </a:r>
                      <a:endParaRPr lang="ru-RU" sz="1000">
                        <a:latin typeface="Times New Roman"/>
                        <a:ea typeface="Calibri"/>
                        <a:cs typeface="Times New Roman"/>
                      </a:endParaRPr>
                    </a:p>
                  </a:txBody>
                  <a:tcPr marL="68580" marR="68580" marT="0" marB="0" anchor="ctr"/>
                </a:tc>
              </a:tr>
              <a:tr h="370840">
                <a:tc>
                  <a:txBody>
                    <a:bodyPr/>
                    <a:lstStyle/>
                    <a:p>
                      <a:pPr algn="ctr">
                        <a:spcAft>
                          <a:spcPts val="0"/>
                        </a:spcAft>
                      </a:pPr>
                      <a:r>
                        <a:rPr lang="ru-RU" sz="1200">
                          <a:latin typeface="Times New Roman"/>
                          <a:ea typeface="Calibri"/>
                          <a:cs typeface="Times New Roman"/>
                        </a:rPr>
                        <a:t>2</a:t>
                      </a:r>
                      <a:endParaRPr lang="ru-RU" sz="1000">
                        <a:latin typeface="Times New Roman"/>
                        <a:ea typeface="Calibri"/>
                        <a:cs typeface="Times New Roman"/>
                      </a:endParaRPr>
                    </a:p>
                  </a:txBody>
                  <a:tcPr marL="68580" marR="68580" marT="0" marB="0" anchor="ctr"/>
                </a:tc>
                <a:tc>
                  <a:txBody>
                    <a:bodyPr/>
                    <a:lstStyle/>
                    <a:p>
                      <a:pPr>
                        <a:spcAft>
                          <a:spcPts val="0"/>
                        </a:spcAft>
                      </a:pPr>
                      <a:r>
                        <a:rPr lang="ru-RU" sz="1200" dirty="0">
                          <a:latin typeface="Times New Roman"/>
                          <a:ea typeface="Calibri"/>
                          <a:cs typeface="Times New Roman"/>
                        </a:rPr>
                        <a:t>Муниципальное казенное учреждение "Управление капитального </a:t>
                      </a:r>
                      <a:r>
                        <a:rPr lang="ru-RU" sz="1200" dirty="0" err="1">
                          <a:latin typeface="Times New Roman"/>
                          <a:ea typeface="Calibri"/>
                          <a:cs typeface="Times New Roman"/>
                        </a:rPr>
                        <a:t>строительства+</a:t>
                      </a:r>
                      <a:r>
                        <a:rPr lang="ru-RU" sz="1200" dirty="0">
                          <a:latin typeface="Times New Roman"/>
                          <a:ea typeface="Calibri"/>
                          <a:cs typeface="Times New Roman"/>
                        </a:rPr>
                        <a:t>"</a:t>
                      </a:r>
                      <a:endParaRPr lang="ru-RU" sz="1000" dirty="0">
                        <a:latin typeface="Times New Roman"/>
                        <a:ea typeface="Calibri"/>
                        <a:cs typeface="Times New Roman"/>
                      </a:endParaRPr>
                    </a:p>
                  </a:txBody>
                  <a:tcPr marL="68580" marR="68580" marT="0" marB="0"/>
                </a:tc>
                <a:tc>
                  <a:txBody>
                    <a:bodyPr/>
                    <a:lstStyle/>
                    <a:p>
                      <a:pPr algn="ctr">
                        <a:spcAft>
                          <a:spcPts val="0"/>
                        </a:spcAft>
                      </a:pPr>
                      <a:r>
                        <a:rPr lang="ru-RU" sz="1200">
                          <a:latin typeface="Times New Roman"/>
                          <a:ea typeface="Calibri"/>
                          <a:cs typeface="Times New Roman"/>
                        </a:rPr>
                        <a:t>08 01</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51 270,12</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50 763,94</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dirty="0">
                          <a:latin typeface="Times New Roman"/>
                          <a:ea typeface="Calibri"/>
                          <a:cs typeface="Times New Roman"/>
                        </a:rPr>
                        <a:t>99,01%</a:t>
                      </a:r>
                      <a:endParaRPr lang="ru-RU" sz="1000" dirty="0">
                        <a:latin typeface="Times New Roman"/>
                        <a:ea typeface="Calibri"/>
                        <a:cs typeface="Times New Roman"/>
                      </a:endParaRPr>
                    </a:p>
                  </a:txBody>
                  <a:tcPr marL="68580" marR="68580" marT="0" marB="0" anchor="ctr"/>
                </a:tc>
              </a:tr>
              <a:tr h="370840">
                <a:tc>
                  <a:txBody>
                    <a:bodyPr/>
                    <a:lstStyle/>
                    <a:p>
                      <a:endParaRPr lang="ru-RU" dirty="0"/>
                    </a:p>
                  </a:txBody>
                  <a:tcPr/>
                </a:tc>
                <a:tc>
                  <a:txBody>
                    <a:bodyPr/>
                    <a:lstStyle/>
                    <a:p>
                      <a:r>
                        <a:rPr lang="ru-RU" sz="1400" kern="1200" dirty="0" smtClean="0">
                          <a:solidFill>
                            <a:schemeClr val="dk1"/>
                          </a:solidFill>
                          <a:latin typeface="+mn-lt"/>
                          <a:ea typeface="+mn-ea"/>
                          <a:cs typeface="+mn-cs"/>
                        </a:rPr>
                        <a:t>в том числе:</a:t>
                      </a:r>
                      <a:endParaRPr lang="ru-RU" sz="1400"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pPr>
                        <a:spcAft>
                          <a:spcPts val="0"/>
                        </a:spcAft>
                      </a:pPr>
                      <a:r>
                        <a:rPr lang="ru-RU" sz="1200" dirty="0">
                          <a:latin typeface="Times New Roman"/>
                          <a:ea typeface="Calibri"/>
                          <a:cs typeface="Times New Roman"/>
                        </a:rPr>
                        <a:t>Сохранение объектов культурного наследия, расположенных на территории Красноярского края, увековечивающих память погибших в годы Великой Отечественной войны, в рамках подготовки празднования 70-летия Победы в Великой Отечественной войне»</a:t>
                      </a:r>
                      <a:endParaRPr lang="ru-RU" sz="1000" dirty="0">
                        <a:latin typeface="Times New Roman"/>
                        <a:ea typeface="Calibri"/>
                        <a:cs typeface="Times New Roman"/>
                      </a:endParaRPr>
                    </a:p>
                  </a:txBody>
                  <a:tcPr marL="68580" marR="68580" marT="0" marB="0" anchor="ctr"/>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9 788,90</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dirty="0">
                          <a:latin typeface="Times New Roman"/>
                          <a:ea typeface="Calibri"/>
                          <a:cs typeface="Times New Roman"/>
                        </a:rPr>
                        <a:t>9 548,22</a:t>
                      </a:r>
                      <a:endParaRPr lang="ru-RU" sz="1000" dirty="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97,5%</a:t>
                      </a:r>
                      <a:endParaRPr lang="ru-RU" sz="1000">
                        <a:latin typeface="Times New Roman"/>
                        <a:ea typeface="Calibri"/>
                        <a:cs typeface="Times New Roman"/>
                      </a:endParaRPr>
                    </a:p>
                  </a:txBody>
                  <a:tcPr marL="68580" marR="68580" marT="0" marB="0" anchor="ctr"/>
                </a:tc>
              </a:tr>
              <a:tr h="370840">
                <a:tc>
                  <a:txBody>
                    <a:bodyPr/>
                    <a:lstStyle/>
                    <a:p>
                      <a:endParaRPr lang="ru-RU"/>
                    </a:p>
                  </a:txBody>
                  <a:tcPr/>
                </a:tc>
                <a:tc>
                  <a:txBody>
                    <a:bodyPr/>
                    <a:lstStyle/>
                    <a:p>
                      <a:pPr>
                        <a:spcAft>
                          <a:spcPts val="0"/>
                        </a:spcAft>
                      </a:pPr>
                      <a:r>
                        <a:rPr lang="ru-RU" sz="1200">
                          <a:latin typeface="Times New Roman"/>
                          <a:ea typeface="Calibri"/>
                          <a:cs typeface="Times New Roman"/>
                        </a:rPr>
                        <a:t>Выполнение  работ по сохранению выявленного объекта культурного наследия «Комплекс музея им. Мартьянова Н.М. Второй корпус» </a:t>
                      </a:r>
                      <a:endParaRPr lang="ru-RU" sz="1000">
                        <a:latin typeface="Times New Roman"/>
                        <a:ea typeface="Calibri"/>
                        <a:cs typeface="Times New Roman"/>
                      </a:endParaRPr>
                    </a:p>
                  </a:txBody>
                  <a:tcPr marL="68580" marR="68580" marT="0" marB="0" anchor="ctr"/>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41 481,22</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41 215,72</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dirty="0">
                          <a:latin typeface="Times New Roman"/>
                          <a:ea typeface="Calibri"/>
                          <a:cs typeface="Times New Roman"/>
                        </a:rPr>
                        <a:t>99,4%</a:t>
                      </a:r>
                      <a:endParaRPr lang="ru-RU" sz="1000" dirty="0">
                        <a:latin typeface="Times New Roman"/>
                        <a:ea typeface="Calibri"/>
                        <a:cs typeface="Times New Roman"/>
                      </a:endParaRPr>
                    </a:p>
                  </a:txBody>
                  <a:tcPr marL="68580" marR="68580" marT="0" marB="0" anchor="ctr"/>
                </a:tc>
              </a:tr>
              <a:tr h="370840">
                <a:tc>
                  <a:txBody>
                    <a:bodyPr/>
                    <a:lstStyle/>
                    <a:p>
                      <a:endParaRPr lang="ru-RU"/>
                    </a:p>
                  </a:txBody>
                  <a:tcPr/>
                </a:tc>
                <a:tc>
                  <a:txBody>
                    <a:bodyPr/>
                    <a:lstStyle/>
                    <a:p>
                      <a:pPr>
                        <a:spcAft>
                          <a:spcPts val="0"/>
                        </a:spcAft>
                      </a:pPr>
                      <a:r>
                        <a:rPr lang="ru-RU" sz="1200" dirty="0">
                          <a:latin typeface="Times New Roman"/>
                          <a:ea typeface="Calibri"/>
                          <a:cs typeface="Times New Roman"/>
                        </a:rPr>
                        <a:t>Всего</a:t>
                      </a:r>
                      <a:endParaRPr lang="ru-RU" sz="1000" dirty="0">
                        <a:latin typeface="Times New Roman"/>
                        <a:ea typeface="Calibri"/>
                        <a:cs typeface="Times New Roman"/>
                      </a:endParaRPr>
                    </a:p>
                  </a:txBody>
                  <a:tcPr marL="68580" marR="68580" marT="0" marB="0" anchor="ctr"/>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107 285,91</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106 645,82</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dirty="0">
                          <a:latin typeface="Times New Roman"/>
                          <a:ea typeface="Calibri"/>
                          <a:cs typeface="Times New Roman"/>
                        </a:rPr>
                        <a:t>99,4%</a:t>
                      </a:r>
                      <a:endParaRPr lang="ru-RU" sz="1000" dirty="0">
                        <a:latin typeface="Times New Roman"/>
                        <a:ea typeface="Calibri"/>
                        <a:cs typeface="Times New Roman"/>
                      </a:endParaRPr>
                    </a:p>
                  </a:txBody>
                  <a:tcPr marL="68580" marR="68580" marT="0" marB="0"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smtClean="0"/>
              <a:t/>
            </a:r>
            <a:br>
              <a:rPr lang="ru-RU" sz="3100" dirty="0" smtClean="0"/>
            </a:br>
            <a:r>
              <a:rPr lang="ru-RU" sz="3100" b="1" dirty="0" smtClean="0">
                <a:solidFill>
                  <a:srgbClr val="C00000"/>
                </a:solidFill>
              </a:rPr>
              <a:t>При </a:t>
            </a:r>
            <a:r>
              <a:rPr lang="ru-RU" sz="3100" b="1" dirty="0">
                <a:solidFill>
                  <a:srgbClr val="C00000"/>
                </a:solidFill>
              </a:rPr>
              <a:t>реализации данной подпрограммы в 2015 году достигнуты следующие показатели:</a:t>
            </a:r>
            <a:r>
              <a:rPr lang="ru-RU" dirty="0"/>
              <a:t/>
            </a:r>
            <a:br>
              <a:rPr lang="ru-RU" dirty="0"/>
            </a:br>
            <a:endParaRPr lang="ru-RU" dirty="0"/>
          </a:p>
        </p:txBody>
      </p:sp>
      <p:graphicFrame>
        <p:nvGraphicFramePr>
          <p:cNvPr id="4" name="Содержимое 3"/>
          <p:cNvGraphicFramePr>
            <a:graphicFrameLocks noGrp="1"/>
          </p:cNvGraphicFramePr>
          <p:nvPr>
            <p:ph idx="1"/>
          </p:nvPr>
        </p:nvGraphicFramePr>
        <p:xfrm>
          <a:off x="457200" y="1600200"/>
          <a:ext cx="8229600" cy="2875280"/>
        </p:xfrm>
        <a:graphic>
          <a:graphicData uri="http://schemas.openxmlformats.org/drawingml/2006/table">
            <a:tbl>
              <a:tblPr firstRow="1" bandRow="1">
                <a:tableStyleId>{5C22544A-7EE6-4342-B048-85BDC9FD1C3A}</a:tableStyleId>
              </a:tblPr>
              <a:tblGrid>
                <a:gridCol w="3682752"/>
                <a:gridCol w="2232248"/>
                <a:gridCol w="1080120"/>
                <a:gridCol w="1234480"/>
              </a:tblGrid>
              <a:tr h="370840">
                <a:tc rowSpan="2">
                  <a:txBody>
                    <a:bodyPr/>
                    <a:lstStyle/>
                    <a:p>
                      <a:pPr algn="ctr">
                        <a:spcBef>
                          <a:spcPts val="600"/>
                        </a:spcBef>
                        <a:spcAft>
                          <a:spcPts val="0"/>
                        </a:spcAft>
                      </a:pPr>
                      <a:r>
                        <a:rPr lang="ru-RU" sz="1400" dirty="0">
                          <a:solidFill>
                            <a:schemeClr val="accent5">
                              <a:lumMod val="50000"/>
                            </a:schemeClr>
                          </a:solidFill>
                          <a:latin typeface="Times New Roman"/>
                          <a:ea typeface="Calibri"/>
                          <a:cs typeface="Times New Roman"/>
                        </a:rPr>
                        <a:t>Показатели</a:t>
                      </a:r>
                    </a:p>
                  </a:txBody>
                  <a:tcPr marL="68580" marR="68580" marT="0" marB="0" anchor="ctr">
                    <a:solidFill>
                      <a:schemeClr val="accent2">
                        <a:lumMod val="20000"/>
                        <a:lumOff val="80000"/>
                      </a:schemeClr>
                    </a:solidFill>
                  </a:tcPr>
                </a:tc>
                <a:tc rowSpan="2">
                  <a:txBody>
                    <a:bodyPr/>
                    <a:lstStyle/>
                    <a:p>
                      <a:pPr algn="ctr">
                        <a:spcBef>
                          <a:spcPts val="600"/>
                        </a:spcBef>
                        <a:spcAft>
                          <a:spcPts val="0"/>
                        </a:spcAft>
                      </a:pPr>
                      <a:r>
                        <a:rPr lang="ru-RU" sz="1400" dirty="0">
                          <a:solidFill>
                            <a:schemeClr val="accent5">
                              <a:lumMod val="50000"/>
                            </a:schemeClr>
                          </a:solidFill>
                          <a:latin typeface="Times New Roman"/>
                          <a:ea typeface="Calibri"/>
                          <a:cs typeface="Times New Roman"/>
                        </a:rPr>
                        <a:t>Единица измерения</a:t>
                      </a:r>
                    </a:p>
                  </a:txBody>
                  <a:tcPr marL="68580" marR="68580" marT="0" marB="0" anchor="ctr">
                    <a:solidFill>
                      <a:schemeClr val="accent2">
                        <a:lumMod val="20000"/>
                        <a:lumOff val="80000"/>
                      </a:schemeClr>
                    </a:solidFill>
                  </a:tcPr>
                </a:tc>
                <a:tc gridSpan="2">
                  <a:txBody>
                    <a:bodyPr/>
                    <a:lstStyle/>
                    <a:p>
                      <a:pPr algn="ctr">
                        <a:spcAft>
                          <a:spcPts val="0"/>
                        </a:spcAft>
                      </a:pPr>
                      <a:r>
                        <a:rPr lang="ru-RU" sz="1400" dirty="0">
                          <a:solidFill>
                            <a:schemeClr val="accent5">
                              <a:lumMod val="50000"/>
                            </a:schemeClr>
                          </a:solidFill>
                          <a:latin typeface="Times New Roman"/>
                          <a:ea typeface="Calibri"/>
                          <a:cs typeface="Times New Roman"/>
                        </a:rPr>
                        <a:t>2015</a:t>
                      </a:r>
                    </a:p>
                  </a:txBody>
                  <a:tcPr marL="68580" marR="68580" marT="0" marB="0" anchor="ctr">
                    <a:solidFill>
                      <a:schemeClr val="accent2">
                        <a:lumMod val="20000"/>
                        <a:lumOff val="80000"/>
                      </a:schemeClr>
                    </a:solidFill>
                  </a:tcPr>
                </a:tc>
                <a:tc hMerge="1">
                  <a:txBody>
                    <a:bodyPr/>
                    <a:lstStyle/>
                    <a:p>
                      <a:endParaRPr lang="ru-RU"/>
                    </a:p>
                  </a:txBody>
                  <a:tcPr/>
                </a:tc>
              </a:tr>
              <a:tr h="370840">
                <a:tc vMerge="1">
                  <a:txBody>
                    <a:bodyPr/>
                    <a:lstStyle/>
                    <a:p>
                      <a:endParaRPr lang="ru-RU"/>
                    </a:p>
                  </a:txBody>
                  <a:tcPr/>
                </a:tc>
                <a:tc vMerge="1">
                  <a:txBody>
                    <a:bodyPr/>
                    <a:lstStyle/>
                    <a:p>
                      <a:endParaRPr lang="ru-RU"/>
                    </a:p>
                  </a:txBody>
                  <a:tcPr/>
                </a:tc>
                <a:tc>
                  <a:txBody>
                    <a:bodyPr/>
                    <a:lstStyle/>
                    <a:p>
                      <a:pPr algn="ctr">
                        <a:spcAft>
                          <a:spcPts val="0"/>
                        </a:spcAft>
                      </a:pPr>
                      <a:r>
                        <a:rPr lang="ru-RU" sz="1400" dirty="0">
                          <a:solidFill>
                            <a:schemeClr val="accent5">
                              <a:lumMod val="50000"/>
                            </a:schemeClr>
                          </a:solidFill>
                          <a:latin typeface="Times New Roman"/>
                          <a:ea typeface="Calibri"/>
                          <a:cs typeface="Times New Roman"/>
                        </a:rPr>
                        <a:t>план</a:t>
                      </a:r>
                    </a:p>
                  </a:txBody>
                  <a:tcPr marL="68580" marR="68580" marT="0" marB="0" anchor="ctr">
                    <a:solidFill>
                      <a:schemeClr val="accent2">
                        <a:lumMod val="20000"/>
                        <a:lumOff val="80000"/>
                      </a:schemeClr>
                    </a:solidFill>
                  </a:tcPr>
                </a:tc>
                <a:tc>
                  <a:txBody>
                    <a:bodyPr/>
                    <a:lstStyle/>
                    <a:p>
                      <a:pPr algn="ctr">
                        <a:spcAft>
                          <a:spcPts val="0"/>
                        </a:spcAft>
                      </a:pPr>
                      <a:r>
                        <a:rPr lang="ru-RU" sz="1400" dirty="0">
                          <a:solidFill>
                            <a:schemeClr val="accent5">
                              <a:lumMod val="50000"/>
                            </a:schemeClr>
                          </a:solidFill>
                          <a:latin typeface="Times New Roman"/>
                          <a:ea typeface="Calibri"/>
                          <a:cs typeface="Times New Roman"/>
                        </a:rPr>
                        <a:t>факт</a:t>
                      </a:r>
                    </a:p>
                  </a:txBody>
                  <a:tcPr marL="68580" marR="68580" marT="0" marB="0" anchor="ctr">
                    <a:solidFill>
                      <a:schemeClr val="accent2">
                        <a:lumMod val="20000"/>
                        <a:lumOff val="80000"/>
                      </a:schemeClr>
                    </a:solidFill>
                  </a:tcPr>
                </a:tc>
              </a:tr>
              <a:tr h="370840">
                <a:tc>
                  <a:txBody>
                    <a:bodyPr/>
                    <a:lstStyle/>
                    <a:p>
                      <a:pPr>
                        <a:spcAft>
                          <a:spcPts val="0"/>
                        </a:spcAft>
                      </a:pPr>
                      <a:r>
                        <a:rPr lang="ru-RU" sz="1400" dirty="0">
                          <a:latin typeface="Times New Roman"/>
                          <a:ea typeface="Calibri"/>
                          <a:cs typeface="Times New Roman"/>
                        </a:rPr>
                        <a:t>Количество посетителей общедоступных библиотек города в расчете на 1 тыс. человек</a:t>
                      </a:r>
                    </a:p>
                  </a:txBody>
                  <a:tcPr marL="68580" marR="68580" marT="0" marB="0">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чел</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2887</a:t>
                      </a:r>
                    </a:p>
                  </a:txBody>
                  <a:tcPr marL="68580" marR="68580" marT="0" marB="0" anchor="ctr">
                    <a:solidFill>
                      <a:schemeClr val="accent2">
                        <a:lumMod val="20000"/>
                        <a:lumOff val="80000"/>
                      </a:schemeClr>
                    </a:solidFill>
                  </a:tcPr>
                </a:tc>
                <a:tc>
                  <a:txBody>
                    <a:bodyPr/>
                    <a:lstStyle/>
                    <a:p>
                      <a:pPr algn="ctr">
                        <a:spcAft>
                          <a:spcPts val="0"/>
                        </a:spcAft>
                      </a:pPr>
                      <a:r>
                        <a:rPr lang="ru-RU" sz="1400">
                          <a:latin typeface="Times New Roman"/>
                          <a:ea typeface="Calibri"/>
                          <a:cs typeface="Times New Roman"/>
                        </a:rPr>
                        <a:t>2890</a:t>
                      </a:r>
                    </a:p>
                  </a:txBody>
                  <a:tcPr marL="68580" marR="68580" marT="0" marB="0" anchor="ctr">
                    <a:solidFill>
                      <a:schemeClr val="accent2">
                        <a:lumMod val="20000"/>
                        <a:lumOff val="80000"/>
                      </a:schemeClr>
                    </a:solidFill>
                  </a:tcPr>
                </a:tc>
              </a:tr>
              <a:tr h="370840">
                <a:tc>
                  <a:txBody>
                    <a:bodyPr/>
                    <a:lstStyle/>
                    <a:p>
                      <a:pPr>
                        <a:spcAft>
                          <a:spcPts val="0"/>
                        </a:spcAft>
                      </a:pPr>
                      <a:r>
                        <a:rPr lang="ru-RU" sz="1400" dirty="0">
                          <a:latin typeface="Times New Roman"/>
                          <a:ea typeface="Calibri"/>
                          <a:cs typeface="Times New Roman"/>
                        </a:rPr>
                        <a:t>Среднее число книговыдач в расчете на 1 тыс. человек населения</a:t>
                      </a:r>
                    </a:p>
                  </a:txBody>
                  <a:tcPr marL="68580" marR="68580" marT="0" marB="0">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экз.</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9325</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9338</a:t>
                      </a:r>
                    </a:p>
                  </a:txBody>
                  <a:tcPr marL="68580" marR="68580" marT="0" marB="0" anchor="ctr">
                    <a:solidFill>
                      <a:schemeClr val="accent2">
                        <a:lumMod val="20000"/>
                        <a:lumOff val="80000"/>
                      </a:schemeClr>
                    </a:solidFill>
                  </a:tcPr>
                </a:tc>
              </a:tr>
              <a:tr h="370840">
                <a:tc>
                  <a:txBody>
                    <a:bodyPr/>
                    <a:lstStyle/>
                    <a:p>
                      <a:pPr>
                        <a:spcAft>
                          <a:spcPts val="0"/>
                        </a:spcAft>
                      </a:pPr>
                      <a:r>
                        <a:rPr lang="ru-RU" sz="1400">
                          <a:latin typeface="Times New Roman"/>
                          <a:ea typeface="Calibri"/>
                          <a:cs typeface="Times New Roman"/>
                        </a:rPr>
                        <a:t>Доля представленных (во всех формах) зрителю музейных  предметов в общем количестве музейных предметов основного фонда </a:t>
                      </a:r>
                    </a:p>
                  </a:txBody>
                  <a:tcPr marL="68580" marR="68580" marT="0" marB="0">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6,7</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8,3</a:t>
                      </a:r>
                    </a:p>
                  </a:txBody>
                  <a:tcPr marL="68580" marR="68580" marT="0" marB="0" anchor="ctr">
                    <a:solidFill>
                      <a:schemeClr val="accent2">
                        <a:lumMod val="20000"/>
                        <a:lumOff val="80000"/>
                      </a:schemeClr>
                    </a:solidFill>
                  </a:tcPr>
                </a:tc>
              </a:tr>
              <a:tr h="370840">
                <a:tc>
                  <a:txBody>
                    <a:bodyPr/>
                    <a:lstStyle/>
                    <a:p>
                      <a:pPr>
                        <a:spcAft>
                          <a:spcPts val="0"/>
                        </a:spcAft>
                      </a:pPr>
                      <a:r>
                        <a:rPr lang="ru-RU" sz="1400">
                          <a:latin typeface="Times New Roman"/>
                          <a:ea typeface="Calibri"/>
                          <a:cs typeface="Times New Roman"/>
                        </a:rPr>
                        <a:t>Увеличение посещаемости музейных учреждений</a:t>
                      </a:r>
                    </a:p>
                  </a:txBody>
                  <a:tcPr marL="68580" marR="68580" marT="0" marB="0">
                    <a:solidFill>
                      <a:schemeClr val="accent2">
                        <a:lumMod val="20000"/>
                        <a:lumOff val="80000"/>
                      </a:schemeClr>
                    </a:solidFill>
                  </a:tcPr>
                </a:tc>
                <a:tc>
                  <a:txBody>
                    <a:bodyPr/>
                    <a:lstStyle/>
                    <a:p>
                      <a:pPr algn="ctr">
                        <a:spcAft>
                          <a:spcPts val="0"/>
                        </a:spcAft>
                      </a:pPr>
                      <a:r>
                        <a:rPr lang="ru-RU" sz="1400">
                          <a:latin typeface="Times New Roman"/>
                          <a:ea typeface="Calibri"/>
                          <a:cs typeface="Times New Roman"/>
                        </a:rPr>
                        <a:t>посещений на 1 жителя в год</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2,31</a:t>
                      </a:r>
                    </a:p>
                  </a:txBody>
                  <a:tcPr marL="68580" marR="68580" marT="0" marB="0" anchor="ctr">
                    <a:solidFill>
                      <a:schemeClr val="accent2">
                        <a:lumMod val="20000"/>
                        <a:lumOff val="80000"/>
                      </a:schemeClr>
                    </a:solidFill>
                  </a:tcPr>
                </a:tc>
                <a:tc>
                  <a:txBody>
                    <a:bodyPr/>
                    <a:lstStyle/>
                    <a:p>
                      <a:pPr algn="ctr">
                        <a:spcAft>
                          <a:spcPts val="0"/>
                        </a:spcAft>
                      </a:pPr>
                      <a:r>
                        <a:rPr lang="ru-RU" sz="1400" dirty="0">
                          <a:latin typeface="Times New Roman"/>
                          <a:ea typeface="Calibri"/>
                          <a:cs typeface="Times New Roman"/>
                        </a:rPr>
                        <a:t>4,61</a:t>
                      </a:r>
                    </a:p>
                  </a:txBody>
                  <a:tcPr marL="68580" marR="68580" marT="0" marB="0" anchor="ctr">
                    <a:solidFill>
                      <a:schemeClr val="accent2">
                        <a:lumMod val="20000"/>
                        <a:lumOff val="80000"/>
                      </a:schemeClr>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861048"/>
            <a:ext cx="7772400" cy="1907927"/>
          </a:xfrm>
        </p:spPr>
        <p:txBody>
          <a:bodyPr>
            <a:normAutofit fontScale="90000"/>
          </a:bodyPr>
          <a:lstStyle/>
          <a:p>
            <a:r>
              <a:rPr lang="ru-RU" sz="1600" dirty="0" smtClean="0"/>
              <a:t/>
            </a:r>
            <a:br>
              <a:rPr lang="ru-RU" sz="1600" dirty="0" smtClean="0"/>
            </a:br>
            <a:r>
              <a:rPr lang="ru-RU" sz="1600" dirty="0"/>
              <a:t/>
            </a:r>
            <a:br>
              <a:rPr lang="ru-RU" sz="1600" dirty="0"/>
            </a:br>
            <a:r>
              <a:rPr lang="ru-RU" sz="1600" dirty="0" smtClean="0"/>
              <a:t/>
            </a:r>
            <a:br>
              <a:rPr lang="ru-RU" sz="1600" dirty="0" smtClean="0"/>
            </a:br>
            <a:r>
              <a:rPr lang="ru-RU" sz="1600" dirty="0" smtClean="0"/>
              <a:t>Объем </a:t>
            </a:r>
            <a:r>
              <a:rPr lang="ru-RU" sz="1600" dirty="0"/>
              <a:t>средств, предусмотренных на финансовое обеспечение выполнения муниципального задания бюджетными учреждениями, составил 55881,88 тыс. рублей, или 99,8% от суммы уточненной бюджетной росписи (56015,79 тыс. рублей).</a:t>
            </a:r>
            <a:r>
              <a:rPr lang="ru-RU" dirty="0"/>
              <a:t/>
            </a:r>
            <a:br>
              <a:rPr lang="ru-RU" dirty="0"/>
            </a:br>
            <a:endParaRPr lang="ru-RU" dirty="0"/>
          </a:p>
        </p:txBody>
      </p:sp>
      <p:sp>
        <p:nvSpPr>
          <p:cNvPr id="3" name="Текст 2"/>
          <p:cNvSpPr>
            <a:spLocks noGrp="1"/>
          </p:cNvSpPr>
          <p:nvPr>
            <p:ph type="body" idx="1"/>
          </p:nvPr>
        </p:nvSpPr>
        <p:spPr>
          <a:xfrm>
            <a:off x="722313" y="332657"/>
            <a:ext cx="7772400" cy="3672407"/>
          </a:xfrm>
        </p:spPr>
        <p:txBody>
          <a:bodyPr>
            <a:normAutofit fontScale="92500" lnSpcReduction="20000"/>
          </a:bodyPr>
          <a:lstStyle/>
          <a:p>
            <a:r>
              <a:rPr lang="ru-RU" b="1" dirty="0">
                <a:solidFill>
                  <a:schemeClr val="accent3">
                    <a:lumMod val="75000"/>
                  </a:schemeClr>
                </a:solidFill>
              </a:rPr>
              <a:t>Перевыполнение показателя «Доля представленных (во всех формах) зрителю музейных предметов в общем количестве музейных предметов основного фонда» и «Увеличение посещаемости музейных учреждений» объясняется сохранением экспозиционных площадей до начала ремонтно-реставрационных работ. Перевыполнение показателей «Среднее число книговыдач в расчете на 1 тыс. человек населения» (факт 2890 экз. при плане 2887 экз.) и «Количество посетителей общедоступных библиотек города в расчете на 1 тыс. человек населения» (факт 9338 экз.. при плане 9325 экз..) связано с активизацией форм работы по популяризации книги и чтения, в том числе с внедрением массовых интерактивных форм пропаганды книги.</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i="1" dirty="0">
                <a:solidFill>
                  <a:schemeClr val="accent1">
                    <a:lumMod val="75000"/>
                  </a:schemeClr>
                </a:solidFill>
              </a:rPr>
              <a:t>Информация по субсидиям на финансовое обеспечение выполнения муниципального задания</a:t>
            </a:r>
            <a:r>
              <a:rPr lang="ru-RU" sz="2000" dirty="0"/>
              <a:t/>
            </a:r>
            <a:br>
              <a:rPr lang="ru-RU" sz="2000" dirty="0"/>
            </a:br>
            <a:endParaRPr lang="ru-RU" sz="2000" dirty="0"/>
          </a:p>
        </p:txBody>
      </p:sp>
      <p:graphicFrame>
        <p:nvGraphicFramePr>
          <p:cNvPr id="4" name="Содержимое 3"/>
          <p:cNvGraphicFramePr>
            <a:graphicFrameLocks noGrp="1"/>
          </p:cNvGraphicFramePr>
          <p:nvPr>
            <p:ph idx="1"/>
          </p:nvPr>
        </p:nvGraphicFramePr>
        <p:xfrm>
          <a:off x="457200" y="1600200"/>
          <a:ext cx="8229600" cy="4358640"/>
        </p:xfrm>
        <a:graphic>
          <a:graphicData uri="http://schemas.openxmlformats.org/drawingml/2006/table">
            <a:tbl>
              <a:tblPr firstRow="1" bandRow="1">
                <a:tableStyleId>{5C22544A-7EE6-4342-B048-85BDC9FD1C3A}</a:tableStyleId>
              </a:tblPr>
              <a:tblGrid>
                <a:gridCol w="1028700"/>
                <a:gridCol w="1069876"/>
                <a:gridCol w="987524"/>
                <a:gridCol w="1028700"/>
                <a:gridCol w="1028700"/>
                <a:gridCol w="1028700"/>
                <a:gridCol w="1028700"/>
                <a:gridCol w="1028700"/>
              </a:tblGrid>
              <a:tr h="370840">
                <a:tc rowSpan="3">
                  <a:txBody>
                    <a:bodyPr/>
                    <a:lstStyle/>
                    <a:p>
                      <a:endParaRPr lang="ru-RU" dirty="0"/>
                    </a:p>
                  </a:txBody>
                  <a:tcPr/>
                </a:tc>
                <a:tc rowSpan="3">
                  <a:txBody>
                    <a:bodyPr/>
                    <a:lstStyle/>
                    <a:p>
                      <a:pPr algn="ctr">
                        <a:spcAft>
                          <a:spcPts val="0"/>
                        </a:spcAft>
                      </a:pPr>
                      <a:r>
                        <a:rPr lang="ru-RU" sz="1000" dirty="0">
                          <a:latin typeface="Times New Roman"/>
                          <a:ea typeface="Calibri"/>
                          <a:cs typeface="Times New Roman"/>
                        </a:rPr>
                        <a:t>Наименование государственной услуги (работы)</a:t>
                      </a:r>
                    </a:p>
                  </a:txBody>
                  <a:tcPr marL="68580" marR="68580" marT="0" marB="0" anchor="ctr"/>
                </a:tc>
                <a:tc rowSpan="3">
                  <a:txBody>
                    <a:bodyPr/>
                    <a:lstStyle/>
                    <a:p>
                      <a:pPr algn="ctr">
                        <a:spcAft>
                          <a:spcPts val="0"/>
                        </a:spcAft>
                      </a:pPr>
                      <a:r>
                        <a:rPr lang="ru-RU" sz="1000" dirty="0">
                          <a:latin typeface="Times New Roman"/>
                          <a:ea typeface="Calibri"/>
                          <a:cs typeface="Times New Roman"/>
                        </a:rPr>
                        <a:t>Категория потребителей</a:t>
                      </a:r>
                    </a:p>
                  </a:txBody>
                  <a:tcPr marL="68580" marR="68580" marT="0" marB="0" anchor="ctr"/>
                </a:tc>
                <a:tc gridSpan="2">
                  <a:txBody>
                    <a:bodyPr/>
                    <a:lstStyle/>
                    <a:p>
                      <a:pPr algn="ctr">
                        <a:spcAft>
                          <a:spcPts val="0"/>
                        </a:spcAft>
                      </a:pPr>
                      <a:r>
                        <a:rPr lang="ru-RU" sz="1000" dirty="0">
                          <a:latin typeface="Times New Roman"/>
                          <a:ea typeface="Calibri"/>
                          <a:cs typeface="Times New Roman"/>
                        </a:rPr>
                        <a:t>Показатели объема (количество потребителей)</a:t>
                      </a:r>
                    </a:p>
                  </a:txBody>
                  <a:tcPr marL="68580" marR="68580" marT="0" marB="0" anchor="ctr"/>
                </a:tc>
                <a:tc hMerge="1">
                  <a:txBody>
                    <a:bodyPr/>
                    <a:lstStyle/>
                    <a:p>
                      <a:endParaRPr lang="ru-RU"/>
                    </a:p>
                  </a:txBody>
                  <a:tcPr/>
                </a:tc>
                <a:tc gridSpan="2">
                  <a:txBody>
                    <a:bodyPr/>
                    <a:lstStyle/>
                    <a:p>
                      <a:pPr algn="ctr">
                        <a:spcAft>
                          <a:spcPts val="0"/>
                        </a:spcAft>
                      </a:pPr>
                      <a:r>
                        <a:rPr lang="ru-RU" sz="1000">
                          <a:latin typeface="Times New Roman"/>
                          <a:ea typeface="Calibri"/>
                          <a:cs typeface="Times New Roman"/>
                        </a:rPr>
                        <a:t>Объем бюджетных ассигнований</a:t>
                      </a:r>
                    </a:p>
                    <a:p>
                      <a:pPr algn="ctr">
                        <a:spcAft>
                          <a:spcPts val="0"/>
                        </a:spcAft>
                      </a:pPr>
                      <a:r>
                        <a:rPr lang="ru-RU" sz="1000">
                          <a:latin typeface="Times New Roman"/>
                          <a:ea typeface="Calibri"/>
                          <a:cs typeface="Times New Roman"/>
                        </a:rPr>
                        <a:t>(тыс. рублей)</a:t>
                      </a:r>
                    </a:p>
                  </a:txBody>
                  <a:tcPr marL="68580" marR="68580" marT="0" marB="0" anchor="ctr"/>
                </a:tc>
                <a:tc hMerge="1">
                  <a:txBody>
                    <a:bodyPr/>
                    <a:lstStyle/>
                    <a:p>
                      <a:endParaRPr lang="ru-RU"/>
                    </a:p>
                  </a:txBody>
                  <a:tcPr/>
                </a:tc>
                <a:tc rowSpan="3">
                  <a:txBody>
                    <a:bodyPr/>
                    <a:lstStyle/>
                    <a:p>
                      <a:r>
                        <a:rPr lang="ru-RU" sz="1000" b="1" kern="1200" dirty="0" smtClean="0">
                          <a:solidFill>
                            <a:schemeClr val="lt1"/>
                          </a:solidFill>
                          <a:latin typeface="+mn-lt"/>
                          <a:ea typeface="+mn-ea"/>
                          <a:cs typeface="+mn-cs"/>
                        </a:rPr>
                        <a:t>Конечный результат от предоставления услуги (выполнения работы)</a:t>
                      </a:r>
                      <a:endParaRPr lang="ru-RU" sz="1000" dirty="0"/>
                    </a:p>
                  </a:txBody>
                  <a:tcPr/>
                </a:tc>
              </a:tr>
              <a:tr h="370840">
                <a:tc vMerge="1">
                  <a:txBody>
                    <a:bodyPr/>
                    <a:lstStyle/>
                    <a:p>
                      <a:endParaRPr lang="ru-RU" dirty="0"/>
                    </a:p>
                  </a:txBody>
                  <a:tcPr/>
                </a:tc>
                <a:tc vMerge="1">
                  <a:txBody>
                    <a:bodyPr/>
                    <a:lstStyle/>
                    <a:p>
                      <a:endParaRPr lang="ru-RU"/>
                    </a:p>
                  </a:txBody>
                  <a:tcPr/>
                </a:tc>
                <a:tc vMerge="1">
                  <a:txBody>
                    <a:bodyPr/>
                    <a:lstStyle/>
                    <a:p>
                      <a:endParaRPr lang="ru-RU"/>
                    </a:p>
                  </a:txBody>
                  <a:tcPr/>
                </a:tc>
                <a:tc gridSpan="2">
                  <a:txBody>
                    <a:bodyPr/>
                    <a:lstStyle/>
                    <a:p>
                      <a:pPr algn="ctr">
                        <a:spcAft>
                          <a:spcPts val="0"/>
                        </a:spcAft>
                      </a:pPr>
                      <a:r>
                        <a:rPr lang="ru-RU" sz="1000">
                          <a:latin typeface="Times New Roman"/>
                          <a:ea typeface="Calibri"/>
                          <a:cs typeface="Times New Roman"/>
                        </a:rPr>
                        <a:t>2015</a:t>
                      </a:r>
                    </a:p>
                  </a:txBody>
                  <a:tcPr marL="68580" marR="68580" marT="0" marB="0" anchor="ctr"/>
                </a:tc>
                <a:tc hMerge="1">
                  <a:txBody>
                    <a:bodyPr/>
                    <a:lstStyle/>
                    <a:p>
                      <a:endParaRPr lang="ru-RU"/>
                    </a:p>
                  </a:txBody>
                  <a:tcPr/>
                </a:tc>
                <a:tc gridSpan="2">
                  <a:txBody>
                    <a:bodyPr/>
                    <a:lstStyle/>
                    <a:p>
                      <a:pPr algn="ctr">
                        <a:spcAft>
                          <a:spcPts val="0"/>
                        </a:spcAft>
                      </a:pPr>
                      <a:r>
                        <a:rPr lang="ru-RU" sz="1000">
                          <a:latin typeface="Times New Roman"/>
                          <a:ea typeface="Calibri"/>
                          <a:cs typeface="Times New Roman"/>
                        </a:rPr>
                        <a:t>2015</a:t>
                      </a:r>
                    </a:p>
                  </a:txBody>
                  <a:tcPr marL="68580" marR="68580" marT="0" marB="0" anchor="ctr"/>
                </a:tc>
                <a:tc hMerge="1">
                  <a:txBody>
                    <a:bodyPr/>
                    <a:lstStyle/>
                    <a:p>
                      <a:endParaRPr lang="ru-RU"/>
                    </a:p>
                  </a:txBody>
                  <a:tcPr/>
                </a:tc>
                <a:tc vMerge="1">
                  <a:txBody>
                    <a:bodyPr/>
                    <a:lstStyle/>
                    <a:p>
                      <a:endParaRPr lang="ru-RU" dirty="0"/>
                    </a:p>
                  </a:txBody>
                  <a:tcPr/>
                </a:tc>
              </a:tr>
              <a:tr h="370840">
                <a:tc vMerge="1">
                  <a:txBody>
                    <a:bodyPr/>
                    <a:lstStyle/>
                    <a:p>
                      <a:endParaRPr lang="ru-RU" dirty="0"/>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000">
                          <a:latin typeface="Times New Roman"/>
                          <a:ea typeface="Calibri"/>
                          <a:cs typeface="Times New Roman"/>
                        </a:rPr>
                        <a:t>план</a:t>
                      </a:r>
                    </a:p>
                  </a:txBody>
                  <a:tcPr marL="68580" marR="68580" marT="0" marB="0" anchor="ctr"/>
                </a:tc>
                <a:tc>
                  <a:txBody>
                    <a:bodyPr/>
                    <a:lstStyle/>
                    <a:p>
                      <a:pPr algn="ctr">
                        <a:spcAft>
                          <a:spcPts val="0"/>
                        </a:spcAft>
                      </a:pPr>
                      <a:r>
                        <a:rPr lang="ru-RU" sz="1000">
                          <a:latin typeface="Times New Roman"/>
                          <a:ea typeface="Calibri"/>
                          <a:cs typeface="Times New Roman"/>
                        </a:rPr>
                        <a:t>факт</a:t>
                      </a:r>
                    </a:p>
                  </a:txBody>
                  <a:tcPr marL="68580" marR="68580" marT="0" marB="0" anchor="ctr"/>
                </a:tc>
                <a:tc>
                  <a:txBody>
                    <a:bodyPr/>
                    <a:lstStyle/>
                    <a:p>
                      <a:pPr algn="ctr">
                        <a:spcAft>
                          <a:spcPts val="0"/>
                        </a:spcAft>
                      </a:pPr>
                      <a:r>
                        <a:rPr lang="ru-RU" sz="1000">
                          <a:latin typeface="Times New Roman"/>
                          <a:ea typeface="Calibri"/>
                          <a:cs typeface="Times New Roman"/>
                        </a:rPr>
                        <a:t>план</a:t>
                      </a:r>
                    </a:p>
                  </a:txBody>
                  <a:tcPr marL="68580" marR="68580" marT="0" marB="0" anchor="ctr"/>
                </a:tc>
                <a:tc>
                  <a:txBody>
                    <a:bodyPr/>
                    <a:lstStyle/>
                    <a:p>
                      <a:pPr algn="ctr">
                        <a:spcAft>
                          <a:spcPts val="0"/>
                        </a:spcAft>
                      </a:pPr>
                      <a:r>
                        <a:rPr lang="ru-RU" sz="1000" dirty="0">
                          <a:latin typeface="Times New Roman"/>
                          <a:ea typeface="Calibri"/>
                          <a:cs typeface="Times New Roman"/>
                        </a:rPr>
                        <a:t>факт</a:t>
                      </a:r>
                    </a:p>
                  </a:txBody>
                  <a:tcPr marL="68580" marR="68580" marT="0" marB="0" anchor="ctr"/>
                </a:tc>
                <a:tc vMerge="1">
                  <a:txBody>
                    <a:bodyPr/>
                    <a:lstStyle/>
                    <a:p>
                      <a:endParaRPr lang="ru-RU" dirty="0"/>
                    </a:p>
                  </a:txBody>
                  <a:tcPr/>
                </a:tc>
              </a:tr>
              <a:tr h="370840">
                <a:tc>
                  <a:txBody>
                    <a:bodyPr/>
                    <a:lstStyle/>
                    <a:p>
                      <a:r>
                        <a:rPr lang="ru-RU" sz="1200" dirty="0" smtClean="0"/>
                        <a:t>1</a:t>
                      </a:r>
                      <a:endParaRPr lang="ru-RU" sz="1200" dirty="0"/>
                    </a:p>
                  </a:txBody>
                  <a:tcPr/>
                </a:tc>
                <a:tc>
                  <a:txBody>
                    <a:bodyPr/>
                    <a:lstStyle/>
                    <a:p>
                      <a:pPr>
                        <a:spcBef>
                          <a:spcPts val="600"/>
                        </a:spcBef>
                        <a:spcAft>
                          <a:spcPts val="0"/>
                        </a:spcAft>
                      </a:pPr>
                      <a:r>
                        <a:rPr lang="ru-RU" sz="1000" dirty="0">
                          <a:latin typeface="Times New Roman"/>
                          <a:ea typeface="Calibri"/>
                          <a:cs typeface="Times New Roman"/>
                        </a:rPr>
                        <a:t>Библиотечное, библиографическое и информационное обслуживание  пользователей  библиотеки</a:t>
                      </a:r>
                    </a:p>
                  </a:txBody>
                  <a:tcPr marL="68580" marR="68580" marT="0" marB="0"/>
                </a:tc>
                <a:tc>
                  <a:txBody>
                    <a:bodyPr/>
                    <a:lstStyle/>
                    <a:p>
                      <a:pPr algn="just">
                        <a:spcBef>
                          <a:spcPts val="600"/>
                        </a:spcBef>
                        <a:spcAft>
                          <a:spcPts val="0"/>
                        </a:spcAft>
                      </a:pPr>
                      <a:r>
                        <a:rPr lang="ru-RU" sz="1000" dirty="0">
                          <a:latin typeface="Times New Roman"/>
                          <a:ea typeface="Calibri"/>
                          <a:cs typeface="Times New Roman"/>
                        </a:rPr>
                        <a:t>Население</a:t>
                      </a:r>
                    </a:p>
                  </a:txBody>
                  <a:tcPr marL="68580" marR="68580" marT="0" marB="0"/>
                </a:tc>
                <a:tc>
                  <a:txBody>
                    <a:bodyPr/>
                    <a:lstStyle/>
                    <a:p>
                      <a:pPr algn="r">
                        <a:spcAft>
                          <a:spcPts val="0"/>
                        </a:spcAft>
                      </a:pPr>
                      <a:r>
                        <a:rPr lang="ru-RU" sz="1000" dirty="0">
                          <a:latin typeface="Times New Roman"/>
                          <a:ea typeface="Calibri"/>
                          <a:cs typeface="Times New Roman"/>
                        </a:rPr>
                        <a:t>205 490</a:t>
                      </a:r>
                    </a:p>
                  </a:txBody>
                  <a:tcPr marL="68580" marR="68580" marT="0" marB="0"/>
                </a:tc>
                <a:tc>
                  <a:txBody>
                    <a:bodyPr/>
                    <a:lstStyle/>
                    <a:p>
                      <a:pPr algn="r">
                        <a:spcAft>
                          <a:spcPts val="0"/>
                        </a:spcAft>
                      </a:pPr>
                      <a:r>
                        <a:rPr lang="ru-RU" sz="1000">
                          <a:latin typeface="Times New Roman"/>
                          <a:ea typeface="Calibri"/>
                          <a:cs typeface="Times New Roman"/>
                        </a:rPr>
                        <a:t>205 495</a:t>
                      </a:r>
                    </a:p>
                  </a:txBody>
                  <a:tcPr marL="68580" marR="68580" marT="0" marB="0"/>
                </a:tc>
                <a:tc>
                  <a:txBody>
                    <a:bodyPr/>
                    <a:lstStyle/>
                    <a:p>
                      <a:pPr algn="r">
                        <a:spcAft>
                          <a:spcPts val="0"/>
                        </a:spcAft>
                      </a:pPr>
                      <a:r>
                        <a:rPr lang="ru-RU" sz="1000" dirty="0">
                          <a:latin typeface="Times New Roman"/>
                          <a:ea typeface="Calibri"/>
                          <a:cs typeface="Times New Roman"/>
                        </a:rPr>
                        <a:t>26 681,45</a:t>
                      </a:r>
                    </a:p>
                  </a:txBody>
                  <a:tcPr marL="68580" marR="68580" marT="0" marB="0"/>
                </a:tc>
                <a:tc>
                  <a:txBody>
                    <a:bodyPr/>
                    <a:lstStyle/>
                    <a:p>
                      <a:pPr algn="r">
                        <a:spcAft>
                          <a:spcPts val="0"/>
                        </a:spcAft>
                      </a:pPr>
                      <a:r>
                        <a:rPr lang="ru-RU" sz="1000">
                          <a:latin typeface="Times New Roman"/>
                          <a:ea typeface="Calibri"/>
                          <a:cs typeface="Times New Roman"/>
                        </a:rPr>
                        <a:t>26 609,23</a:t>
                      </a:r>
                    </a:p>
                  </a:txBody>
                  <a:tcPr marL="68580" marR="68580" marT="0" marB="0"/>
                </a:tc>
                <a:tc>
                  <a:txBody>
                    <a:bodyPr/>
                    <a:lstStyle/>
                    <a:p>
                      <a:pPr>
                        <a:spcAft>
                          <a:spcPts val="0"/>
                        </a:spcAft>
                      </a:pPr>
                      <a:r>
                        <a:rPr lang="ru-RU" sz="1000">
                          <a:latin typeface="Times New Roman"/>
                          <a:ea typeface="Calibri"/>
                          <a:cs typeface="Times New Roman"/>
                        </a:rPr>
                        <a:t>Количество зарегистрированных пользователей составило 205 495 человек</a:t>
                      </a:r>
                    </a:p>
                  </a:txBody>
                  <a:tcPr marL="68580" marR="68580" marT="0" marB="0"/>
                </a:tc>
              </a:tr>
              <a:tr h="370840">
                <a:tc>
                  <a:txBody>
                    <a:bodyPr/>
                    <a:lstStyle/>
                    <a:p>
                      <a:r>
                        <a:rPr lang="ru-RU" sz="1200" dirty="0" smtClean="0"/>
                        <a:t>2</a:t>
                      </a:r>
                      <a:endParaRPr lang="ru-RU" sz="1200" dirty="0"/>
                    </a:p>
                  </a:txBody>
                  <a:tcPr/>
                </a:tc>
                <a:tc>
                  <a:txBody>
                    <a:bodyPr/>
                    <a:lstStyle/>
                    <a:p>
                      <a:pPr>
                        <a:spcBef>
                          <a:spcPts val="600"/>
                        </a:spcBef>
                        <a:spcAft>
                          <a:spcPts val="0"/>
                        </a:spcAft>
                      </a:pPr>
                      <a:r>
                        <a:rPr lang="ru-RU" sz="1000">
                          <a:latin typeface="Times New Roman"/>
                          <a:ea typeface="Calibri"/>
                          <a:cs typeface="Times New Roman"/>
                        </a:rPr>
                        <a:t>Публикация музейных предметов и музейных коллекций и осуществление просветительской и образовательной деятельности </a:t>
                      </a:r>
                    </a:p>
                  </a:txBody>
                  <a:tcPr marL="68580" marR="68580" marT="0" marB="0"/>
                </a:tc>
                <a:tc>
                  <a:txBody>
                    <a:bodyPr/>
                    <a:lstStyle/>
                    <a:p>
                      <a:pPr algn="just">
                        <a:spcBef>
                          <a:spcPts val="600"/>
                        </a:spcBef>
                        <a:spcAft>
                          <a:spcPts val="0"/>
                        </a:spcAft>
                      </a:pPr>
                      <a:r>
                        <a:rPr lang="ru-RU" sz="1000">
                          <a:latin typeface="Times New Roman"/>
                          <a:ea typeface="Calibri"/>
                          <a:cs typeface="Times New Roman"/>
                        </a:rPr>
                        <a:t>Население</a:t>
                      </a:r>
                    </a:p>
                  </a:txBody>
                  <a:tcPr marL="68580" marR="68580" marT="0" marB="0"/>
                </a:tc>
                <a:tc>
                  <a:txBody>
                    <a:bodyPr/>
                    <a:lstStyle/>
                    <a:p>
                      <a:pPr algn="r">
                        <a:spcAft>
                          <a:spcPts val="0"/>
                        </a:spcAft>
                      </a:pPr>
                      <a:r>
                        <a:rPr lang="ru-RU" sz="1000">
                          <a:latin typeface="Times New Roman"/>
                          <a:ea typeface="Calibri"/>
                          <a:cs typeface="Times New Roman"/>
                        </a:rPr>
                        <a:t>150 000</a:t>
                      </a:r>
                    </a:p>
                  </a:txBody>
                  <a:tcPr marL="68580" marR="68580" marT="0" marB="0"/>
                </a:tc>
                <a:tc>
                  <a:txBody>
                    <a:bodyPr/>
                    <a:lstStyle/>
                    <a:p>
                      <a:pPr algn="ctr">
                        <a:spcAft>
                          <a:spcPts val="0"/>
                        </a:spcAft>
                      </a:pPr>
                      <a:r>
                        <a:rPr lang="ru-RU" sz="1000">
                          <a:latin typeface="Times New Roman"/>
                          <a:ea typeface="Calibri"/>
                          <a:cs typeface="Times New Roman"/>
                        </a:rPr>
                        <a:t>243 218</a:t>
                      </a:r>
                    </a:p>
                  </a:txBody>
                  <a:tcPr marL="68580" marR="68580" marT="0" marB="0"/>
                </a:tc>
                <a:tc>
                  <a:txBody>
                    <a:bodyPr/>
                    <a:lstStyle/>
                    <a:p>
                      <a:pPr algn="r">
                        <a:spcAft>
                          <a:spcPts val="0"/>
                        </a:spcAft>
                      </a:pPr>
                      <a:r>
                        <a:rPr lang="ru-RU" sz="1000">
                          <a:latin typeface="Times New Roman"/>
                          <a:ea typeface="Calibri"/>
                          <a:cs typeface="Times New Roman"/>
                        </a:rPr>
                        <a:t>28 729,82</a:t>
                      </a:r>
                    </a:p>
                  </a:txBody>
                  <a:tcPr marL="68580" marR="68580" marT="0" marB="0"/>
                </a:tc>
                <a:tc>
                  <a:txBody>
                    <a:bodyPr/>
                    <a:lstStyle/>
                    <a:p>
                      <a:pPr algn="r">
                        <a:spcAft>
                          <a:spcPts val="0"/>
                        </a:spcAft>
                      </a:pPr>
                      <a:r>
                        <a:rPr lang="ru-RU" sz="1000">
                          <a:latin typeface="Times New Roman"/>
                          <a:ea typeface="Calibri"/>
                          <a:cs typeface="Times New Roman"/>
                        </a:rPr>
                        <a:t>28 683,10</a:t>
                      </a:r>
                    </a:p>
                  </a:txBody>
                  <a:tcPr marL="68580" marR="68580" marT="0" marB="0"/>
                </a:tc>
                <a:tc>
                  <a:txBody>
                    <a:bodyPr/>
                    <a:lstStyle/>
                    <a:p>
                      <a:pPr>
                        <a:spcAft>
                          <a:spcPts val="0"/>
                        </a:spcAft>
                      </a:pPr>
                      <a:r>
                        <a:rPr lang="ru-RU" sz="1000">
                          <a:latin typeface="Times New Roman"/>
                          <a:ea typeface="Calibri"/>
                          <a:cs typeface="Times New Roman"/>
                        </a:rPr>
                        <a:t>Число посетителей составило 243 218 чел.</a:t>
                      </a:r>
                    </a:p>
                  </a:txBody>
                  <a:tcPr marL="68580" marR="68580" marT="0" marB="0"/>
                </a:tc>
              </a:tr>
              <a:tr h="370840">
                <a:tc>
                  <a:txBody>
                    <a:bodyPr/>
                    <a:lstStyle/>
                    <a:p>
                      <a:r>
                        <a:rPr lang="ru-RU" sz="1200" dirty="0" smtClean="0"/>
                        <a:t>3</a:t>
                      </a:r>
                      <a:endParaRPr lang="ru-RU" sz="1200" dirty="0"/>
                    </a:p>
                  </a:txBody>
                  <a:tcPr/>
                </a:tc>
                <a:tc>
                  <a:txBody>
                    <a:bodyPr/>
                    <a:lstStyle/>
                    <a:p>
                      <a:pPr>
                        <a:spcBef>
                          <a:spcPts val="600"/>
                        </a:spcBef>
                        <a:spcAft>
                          <a:spcPts val="0"/>
                        </a:spcAft>
                      </a:pPr>
                      <a:r>
                        <a:rPr lang="ru-RU" sz="1000">
                          <a:solidFill>
                            <a:srgbClr val="000000"/>
                          </a:solidFill>
                          <a:latin typeface="Times New Roman"/>
                          <a:ea typeface="Calibri"/>
                          <a:cs typeface="Times New Roman"/>
                        </a:rPr>
                        <a:t>Экспонирование и организация выставок</a:t>
                      </a:r>
                      <a:endParaRPr lang="ru-RU" sz="1000">
                        <a:latin typeface="Times New Roman"/>
                        <a:ea typeface="Calibri"/>
                        <a:cs typeface="Times New Roman"/>
                      </a:endParaRPr>
                    </a:p>
                  </a:txBody>
                  <a:tcPr marL="68580" marR="68580" marT="0" marB="0"/>
                </a:tc>
                <a:tc>
                  <a:txBody>
                    <a:bodyPr/>
                    <a:lstStyle/>
                    <a:p>
                      <a:pPr>
                        <a:spcAft>
                          <a:spcPts val="0"/>
                        </a:spcAft>
                      </a:pPr>
                      <a:r>
                        <a:rPr lang="ru-RU" sz="1000">
                          <a:latin typeface="Times New Roman"/>
                          <a:ea typeface="Calibri"/>
                          <a:cs typeface="Times New Roman"/>
                        </a:rPr>
                        <a:t>Население</a:t>
                      </a:r>
                    </a:p>
                  </a:txBody>
                  <a:tcPr marL="68580" marR="68580" marT="0" marB="0"/>
                </a:tc>
                <a:tc>
                  <a:txBody>
                    <a:bodyPr/>
                    <a:lstStyle/>
                    <a:p>
                      <a:pPr algn="r">
                        <a:spcAft>
                          <a:spcPts val="0"/>
                        </a:spcAft>
                      </a:pPr>
                      <a:r>
                        <a:rPr lang="ru-RU" sz="1000">
                          <a:latin typeface="Times New Roman"/>
                          <a:ea typeface="Calibri"/>
                          <a:cs typeface="Times New Roman"/>
                        </a:rPr>
                        <a:t>15 153</a:t>
                      </a:r>
                    </a:p>
                  </a:txBody>
                  <a:tcPr marL="68580" marR="68580" marT="0" marB="0"/>
                </a:tc>
                <a:tc>
                  <a:txBody>
                    <a:bodyPr/>
                    <a:lstStyle/>
                    <a:p>
                      <a:pPr algn="r">
                        <a:spcAft>
                          <a:spcPts val="0"/>
                        </a:spcAft>
                      </a:pPr>
                      <a:r>
                        <a:rPr lang="ru-RU" sz="1000">
                          <a:latin typeface="Times New Roman"/>
                          <a:ea typeface="Calibri"/>
                          <a:cs typeface="Times New Roman"/>
                        </a:rPr>
                        <a:t>15 299</a:t>
                      </a:r>
                    </a:p>
                  </a:txBody>
                  <a:tcPr marL="68580" marR="68580" marT="0" marB="0"/>
                </a:tc>
                <a:tc>
                  <a:txBody>
                    <a:bodyPr/>
                    <a:lstStyle/>
                    <a:p>
                      <a:pPr algn="r">
                        <a:spcAft>
                          <a:spcPts val="0"/>
                        </a:spcAft>
                      </a:pPr>
                      <a:r>
                        <a:rPr lang="ru-RU" sz="1000">
                          <a:latin typeface="Times New Roman"/>
                          <a:ea typeface="Calibri"/>
                          <a:cs typeface="Times New Roman"/>
                        </a:rPr>
                        <a:t>604,52</a:t>
                      </a:r>
                    </a:p>
                  </a:txBody>
                  <a:tcPr marL="68580" marR="68580" marT="0" marB="0"/>
                </a:tc>
                <a:tc>
                  <a:txBody>
                    <a:bodyPr/>
                    <a:lstStyle/>
                    <a:p>
                      <a:pPr algn="r">
                        <a:spcAft>
                          <a:spcPts val="0"/>
                        </a:spcAft>
                      </a:pPr>
                      <a:r>
                        <a:rPr lang="ru-RU" sz="1000">
                          <a:latin typeface="Times New Roman"/>
                          <a:ea typeface="Calibri"/>
                          <a:cs typeface="Times New Roman"/>
                        </a:rPr>
                        <a:t>589,55</a:t>
                      </a:r>
                    </a:p>
                  </a:txBody>
                  <a:tcPr marL="68580" marR="68580" marT="0" marB="0"/>
                </a:tc>
                <a:tc>
                  <a:txBody>
                    <a:bodyPr/>
                    <a:lstStyle/>
                    <a:p>
                      <a:pPr>
                        <a:spcAft>
                          <a:spcPts val="0"/>
                        </a:spcAft>
                      </a:pPr>
                      <a:r>
                        <a:rPr lang="ru-RU" sz="1000" dirty="0">
                          <a:latin typeface="Times New Roman"/>
                          <a:ea typeface="Calibri"/>
                          <a:cs typeface="Times New Roman"/>
                        </a:rPr>
                        <a:t>Число посетителей составило 15 299 чел.</a:t>
                      </a:r>
                    </a:p>
                  </a:txBody>
                  <a:tcPr marL="68580" marR="68580" marT="0" marB="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
            </a:r>
            <a:br>
              <a:rPr lang="ru-RU" sz="2400" dirty="0" smtClean="0"/>
            </a:br>
            <a:r>
              <a:rPr lang="ru-RU" sz="2400" dirty="0" smtClean="0"/>
              <a:t>Вышеуказанные </a:t>
            </a:r>
            <a:r>
              <a:rPr lang="ru-RU" sz="2400" dirty="0"/>
              <a:t>муниципальные услуги предоставляются 3 учреждениями культуры, </a:t>
            </a:r>
            <a:r>
              <a:rPr lang="ru-RU" sz="2400" dirty="0" smtClean="0"/>
              <a:t/>
            </a:r>
            <a:br>
              <a:rPr lang="ru-RU" sz="2400" dirty="0" smtClean="0"/>
            </a:br>
            <a:r>
              <a:rPr lang="ru-RU" sz="2400" dirty="0" smtClean="0"/>
              <a:t>в </a:t>
            </a:r>
            <a:r>
              <a:rPr lang="ru-RU" sz="2400" dirty="0"/>
              <a:t>том числе:</a:t>
            </a:r>
            <a:br>
              <a:rPr lang="ru-RU" sz="2400" dirty="0"/>
            </a:br>
            <a:endParaRPr lang="ru-RU" sz="2400" dirty="0"/>
          </a:p>
        </p:txBody>
      </p:sp>
      <p:pic>
        <p:nvPicPr>
          <p:cNvPr id="5" name="Содержимое 4" descr="zdanie-gorodskogo-kaznacheystva_13071676.jpg"/>
          <p:cNvPicPr>
            <a:picLocks noGrp="1" noChangeAspect="1"/>
          </p:cNvPicPr>
          <p:nvPr>
            <p:ph sz="half" idx="1"/>
          </p:nvPr>
        </p:nvPicPr>
        <p:blipFill>
          <a:blip r:embed="rId2" cstate="print"/>
          <a:stretch>
            <a:fillRect/>
          </a:stretch>
        </p:blipFill>
        <p:spPr>
          <a:xfrm>
            <a:off x="971600" y="1556792"/>
            <a:ext cx="1944216" cy="1458162"/>
          </a:xfrm>
        </p:spPr>
      </p:pic>
      <p:sp>
        <p:nvSpPr>
          <p:cNvPr id="4" name="Содержимое 3"/>
          <p:cNvSpPr>
            <a:spLocks noGrp="1"/>
          </p:cNvSpPr>
          <p:nvPr>
            <p:ph sz="half" idx="2"/>
          </p:nvPr>
        </p:nvSpPr>
        <p:spPr>
          <a:xfrm>
            <a:off x="3347864" y="1556792"/>
            <a:ext cx="5338936" cy="4569371"/>
          </a:xfrm>
        </p:spPr>
        <p:txBody>
          <a:bodyPr>
            <a:normAutofit fontScale="77500" lnSpcReduction="20000"/>
          </a:bodyPr>
          <a:lstStyle/>
          <a:p>
            <a:r>
              <a:rPr lang="ru-RU" dirty="0"/>
              <a:t>муниципальным  бюджетным  учреждением культуры "Минусинская городская централизованная библиотечная система"	(далее МБУК МГЦБС);</a:t>
            </a:r>
          </a:p>
          <a:p>
            <a:r>
              <a:rPr lang="ru-RU" dirty="0"/>
              <a:t> 2 учреждениями музейного типа- муниципальным  бюджетным учреждением культуры "Минусинский региональный краеведческий музей им. Н.М. Мартьянова" (далее МБУК МКМ)  и муниципальным бюджетным  учреждением культуры "Минусинская городская картинная галерея" (далее МБУК МГКГ).</a:t>
            </a:r>
          </a:p>
          <a:p>
            <a:endParaRPr lang="ru-RU" dirty="0"/>
          </a:p>
        </p:txBody>
      </p:sp>
      <p:pic>
        <p:nvPicPr>
          <p:cNvPr id="6" name="Содержимое 4" descr="zdanie-gorodskogo-kaznacheystva_13071676.jpg"/>
          <p:cNvPicPr>
            <a:picLocks noChangeAspect="1"/>
          </p:cNvPicPr>
          <p:nvPr/>
        </p:nvPicPr>
        <p:blipFill>
          <a:blip r:embed="rId3" cstate="print"/>
          <a:stretch>
            <a:fillRect/>
          </a:stretch>
        </p:blipFill>
        <p:spPr>
          <a:xfrm>
            <a:off x="971600" y="3102186"/>
            <a:ext cx="1944216" cy="1391709"/>
          </a:xfrm>
          <a:prstGeom prst="rect">
            <a:avLst/>
          </a:prstGeom>
        </p:spPr>
      </p:pic>
      <p:pic>
        <p:nvPicPr>
          <p:cNvPr id="7" name="Содержимое 4" descr="zdanie-gorodskogo-kaznacheystva_13071676.jpg"/>
          <p:cNvPicPr>
            <a:picLocks noChangeAspect="1"/>
          </p:cNvPicPr>
          <p:nvPr/>
        </p:nvPicPr>
        <p:blipFill>
          <a:blip r:embed="rId4" cstate="print"/>
          <a:stretch>
            <a:fillRect/>
          </a:stretch>
        </p:blipFill>
        <p:spPr>
          <a:xfrm>
            <a:off x="971600" y="4662137"/>
            <a:ext cx="1944216" cy="12961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6394722"/>
          </a:xfrm>
        </p:spPr>
        <p:txBody>
          <a:bodyPr>
            <a:normAutofit/>
          </a:bodyPr>
          <a:lstStyle/>
          <a:p>
            <a:r>
              <a:rPr lang="ru-RU" sz="1400" dirty="0" smtClean="0"/>
              <a:t>В </a:t>
            </a:r>
            <a:r>
              <a:rPr lang="ru-RU" sz="1400" dirty="0"/>
              <a:t>2015 году библиотеки города посетило 205,49 тыс. человек, число читателей составило более 31,37 тыс. человек. Всего читателям было выдано 663,81  тыс. книг.  Объем новых поступлений в фонды библиотек составило 10 671 единиц.</a:t>
            </a:r>
            <a:br>
              <a:rPr lang="ru-RU" sz="1400" dirty="0"/>
            </a:br>
            <a:r>
              <a:rPr lang="ru-RU" sz="1400" dirty="0"/>
              <a:t>В течение года осуществлялось комплектование фондов библиотек актуальной и востребованной читателями современной литературой, изданиями на электронных носителях. Фонды библиотек составили 360,71 тыс. единиц  или  100,01% от планового значения.</a:t>
            </a:r>
            <a:br>
              <a:rPr lang="ru-RU" sz="1400" dirty="0"/>
            </a:br>
            <a:r>
              <a:rPr lang="ru-RU" sz="1400" dirty="0"/>
              <a:t>Все библиотеки города  подключены к сети Интернет.  В библиотеках созданы локальные сети, позволяющие  максимально полно, оперативно, точно удовлетворять информационные потребности читателей, повышать их информационную культуру.  </a:t>
            </a:r>
            <a:br>
              <a:rPr lang="ru-RU" sz="1400" dirty="0"/>
            </a:br>
            <a:r>
              <a:rPr lang="ru-RU" sz="1400" dirty="0"/>
              <a:t>В библиотеках работают  «Центр социально-правовой информации в помощь семейному просвещению», «Центр социальной адаптации сирот», обучающий  центр «Информационный навигатор», Центр правовой и деловой информации, «Ресурсный  информационный центр по краеведению «Южный регион», Школа информационного комфорта, Школа компьютерной грамотности «Окно в мир»,  детская  Школа компьютерной грамотности «</a:t>
            </a:r>
            <a:r>
              <a:rPr lang="ru-RU" sz="1400" dirty="0" err="1"/>
              <a:t>Флешка</a:t>
            </a:r>
            <a:r>
              <a:rPr lang="ru-RU" sz="1400" dirty="0"/>
              <a:t>» .</a:t>
            </a:r>
            <a:br>
              <a:rPr lang="ru-RU" sz="1400" dirty="0"/>
            </a:br>
            <a:r>
              <a:rPr lang="ru-RU" sz="1400" dirty="0"/>
              <a:t>В  рамках краевой  </a:t>
            </a:r>
            <a:r>
              <a:rPr lang="ru-RU" sz="1400" dirty="0" err="1"/>
              <a:t>грантовой</a:t>
            </a:r>
            <a:r>
              <a:rPr lang="ru-RU" sz="1400" dirty="0"/>
              <a:t> программы «Социальное партнёрство во имя развития»  центральной городской библиотекой выигран проект  «Фестиваль-конкурс  «Литературный драйв»» в сумме 54,5 тыс. рублей. В рамках Года литературы  в библиотеках Минусинска были подготовлены   программы «Писатели Красноярья», литературные чтения и конференции. В течение года для людей пожилого возраста работал народный университет «Активное долголетие», где прошли обучение  более 200 пенсионеров.</a:t>
            </a:r>
            <a:br>
              <a:rPr lang="ru-RU" sz="1400" dirty="0"/>
            </a:br>
            <a:r>
              <a:rPr lang="ru-RU" sz="1400" dirty="0"/>
              <a:t>Для выполнения  задачи по развитию библиотечного обслуживания населения на основе информационных технологий МБУК ЦБС проводилась разъяснительная работа по вопросам организации доступа к справочно-поисковому аппарату библиотек, переводу карточного библиотечного каталога в электронную форму, созданию сайтов, установке и сопровождению специализированной библиотечной программы ИРБИС по ведению и учету электронного каталога, подключению библиотек к сети Интернет.</a:t>
            </a:r>
            <a:br>
              <a:rPr lang="ru-RU" sz="1400" dirty="0"/>
            </a:br>
            <a:endParaRPr lang="ru-RU"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6322714"/>
          </a:xfrm>
        </p:spPr>
        <p:txBody>
          <a:bodyPr>
            <a:normAutofit/>
          </a:bodyPr>
          <a:lstStyle/>
          <a:p>
            <a:r>
              <a:rPr lang="ru-RU" sz="1200" dirty="0" smtClean="0"/>
              <a:t>Учреждениями музейного типа в 2015 году проведено 1257 мероприятий, которые посетило 85,5 тыс. человек. Число посетителей учреждений музейного типа составило 258,5 тыс. человек. Число организованных выставок составило 193 единицы. Число экспонатов основного и вспомогательного фонда составляет  194 0373 единиц.</a:t>
            </a:r>
            <a:br>
              <a:rPr lang="ru-RU" sz="1200" dirty="0" smtClean="0"/>
            </a:br>
            <a:r>
              <a:rPr lang="ru-RU" sz="1200" dirty="0" smtClean="0"/>
              <a:t>2015-й год – </a:t>
            </a:r>
            <a:r>
              <a:rPr lang="ru-RU" sz="1200" dirty="0" err="1" smtClean="0"/>
              <a:t>год</a:t>
            </a:r>
            <a:r>
              <a:rPr lang="ru-RU" sz="1200" dirty="0" smtClean="0"/>
              <a:t> 70-летия Победы советского народа в Великой отечественной войне, год Литературы в рамках которых прошли следующие мероприятия:</a:t>
            </a:r>
            <a:br>
              <a:rPr lang="ru-RU" sz="1200" dirty="0" smtClean="0"/>
            </a:br>
            <a:r>
              <a:rPr lang="ru-RU" sz="1200" dirty="0" smtClean="0"/>
              <a:t> к 70-летию Победы в Великой Отечественной войне Минусинский музей выпустил 4-ю книгу «</a:t>
            </a:r>
            <a:r>
              <a:rPr lang="ru-RU" sz="1200" dirty="0" err="1" smtClean="0"/>
              <a:t>Минусинцы</a:t>
            </a:r>
            <a:r>
              <a:rPr lang="ru-RU" sz="1200" dirty="0" smtClean="0"/>
              <a:t> и Великая Отечественная» и сводное издание «Архивы Великой войны», проведена Всероссийская конференция «</a:t>
            </a:r>
            <a:r>
              <a:rPr lang="ru-RU" sz="1200" dirty="0" err="1" smtClean="0"/>
              <a:t>Мартьяновские</a:t>
            </a:r>
            <a:r>
              <a:rPr lang="ru-RU" sz="1200" dirty="0" smtClean="0"/>
              <a:t> краеведческие чтения», театрализованные тематические мероприятия. За счет средств краевого бюджета открыты три мемориальные доски героям Советского Союза - Г. С. Корневу, П. И. </a:t>
            </a:r>
            <a:r>
              <a:rPr lang="ru-RU" sz="1200" dirty="0" err="1" smtClean="0"/>
              <a:t>Колмакову</a:t>
            </a:r>
            <a:r>
              <a:rPr lang="ru-RU" sz="1200" dirty="0" smtClean="0"/>
              <a:t>, М.П. </a:t>
            </a:r>
            <a:r>
              <a:rPr lang="ru-RU" sz="1200" dirty="0" err="1" smtClean="0"/>
              <a:t>Хвастанцеву</a:t>
            </a:r>
            <a:r>
              <a:rPr lang="ru-RU" sz="1200" dirty="0" smtClean="0"/>
              <a:t/>
            </a:r>
            <a:br>
              <a:rPr lang="ru-RU" sz="1200" dirty="0" smtClean="0"/>
            </a:br>
            <a:r>
              <a:rPr lang="ru-RU" sz="1200" dirty="0" smtClean="0"/>
              <a:t>Основными направлениями деятельности Минусинской городской картинной галереи в минувшем году были: </a:t>
            </a:r>
            <a:br>
              <a:rPr lang="ru-RU" sz="1200" dirty="0" smtClean="0"/>
            </a:br>
            <a:r>
              <a:rPr lang="ru-RU" sz="1200" dirty="0" smtClean="0"/>
              <a:t> хранение, комплектование, изучение и публичное представление музейных предметов и музейных коллекций; </a:t>
            </a:r>
            <a:br>
              <a:rPr lang="ru-RU" sz="1200" dirty="0" smtClean="0"/>
            </a:br>
            <a:r>
              <a:rPr lang="ru-RU" sz="1200" dirty="0" smtClean="0"/>
              <a:t> хранение, изучение, выявление и представление произведений изобразительного искусства современных художников г. Минусинска и Минусинского района;</a:t>
            </a:r>
            <a:br>
              <a:rPr lang="ru-RU" sz="1200" dirty="0" smtClean="0"/>
            </a:br>
            <a:r>
              <a:rPr lang="ru-RU" sz="1200" dirty="0" smtClean="0"/>
              <a:t>На 1 января 2016 года фонды Минусинской городской картинной галереи  насчитывают 486 предметов основного фонда (научно-вспомогательного фонда нет), в том числе  живопись – 317, графика  – 162, скульптур – 7. </a:t>
            </a:r>
            <a:br>
              <a:rPr lang="ru-RU" sz="1200" dirty="0" smtClean="0"/>
            </a:br>
            <a:r>
              <a:rPr lang="ru-RU" sz="1200" dirty="0" smtClean="0"/>
              <a:t>Собрание галереи представляет  преимущественно изобразительное искусство последней трети 20 века и начала 21 века. Общий авторский состав включает более 80 художников Минусинска, Красноярского края, Хакасии, Дагестана и других регионов России. </a:t>
            </a:r>
            <a:br>
              <a:rPr lang="ru-RU" sz="1200" dirty="0" smtClean="0"/>
            </a:br>
            <a:r>
              <a:rPr lang="ru-RU" sz="1200" dirty="0" smtClean="0"/>
              <a:t>В отчетном году количество экспонируемых предметов основного года составило 164 единиц.</a:t>
            </a:r>
            <a:br>
              <a:rPr lang="ru-RU" sz="1200" dirty="0" smtClean="0"/>
            </a:br>
            <a:r>
              <a:rPr lang="ru-RU" sz="1200" dirty="0" smtClean="0"/>
              <a:t> В выставочном зале работало 26 выставок.  В отчетном периоде Минусинской галереей было организовано 7 </a:t>
            </a:r>
            <a:r>
              <a:rPr lang="ru-RU" sz="1200" dirty="0" err="1" smtClean="0"/>
              <a:t>внемузейных</a:t>
            </a:r>
            <a:r>
              <a:rPr lang="ru-RU" sz="1200" dirty="0" smtClean="0"/>
              <a:t> выставок.</a:t>
            </a:r>
            <a:br>
              <a:rPr lang="ru-RU" sz="1200" dirty="0" smtClean="0"/>
            </a:br>
            <a:r>
              <a:rPr lang="ru-RU" sz="1200" dirty="0" smtClean="0"/>
              <a:t>Основным видом научно-просветительной работы являлась экскурсионная работа. Всего в 2015 году было проведено 330  экскурсий для 4700 чел. </a:t>
            </a:r>
            <a:br>
              <a:rPr lang="ru-RU" sz="1200" dirty="0" smtClean="0"/>
            </a:br>
            <a:r>
              <a:rPr lang="ru-RU" sz="1200" dirty="0" smtClean="0"/>
              <a:t>Картинной галереей совместно с </a:t>
            </a:r>
            <a:r>
              <a:rPr lang="ru-RU" sz="1200" dirty="0" err="1" smtClean="0"/>
              <a:t>Тесинским</a:t>
            </a:r>
            <a:r>
              <a:rPr lang="ru-RU" sz="1200" dirty="0" smtClean="0"/>
              <a:t> художественным музеем, Абаканской картинной галереей, Минусинским краеведческим музеем имени Н.М. Мартьянова был реализован проект, посвященный 70-летию Победы «Народ, который победил». В 2015 году 14 новых художников впервые экспонировали свои произведения на ежегодной выставке-конкурсе «Минусинская палитра».</a:t>
            </a:r>
            <a:br>
              <a:rPr lang="ru-RU" sz="1200" dirty="0" smtClean="0"/>
            </a:br>
            <a:endParaRPr lang="ru-RU"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i="1" dirty="0" smtClean="0">
                <a:solidFill>
                  <a:srgbClr val="7030A0"/>
                </a:solidFill>
              </a:rPr>
              <a:t>Подпрограмма 2 </a:t>
            </a:r>
            <a:br>
              <a:rPr lang="ru-RU" sz="2400" b="1" i="1" dirty="0" smtClean="0">
                <a:solidFill>
                  <a:srgbClr val="7030A0"/>
                </a:solidFill>
              </a:rPr>
            </a:br>
            <a:r>
              <a:rPr lang="ru-RU" sz="2400" b="1" i="1" dirty="0" smtClean="0">
                <a:solidFill>
                  <a:srgbClr val="7030A0"/>
                </a:solidFill>
              </a:rPr>
              <a:t> «Искусство и народное творчество»</a:t>
            </a:r>
            <a:r>
              <a:rPr lang="ru-RU" sz="3200" dirty="0" smtClean="0"/>
              <a:t/>
            </a:r>
            <a:br>
              <a:rPr lang="ru-RU" sz="3200" dirty="0" smtClean="0"/>
            </a:br>
            <a:endParaRPr lang="ru-RU" sz="3200" dirty="0"/>
          </a:p>
        </p:txBody>
      </p:sp>
      <p:graphicFrame>
        <p:nvGraphicFramePr>
          <p:cNvPr id="4" name="Содержимое 3"/>
          <p:cNvGraphicFramePr>
            <a:graphicFrameLocks noGrp="1"/>
          </p:cNvGraphicFramePr>
          <p:nvPr>
            <p:ph idx="1"/>
          </p:nvPr>
        </p:nvGraphicFramePr>
        <p:xfrm>
          <a:off x="395536" y="1124744"/>
          <a:ext cx="8229600" cy="49784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370840">
                <a:tc rowSpan="3">
                  <a:txBody>
                    <a:bodyPr/>
                    <a:lstStyle/>
                    <a:p>
                      <a:pPr algn="ctr">
                        <a:spcAft>
                          <a:spcPts val="0"/>
                        </a:spcAft>
                      </a:pPr>
                      <a:r>
                        <a:rPr lang="ru-RU" sz="1200" dirty="0">
                          <a:latin typeface="Times New Roman"/>
                          <a:ea typeface="Calibri"/>
                          <a:cs typeface="Times New Roman"/>
                        </a:rPr>
                        <a:t>№</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rowSpan="3">
                  <a:txBody>
                    <a:bodyPr/>
                    <a:lstStyle/>
                    <a:p>
                      <a:pPr algn="ctr">
                        <a:spcAft>
                          <a:spcPts val="0"/>
                        </a:spcAft>
                      </a:pPr>
                      <a:r>
                        <a:rPr lang="ru-RU" sz="1200" dirty="0">
                          <a:latin typeface="Times New Roman"/>
                          <a:ea typeface="Calibri"/>
                          <a:cs typeface="Times New Roman"/>
                        </a:rPr>
                        <a:t>Наименование ГРБС</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rowSpan="3">
                  <a:txBody>
                    <a:bodyPr/>
                    <a:lstStyle/>
                    <a:p>
                      <a:pPr algn="ctr">
                        <a:spcAft>
                          <a:spcPts val="0"/>
                        </a:spcAft>
                      </a:pPr>
                      <a:r>
                        <a:rPr lang="ru-RU" sz="1200" dirty="0">
                          <a:latin typeface="Times New Roman"/>
                          <a:ea typeface="Calibri"/>
                          <a:cs typeface="Times New Roman"/>
                        </a:rPr>
                        <a:t>Раздел, подраздел</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gridSpan="2">
                  <a:txBody>
                    <a:bodyPr/>
                    <a:lstStyle/>
                    <a:p>
                      <a:pPr algn="ctr">
                        <a:spcAft>
                          <a:spcPts val="0"/>
                        </a:spcAft>
                      </a:pPr>
                      <a:r>
                        <a:rPr lang="ru-RU" sz="1200" dirty="0">
                          <a:latin typeface="Times New Roman"/>
                          <a:ea typeface="Calibri"/>
                          <a:cs typeface="Times New Roman"/>
                        </a:rPr>
                        <a:t>Объем бюджетных ассигнований (тыс. рублей)</a:t>
                      </a:r>
                      <a:endParaRPr lang="ru-RU" sz="1000" dirty="0">
                        <a:latin typeface="Times New Roman"/>
                        <a:ea typeface="Calibri"/>
                        <a:cs typeface="Times New Roman"/>
                      </a:endParaRPr>
                    </a:p>
                  </a:txBody>
                  <a:tcPr marL="68580" marR="68580" marT="0" marB="0" anchor="ctr">
                    <a:solidFill>
                      <a:schemeClr val="accent4">
                        <a:lumMod val="60000"/>
                        <a:lumOff val="40000"/>
                      </a:schemeClr>
                    </a:solidFill>
                  </a:tcPr>
                </a:tc>
                <a:tc hMerge="1">
                  <a:txBody>
                    <a:bodyPr/>
                    <a:lstStyle/>
                    <a:p>
                      <a:endParaRPr lang="ru-RU"/>
                    </a:p>
                  </a:txBody>
                  <a:tcPr/>
                </a:tc>
                <a:tc rowSpan="3">
                  <a:txBody>
                    <a:bodyPr/>
                    <a:lstStyle/>
                    <a:p>
                      <a:pPr algn="ctr">
                        <a:spcAft>
                          <a:spcPts val="0"/>
                        </a:spcAft>
                      </a:pPr>
                      <a:r>
                        <a:rPr lang="ru-RU" sz="1200">
                          <a:latin typeface="Times New Roman"/>
                          <a:ea typeface="Calibri"/>
                          <a:cs typeface="Times New Roman"/>
                        </a:rPr>
                        <a:t>Процент исполнения</a:t>
                      </a:r>
                      <a:endParaRPr lang="ru-RU" sz="1000">
                        <a:latin typeface="Times New Roman"/>
                        <a:ea typeface="Calibri"/>
                        <a:cs typeface="Times New Roman"/>
                      </a:endParaRPr>
                    </a:p>
                  </a:txBody>
                  <a:tcPr marL="68580" marR="68580" marT="0" marB="0" anchor="ctr">
                    <a:solidFill>
                      <a:schemeClr val="accent2">
                        <a:lumMod val="60000"/>
                        <a:lumOff val="40000"/>
                      </a:schemeClr>
                    </a:solidFill>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spcAft>
                          <a:spcPts val="0"/>
                        </a:spcAft>
                      </a:pPr>
                      <a:r>
                        <a:rPr lang="ru-RU" sz="1200" dirty="0">
                          <a:latin typeface="Times New Roman"/>
                          <a:ea typeface="Calibri"/>
                          <a:cs typeface="Times New Roman"/>
                        </a:rPr>
                        <a:t>2015</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hMerge="1">
                  <a:txBody>
                    <a:bodyPr/>
                    <a:lstStyle/>
                    <a:p>
                      <a:endParaRPr lang="ru-RU"/>
                    </a:p>
                  </a:txBody>
                  <a:tcPr/>
                </a:tc>
                <a:tc vMerge="1">
                  <a:txBody>
                    <a:bodyPr/>
                    <a:lstStyle/>
                    <a:p>
                      <a:endParaRPr lang="ru-RU"/>
                    </a:p>
                  </a:txBody>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200" dirty="0">
                          <a:latin typeface="Times New Roman"/>
                          <a:ea typeface="Calibri"/>
                          <a:cs typeface="Times New Roman"/>
                        </a:rPr>
                        <a:t>план</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a:latin typeface="Times New Roman"/>
                          <a:ea typeface="Calibri"/>
                          <a:cs typeface="Times New Roman"/>
                        </a:rPr>
                        <a:t>факт</a:t>
                      </a:r>
                      <a:endParaRPr lang="ru-RU" sz="1000">
                        <a:latin typeface="Times New Roman"/>
                        <a:ea typeface="Calibri"/>
                        <a:cs typeface="Times New Roman"/>
                      </a:endParaRPr>
                    </a:p>
                  </a:txBody>
                  <a:tcPr marL="68580" marR="68580" marT="0" marB="0" anchor="ctr">
                    <a:solidFill>
                      <a:schemeClr val="accent2">
                        <a:lumMod val="60000"/>
                        <a:lumOff val="40000"/>
                      </a:schemeClr>
                    </a:solidFill>
                  </a:tcPr>
                </a:tc>
                <a:tc vMerge="1">
                  <a:txBody>
                    <a:bodyPr/>
                    <a:lstStyle/>
                    <a:p>
                      <a:endParaRPr lang="ru-RU"/>
                    </a:p>
                  </a:txBody>
                  <a:tcPr/>
                </a:tc>
              </a:tr>
              <a:tr h="370840">
                <a:tc>
                  <a:txBody>
                    <a:bodyPr/>
                    <a:lstStyle/>
                    <a:p>
                      <a:pPr algn="ctr">
                        <a:spcAft>
                          <a:spcPts val="0"/>
                        </a:spcAft>
                      </a:pPr>
                      <a:r>
                        <a:rPr lang="ru-RU" sz="1200">
                          <a:latin typeface="Times New Roman"/>
                          <a:ea typeface="Calibri"/>
                          <a:cs typeface="Times New Roman"/>
                        </a:rPr>
                        <a:t>1</a:t>
                      </a:r>
                      <a:endParaRPr lang="ru-RU" sz="100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spcAft>
                          <a:spcPts val="0"/>
                        </a:spcAft>
                      </a:pPr>
                      <a:r>
                        <a:rPr lang="ru-RU" sz="1200" dirty="0">
                          <a:latin typeface="Times New Roman"/>
                          <a:ea typeface="Calibri"/>
                          <a:cs typeface="Times New Roman"/>
                        </a:rPr>
                        <a:t>Отдел культуры администрации города Минусинска</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Bef>
                          <a:spcPts val="600"/>
                        </a:spcBef>
                        <a:spcAft>
                          <a:spcPts val="0"/>
                        </a:spcAft>
                      </a:pPr>
                      <a:r>
                        <a:rPr lang="ru-RU" sz="1200" dirty="0">
                          <a:latin typeface="Times New Roman"/>
                          <a:ea typeface="Calibri"/>
                          <a:cs typeface="Times New Roman"/>
                        </a:rPr>
                        <a:t>08 01</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dirty="0">
                          <a:latin typeface="Times New Roman"/>
                          <a:ea typeface="Calibri"/>
                          <a:cs typeface="Times New Roman"/>
                        </a:rPr>
                        <a:t>31 432,67</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dirty="0">
                          <a:latin typeface="Times New Roman"/>
                          <a:ea typeface="Calibri"/>
                          <a:cs typeface="Times New Roman"/>
                        </a:rPr>
                        <a:t>31 432,67</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dirty="0">
                          <a:latin typeface="Times New Roman"/>
                          <a:ea typeface="Calibri"/>
                          <a:cs typeface="Times New Roman"/>
                        </a:rPr>
                        <a:t>100%</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r>
              <a:tr h="370840">
                <a:tc>
                  <a:txBody>
                    <a:bodyPr/>
                    <a:lstStyle/>
                    <a:p>
                      <a:pPr algn="just">
                        <a:spcAft>
                          <a:spcPts val="0"/>
                        </a:spcAft>
                      </a:pPr>
                      <a:endParaRPr lang="ru-RU" sz="1200">
                        <a:latin typeface="Times New Roman"/>
                        <a:ea typeface="Calibri"/>
                        <a:cs typeface="Times New Roman"/>
                      </a:endParaRPr>
                    </a:p>
                  </a:txBody>
                  <a:tcPr marL="68580" marR="68580" marT="0" marB="0">
                    <a:solidFill>
                      <a:schemeClr val="accent2">
                        <a:lumMod val="60000"/>
                        <a:lumOff val="40000"/>
                      </a:schemeClr>
                    </a:solidFill>
                  </a:tcPr>
                </a:tc>
                <a:tc>
                  <a:txBody>
                    <a:bodyPr/>
                    <a:lstStyle/>
                    <a:p>
                      <a:pPr>
                        <a:spcAft>
                          <a:spcPts val="0"/>
                        </a:spcAft>
                      </a:pPr>
                      <a:r>
                        <a:rPr lang="ru-RU" sz="1200">
                          <a:latin typeface="Times New Roman"/>
                          <a:ea typeface="Calibri"/>
                          <a:cs typeface="Times New Roman"/>
                        </a:rPr>
                        <a:t>Всего</a:t>
                      </a:r>
                      <a:endParaRPr lang="ru-RU" sz="100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endParaRPr lang="ru-RU" sz="120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a:latin typeface="Times New Roman"/>
                          <a:ea typeface="Calibri"/>
                          <a:cs typeface="Times New Roman"/>
                        </a:rPr>
                        <a:t>31 432,67</a:t>
                      </a:r>
                      <a:endParaRPr lang="ru-RU" sz="100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dirty="0">
                          <a:latin typeface="Times New Roman"/>
                          <a:ea typeface="Calibri"/>
                          <a:cs typeface="Times New Roman"/>
                        </a:rPr>
                        <a:t>31 432,67</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c>
                  <a:txBody>
                    <a:bodyPr/>
                    <a:lstStyle/>
                    <a:p>
                      <a:pPr algn="ctr">
                        <a:spcAft>
                          <a:spcPts val="0"/>
                        </a:spcAft>
                      </a:pPr>
                      <a:r>
                        <a:rPr lang="ru-RU" sz="1200" dirty="0">
                          <a:latin typeface="Times New Roman"/>
                          <a:ea typeface="Calibri"/>
                          <a:cs typeface="Times New Roman"/>
                        </a:rPr>
                        <a:t>100,0%</a:t>
                      </a:r>
                      <a:endParaRPr lang="ru-RU" sz="1000" dirty="0">
                        <a:latin typeface="Times New Roman"/>
                        <a:ea typeface="Calibri"/>
                        <a:cs typeface="Times New Roman"/>
                      </a:endParaRPr>
                    </a:p>
                  </a:txBody>
                  <a:tcPr marL="68580" marR="68580" marT="0" marB="0" anchor="ctr">
                    <a:solidFill>
                      <a:schemeClr val="accent2">
                        <a:lumMod val="60000"/>
                        <a:lumOff val="40000"/>
                      </a:schemeClr>
                    </a:solidFill>
                  </a:tcPr>
                </a:tc>
              </a:tr>
              <a:tr h="370840">
                <a:tc gridSpan="6">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i="1" kern="1200" dirty="0" smtClean="0">
                          <a:solidFill>
                            <a:srgbClr val="7030A0"/>
                          </a:solidFill>
                          <a:latin typeface="+mn-lt"/>
                          <a:ea typeface="+mn-ea"/>
                          <a:cs typeface="+mn-cs"/>
                        </a:rPr>
                        <a:t>При реализации данной подпрограммы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i="1" kern="1200" dirty="0" smtClean="0">
                          <a:solidFill>
                            <a:srgbClr val="7030A0"/>
                          </a:solidFill>
                          <a:latin typeface="+mn-lt"/>
                          <a:ea typeface="+mn-ea"/>
                          <a:cs typeface="+mn-cs"/>
                        </a:rPr>
                        <a:t>достигнуты следующие показатели:</a:t>
                      </a:r>
                    </a:p>
                    <a:p>
                      <a:pPr algn="just">
                        <a:spcAft>
                          <a:spcPts val="0"/>
                        </a:spcAft>
                      </a:pPr>
                      <a:endParaRPr lang="ru-RU" sz="1200" dirty="0">
                        <a:latin typeface="Times New Roman"/>
                        <a:ea typeface="Calibri"/>
                        <a:cs typeface="Times New Roman"/>
                      </a:endParaRPr>
                    </a:p>
                  </a:txBody>
                  <a:tcPr marL="68580" marR="68580" marT="0" marB="0">
                    <a:solidFill>
                      <a:schemeClr val="bg1"/>
                    </a:solidFill>
                  </a:tcPr>
                </a:tc>
                <a:tc hMerge="1">
                  <a:txBody>
                    <a:bodyPr/>
                    <a:lstStyle/>
                    <a:p>
                      <a:pPr>
                        <a:spcAft>
                          <a:spcPts val="0"/>
                        </a:spcAft>
                      </a:pPr>
                      <a:endParaRPr lang="ru-RU" sz="1000" dirty="0">
                        <a:latin typeface="Times New Roman"/>
                        <a:ea typeface="Calibri"/>
                        <a:cs typeface="Times New Roman"/>
                      </a:endParaRPr>
                    </a:p>
                  </a:txBody>
                  <a:tcPr marL="68580" marR="68580" marT="0" marB="0" anchor="ctr"/>
                </a:tc>
                <a:tc hMerge="1">
                  <a:txBody>
                    <a:bodyPr/>
                    <a:lstStyle/>
                    <a:p>
                      <a:pPr algn="ctr">
                        <a:spcAft>
                          <a:spcPts val="0"/>
                        </a:spcAft>
                      </a:pPr>
                      <a:endParaRPr lang="ru-RU" sz="1200" dirty="0">
                        <a:latin typeface="Times New Roman"/>
                        <a:ea typeface="Calibri"/>
                        <a:cs typeface="Times New Roman"/>
                      </a:endParaRPr>
                    </a:p>
                  </a:txBody>
                  <a:tcPr marL="68580" marR="68580" marT="0" marB="0" anchor="ctr"/>
                </a:tc>
                <a:tc hMerge="1">
                  <a:txBody>
                    <a:bodyPr/>
                    <a:lstStyle/>
                    <a:p>
                      <a:pPr algn="ctr">
                        <a:spcAft>
                          <a:spcPts val="0"/>
                        </a:spcAft>
                      </a:pPr>
                      <a:endParaRPr lang="ru-RU" sz="1000" dirty="0">
                        <a:latin typeface="Times New Roman"/>
                        <a:ea typeface="Calibri"/>
                        <a:cs typeface="Times New Roman"/>
                      </a:endParaRPr>
                    </a:p>
                  </a:txBody>
                  <a:tcPr marL="68580" marR="68580" marT="0" marB="0" anchor="ctr"/>
                </a:tc>
                <a:tc hMerge="1">
                  <a:txBody>
                    <a:bodyPr/>
                    <a:lstStyle/>
                    <a:p>
                      <a:pPr algn="ctr">
                        <a:spcAft>
                          <a:spcPts val="0"/>
                        </a:spcAft>
                      </a:pPr>
                      <a:endParaRPr lang="ru-RU" sz="1000" dirty="0">
                        <a:latin typeface="Times New Roman"/>
                        <a:ea typeface="Calibri"/>
                        <a:cs typeface="Times New Roman"/>
                      </a:endParaRPr>
                    </a:p>
                  </a:txBody>
                  <a:tcPr marL="68580" marR="68580" marT="0" marB="0" anchor="ctr"/>
                </a:tc>
                <a:tc hMerge="1">
                  <a:txBody>
                    <a:bodyPr/>
                    <a:lstStyle/>
                    <a:p>
                      <a:pPr algn="ctr">
                        <a:spcAft>
                          <a:spcPts val="0"/>
                        </a:spcAft>
                      </a:pPr>
                      <a:endParaRPr lang="ru-RU" sz="1000" dirty="0">
                        <a:latin typeface="Times New Roman"/>
                        <a:ea typeface="Calibri"/>
                        <a:cs typeface="Times New Roman"/>
                      </a:endParaRPr>
                    </a:p>
                  </a:txBody>
                  <a:tcPr marL="68580" marR="68580" marT="0" marB="0" anchor="ctr"/>
                </a:tc>
              </a:tr>
              <a:tr h="185420">
                <a:tc rowSpan="2" gridSpan="3">
                  <a:txBody>
                    <a:bodyPr/>
                    <a:lstStyle/>
                    <a:p>
                      <a:pPr algn="just">
                        <a:spcAft>
                          <a:spcPts val="0"/>
                        </a:spcAft>
                      </a:pPr>
                      <a:r>
                        <a:rPr lang="ru-RU" sz="1200" dirty="0" smtClean="0">
                          <a:latin typeface="Times New Roman"/>
                          <a:ea typeface="Calibri"/>
                          <a:cs typeface="Times New Roman"/>
                        </a:rPr>
                        <a:t>Показатели</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rowSpan="2" hMerge="1">
                  <a:txBody>
                    <a:bodyPr/>
                    <a:lstStyle/>
                    <a:p>
                      <a:endParaRPr lang="ru-RU"/>
                    </a:p>
                  </a:txBody>
                  <a:tcPr/>
                </a:tc>
                <a:tc rowSpan="2" hMerge="1">
                  <a:txBody>
                    <a:bodyPr/>
                    <a:lstStyle/>
                    <a:p>
                      <a:endParaRPr lang="ru-RU"/>
                    </a:p>
                  </a:txBody>
                  <a:tcPr/>
                </a:tc>
                <a:tc rowSpan="2">
                  <a:txBody>
                    <a:bodyPr/>
                    <a:lstStyle/>
                    <a:p>
                      <a:pPr algn="just">
                        <a:spcAft>
                          <a:spcPts val="0"/>
                        </a:spcAft>
                      </a:pPr>
                      <a:r>
                        <a:rPr lang="ru-RU" sz="1200" dirty="0" smtClean="0">
                          <a:latin typeface="Times New Roman"/>
                          <a:ea typeface="Calibri"/>
                          <a:cs typeface="Times New Roman"/>
                        </a:rPr>
                        <a:t>Единица измерения</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gridSpan="2">
                  <a:txBody>
                    <a:bodyPr/>
                    <a:lstStyle/>
                    <a:p>
                      <a:r>
                        <a:rPr lang="ru-RU" sz="1200" dirty="0" smtClean="0"/>
                        <a:t>2015</a:t>
                      </a:r>
                      <a:endParaRPr lang="ru-RU" sz="1200" dirty="0"/>
                    </a:p>
                  </a:txBody>
                  <a:tcPr marL="68580" marR="68580" marT="0" marB="0">
                    <a:solidFill>
                      <a:schemeClr val="accent4">
                        <a:lumMod val="60000"/>
                        <a:lumOff val="40000"/>
                      </a:schemeClr>
                    </a:solidFill>
                  </a:tcPr>
                </a:tc>
                <a:tc hMerge="1">
                  <a:txBody>
                    <a:bodyPr/>
                    <a:lstStyle/>
                    <a:p>
                      <a:endParaRPr lang="ru-RU" dirty="0"/>
                    </a:p>
                  </a:txBody>
                  <a:tcPr marL="68580" marR="68580" marT="0" marB="0"/>
                </a:tc>
              </a:tr>
              <a:tr h="185420">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r>
                        <a:rPr lang="ru-RU" sz="1200" dirty="0" smtClean="0"/>
                        <a:t>план</a:t>
                      </a:r>
                      <a:endParaRPr lang="ru-RU" sz="1200" dirty="0"/>
                    </a:p>
                  </a:txBody>
                  <a:tcPr marL="68580" marR="68580" marT="0" marB="0">
                    <a:solidFill>
                      <a:schemeClr val="accent4">
                        <a:lumMod val="60000"/>
                        <a:lumOff val="40000"/>
                      </a:schemeClr>
                    </a:solidFill>
                  </a:tcPr>
                </a:tc>
                <a:tc>
                  <a:txBody>
                    <a:bodyPr/>
                    <a:lstStyle/>
                    <a:p>
                      <a:r>
                        <a:rPr lang="ru-RU" sz="1200" dirty="0" smtClean="0"/>
                        <a:t>факт</a:t>
                      </a:r>
                      <a:endParaRPr lang="ru-RU" sz="1200" dirty="0"/>
                    </a:p>
                  </a:txBody>
                  <a:tcPr marL="68580" marR="68580" marT="0" marB="0">
                    <a:solidFill>
                      <a:schemeClr val="accent4">
                        <a:lumMod val="60000"/>
                        <a:lumOff val="40000"/>
                      </a:schemeClr>
                    </a:solidFill>
                  </a:tcPr>
                </a:tc>
              </a:tr>
              <a:tr h="370840">
                <a:tc gridSpan="3">
                  <a:txBody>
                    <a:bodyPr/>
                    <a:lstStyle/>
                    <a:p>
                      <a:pPr algn="just">
                        <a:spcAft>
                          <a:spcPts val="0"/>
                        </a:spcAft>
                      </a:pPr>
                      <a:r>
                        <a:rPr lang="ru-RU" sz="1200" kern="1200" dirty="0" smtClean="0">
                          <a:solidFill>
                            <a:schemeClr val="dk1"/>
                          </a:solidFill>
                          <a:latin typeface="+mn-lt"/>
                          <a:ea typeface="+mn-ea"/>
                          <a:cs typeface="+mn-cs"/>
                        </a:rPr>
                        <a:t>Число клубных формирований на 1000 жителей </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hMerge="1">
                  <a:txBody>
                    <a:bodyPr/>
                    <a:lstStyle/>
                    <a:p>
                      <a:endParaRPr lang="ru-RU"/>
                    </a:p>
                  </a:txBody>
                  <a:tcPr/>
                </a:tc>
                <a:tc hMerge="1">
                  <a:txBody>
                    <a:bodyPr/>
                    <a:lstStyle/>
                    <a:p>
                      <a:endParaRPr lang="ru-RU"/>
                    </a:p>
                  </a:txBody>
                  <a:tcPr/>
                </a:tc>
                <a:tc>
                  <a:txBody>
                    <a:bodyPr/>
                    <a:lstStyle/>
                    <a:p>
                      <a:pPr algn="ctr">
                        <a:spcAft>
                          <a:spcPts val="0"/>
                        </a:spcAft>
                      </a:pPr>
                      <a:r>
                        <a:rPr lang="ru-RU" sz="1200" dirty="0" err="1" smtClean="0">
                          <a:latin typeface="Times New Roman"/>
                          <a:ea typeface="Calibri"/>
                          <a:cs typeface="Times New Roman"/>
                        </a:rPr>
                        <a:t>Ед</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a:txBody>
                    <a:bodyPr/>
                    <a:lstStyle/>
                    <a:p>
                      <a:pPr algn="ctr"/>
                      <a:r>
                        <a:rPr lang="ru-RU" sz="1400" dirty="0" smtClean="0"/>
                        <a:t>0,9</a:t>
                      </a:r>
                      <a:endParaRPr lang="ru-RU" sz="1400" dirty="0"/>
                    </a:p>
                  </a:txBody>
                  <a:tcPr marL="68580" marR="68580" marT="0" marB="0">
                    <a:solidFill>
                      <a:schemeClr val="accent4">
                        <a:lumMod val="60000"/>
                        <a:lumOff val="40000"/>
                      </a:schemeClr>
                    </a:solidFill>
                  </a:tcPr>
                </a:tc>
                <a:tc>
                  <a:txBody>
                    <a:bodyPr/>
                    <a:lstStyle/>
                    <a:p>
                      <a:pPr algn="ctr"/>
                      <a:r>
                        <a:rPr lang="ru-RU" sz="1400" dirty="0" smtClean="0"/>
                        <a:t>0,9</a:t>
                      </a:r>
                      <a:endParaRPr lang="ru-RU" sz="1400" dirty="0"/>
                    </a:p>
                  </a:txBody>
                  <a:tcPr marL="68580" marR="68580" marT="0" marB="0">
                    <a:solidFill>
                      <a:schemeClr val="accent4">
                        <a:lumMod val="60000"/>
                        <a:lumOff val="40000"/>
                      </a:schemeClr>
                    </a:solidFill>
                  </a:tcPr>
                </a:tc>
              </a:tr>
              <a:tr h="370840">
                <a:tc gridSpan="3">
                  <a:txBody>
                    <a:bodyPr/>
                    <a:lstStyle/>
                    <a:p>
                      <a:pPr algn="just">
                        <a:spcAft>
                          <a:spcPts val="0"/>
                        </a:spcAft>
                      </a:pPr>
                      <a:r>
                        <a:rPr lang="ru-RU" sz="1200" kern="1200" dirty="0" smtClean="0">
                          <a:solidFill>
                            <a:schemeClr val="dk1"/>
                          </a:solidFill>
                          <a:latin typeface="+mn-lt"/>
                          <a:ea typeface="+mn-ea"/>
                          <a:cs typeface="+mn-cs"/>
                        </a:rPr>
                        <a:t>Число участников клубных формирований на 1000 тыс. жителей</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hMerge="1">
                  <a:txBody>
                    <a:bodyPr/>
                    <a:lstStyle/>
                    <a:p>
                      <a:endParaRPr lang="ru-RU"/>
                    </a:p>
                  </a:txBody>
                  <a:tcPr/>
                </a:tc>
                <a:tc hMerge="1">
                  <a:txBody>
                    <a:bodyPr/>
                    <a:lstStyle/>
                    <a:p>
                      <a:endParaRPr lang="ru-RU"/>
                    </a:p>
                  </a:txBody>
                  <a:tcPr/>
                </a:tc>
                <a:tc>
                  <a:txBody>
                    <a:bodyPr/>
                    <a:lstStyle/>
                    <a:p>
                      <a:pPr algn="ctr">
                        <a:spcAft>
                          <a:spcPts val="0"/>
                        </a:spcAft>
                      </a:pPr>
                      <a:r>
                        <a:rPr lang="ru-RU" sz="1200" dirty="0" smtClean="0">
                          <a:latin typeface="Times New Roman"/>
                          <a:ea typeface="Calibri"/>
                          <a:cs typeface="Times New Roman"/>
                        </a:rPr>
                        <a:t>Чел</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a:txBody>
                    <a:bodyPr/>
                    <a:lstStyle/>
                    <a:p>
                      <a:pPr algn="ctr"/>
                      <a:r>
                        <a:rPr lang="ru-RU" sz="1400" dirty="0" smtClean="0"/>
                        <a:t>22,9</a:t>
                      </a:r>
                      <a:endParaRPr lang="ru-RU" sz="1400" dirty="0"/>
                    </a:p>
                  </a:txBody>
                  <a:tcPr marL="68580" marR="68580" marT="0" marB="0">
                    <a:solidFill>
                      <a:schemeClr val="accent4">
                        <a:lumMod val="60000"/>
                        <a:lumOff val="40000"/>
                      </a:schemeClr>
                    </a:solidFill>
                  </a:tcPr>
                </a:tc>
                <a:tc>
                  <a:txBody>
                    <a:bodyPr/>
                    <a:lstStyle/>
                    <a:p>
                      <a:pPr algn="ctr"/>
                      <a:r>
                        <a:rPr lang="ru-RU" sz="1400" dirty="0" smtClean="0"/>
                        <a:t>24,7</a:t>
                      </a:r>
                      <a:endParaRPr lang="ru-RU" sz="1400" dirty="0"/>
                    </a:p>
                  </a:txBody>
                  <a:tcPr marL="68580" marR="68580" marT="0" marB="0">
                    <a:solidFill>
                      <a:schemeClr val="accent4">
                        <a:lumMod val="60000"/>
                        <a:lumOff val="40000"/>
                      </a:schemeClr>
                    </a:solidFill>
                  </a:tcPr>
                </a:tc>
              </a:tr>
              <a:tr h="370840">
                <a:tc gridSpan="3">
                  <a:txBody>
                    <a:bodyPr/>
                    <a:lstStyle/>
                    <a:p>
                      <a:pPr algn="just">
                        <a:spcAft>
                          <a:spcPts val="0"/>
                        </a:spcAft>
                      </a:pPr>
                      <a:r>
                        <a:rPr lang="ru-RU" sz="1200" kern="1200" dirty="0" smtClean="0">
                          <a:solidFill>
                            <a:schemeClr val="dk1"/>
                          </a:solidFill>
                          <a:latin typeface="+mn-lt"/>
                          <a:ea typeface="+mn-ea"/>
                          <a:cs typeface="+mn-cs"/>
                        </a:rPr>
                        <a:t>Число участников клубных формирований для детей в возрасте до 14 лет включительно на 1000 жителей</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hMerge="1">
                  <a:txBody>
                    <a:bodyPr/>
                    <a:lstStyle/>
                    <a:p>
                      <a:endParaRPr lang="ru-RU"/>
                    </a:p>
                  </a:txBody>
                  <a:tcPr/>
                </a:tc>
                <a:tc hMerge="1">
                  <a:txBody>
                    <a:bodyPr/>
                    <a:lstStyle/>
                    <a:p>
                      <a:endParaRPr lang="ru-RU"/>
                    </a:p>
                  </a:txBody>
                  <a:tcPr/>
                </a:tc>
                <a:tc>
                  <a:txBody>
                    <a:bodyPr/>
                    <a:lstStyle/>
                    <a:p>
                      <a:pPr algn="ctr">
                        <a:spcAft>
                          <a:spcPts val="0"/>
                        </a:spcAft>
                      </a:pPr>
                      <a:r>
                        <a:rPr lang="ru-RU" sz="1200" dirty="0" smtClean="0">
                          <a:latin typeface="Times New Roman"/>
                          <a:ea typeface="Calibri"/>
                          <a:cs typeface="Times New Roman"/>
                        </a:rPr>
                        <a:t>Чел</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a:txBody>
                    <a:bodyPr/>
                    <a:lstStyle/>
                    <a:p>
                      <a:pPr algn="ctr"/>
                      <a:r>
                        <a:rPr lang="ru-RU" sz="1400" dirty="0" smtClean="0"/>
                        <a:t>15,8</a:t>
                      </a:r>
                      <a:endParaRPr lang="ru-RU" sz="1400" dirty="0"/>
                    </a:p>
                  </a:txBody>
                  <a:tcPr marL="68580" marR="68580" marT="0" marB="0">
                    <a:solidFill>
                      <a:schemeClr val="accent4">
                        <a:lumMod val="60000"/>
                        <a:lumOff val="40000"/>
                      </a:schemeClr>
                    </a:solidFill>
                  </a:tcPr>
                </a:tc>
                <a:tc>
                  <a:txBody>
                    <a:bodyPr/>
                    <a:lstStyle/>
                    <a:p>
                      <a:pPr algn="ctr"/>
                      <a:r>
                        <a:rPr lang="ru-RU" sz="1400" dirty="0" smtClean="0"/>
                        <a:t>16,6</a:t>
                      </a:r>
                      <a:endParaRPr lang="ru-RU" sz="1400" dirty="0"/>
                    </a:p>
                  </a:txBody>
                  <a:tcPr marL="68580" marR="68580" marT="0" marB="0">
                    <a:solidFill>
                      <a:schemeClr val="accent4">
                        <a:lumMod val="60000"/>
                        <a:lumOff val="40000"/>
                      </a:schemeClr>
                    </a:solidFill>
                  </a:tcPr>
                </a:tc>
              </a:tr>
              <a:tr h="370840">
                <a:tc gridSpan="3">
                  <a:txBody>
                    <a:bodyPr/>
                    <a:lstStyle/>
                    <a:p>
                      <a:pPr algn="just">
                        <a:spcAft>
                          <a:spcPts val="0"/>
                        </a:spcAft>
                      </a:pPr>
                      <a:r>
                        <a:rPr lang="ru-RU" sz="1200" kern="1200" dirty="0" smtClean="0">
                          <a:solidFill>
                            <a:schemeClr val="dk1"/>
                          </a:solidFill>
                          <a:latin typeface="+mn-lt"/>
                          <a:ea typeface="+mn-ea"/>
                          <a:cs typeface="+mn-cs"/>
                        </a:rPr>
                        <a:t>Увеличение численности участников </a:t>
                      </a:r>
                      <a:r>
                        <a:rPr lang="ru-RU" sz="1200" kern="1200" dirty="0" err="1" smtClean="0">
                          <a:solidFill>
                            <a:schemeClr val="dk1"/>
                          </a:solidFill>
                          <a:latin typeface="+mn-lt"/>
                          <a:ea typeface="+mn-ea"/>
                          <a:cs typeface="+mn-cs"/>
                        </a:rPr>
                        <a:t>культурно-досуговых</a:t>
                      </a:r>
                      <a:r>
                        <a:rPr lang="ru-RU" sz="1200" kern="1200" dirty="0" smtClean="0">
                          <a:solidFill>
                            <a:schemeClr val="dk1"/>
                          </a:solidFill>
                          <a:latin typeface="+mn-lt"/>
                          <a:ea typeface="+mn-ea"/>
                          <a:cs typeface="+mn-cs"/>
                        </a:rPr>
                        <a:t> мероприятий </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hMerge="1">
                  <a:txBody>
                    <a:bodyPr/>
                    <a:lstStyle/>
                    <a:p>
                      <a:endParaRPr lang="ru-RU"/>
                    </a:p>
                  </a:txBody>
                  <a:tcPr/>
                </a:tc>
                <a:tc hMerge="1">
                  <a:txBody>
                    <a:bodyPr/>
                    <a:lstStyle/>
                    <a:p>
                      <a:endParaRPr lang="ru-RU" dirty="0"/>
                    </a:p>
                  </a:txBody>
                  <a:tcPr/>
                </a:tc>
                <a:tc>
                  <a:txBody>
                    <a:bodyPr/>
                    <a:lstStyle/>
                    <a:p>
                      <a:pPr algn="ctr">
                        <a:spcAft>
                          <a:spcPts val="0"/>
                        </a:spcAft>
                      </a:pPr>
                      <a:r>
                        <a:rPr lang="ru-RU" sz="1200" dirty="0" smtClean="0">
                          <a:latin typeface="Times New Roman"/>
                          <a:ea typeface="Calibri"/>
                          <a:cs typeface="Times New Roman"/>
                        </a:rPr>
                        <a:t>По </a:t>
                      </a:r>
                      <a:r>
                        <a:rPr lang="ru-RU" sz="1200" dirty="0" err="1" smtClean="0">
                          <a:latin typeface="Times New Roman"/>
                          <a:ea typeface="Calibri"/>
                          <a:cs typeface="Times New Roman"/>
                        </a:rPr>
                        <a:t>сравлнению</a:t>
                      </a:r>
                      <a:r>
                        <a:rPr lang="ru-RU" sz="1200" baseline="0" dirty="0" smtClean="0">
                          <a:latin typeface="Times New Roman"/>
                          <a:ea typeface="Calibri"/>
                          <a:cs typeface="Times New Roman"/>
                        </a:rPr>
                        <a:t> с предыдущим годом</a:t>
                      </a:r>
                      <a:endParaRPr lang="ru-RU" sz="1200" dirty="0">
                        <a:latin typeface="Times New Roman"/>
                        <a:ea typeface="Calibri"/>
                        <a:cs typeface="Times New Roman"/>
                      </a:endParaRPr>
                    </a:p>
                  </a:txBody>
                  <a:tcPr marL="68580" marR="68580" marT="0" marB="0">
                    <a:solidFill>
                      <a:schemeClr val="accent4">
                        <a:lumMod val="60000"/>
                        <a:lumOff val="40000"/>
                      </a:schemeClr>
                    </a:solidFill>
                  </a:tcPr>
                </a:tc>
                <a:tc>
                  <a:txBody>
                    <a:bodyPr/>
                    <a:lstStyle/>
                    <a:p>
                      <a:pPr algn="ctr"/>
                      <a:r>
                        <a:rPr lang="ru-RU" sz="1400" dirty="0" smtClean="0"/>
                        <a:t>-42,57</a:t>
                      </a:r>
                      <a:endParaRPr lang="ru-RU" sz="1400" dirty="0"/>
                    </a:p>
                  </a:txBody>
                  <a:tcPr marL="68580" marR="68580" marT="0" marB="0">
                    <a:solidFill>
                      <a:schemeClr val="accent4">
                        <a:lumMod val="60000"/>
                        <a:lumOff val="40000"/>
                      </a:schemeClr>
                    </a:solidFill>
                  </a:tcPr>
                </a:tc>
                <a:tc>
                  <a:txBody>
                    <a:bodyPr/>
                    <a:lstStyle/>
                    <a:p>
                      <a:pPr algn="ctr"/>
                      <a:r>
                        <a:rPr lang="ru-RU" sz="1400" dirty="0" smtClean="0"/>
                        <a:t>-15,46</a:t>
                      </a:r>
                      <a:endParaRPr lang="ru-RU" sz="1400" dirty="0"/>
                    </a:p>
                  </a:txBody>
                  <a:tcPr marL="68580" marR="68580" marT="0" marB="0">
                    <a:solidFill>
                      <a:schemeClr val="accent4">
                        <a:lumMod val="60000"/>
                        <a:lumOff val="40000"/>
                      </a:scheme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6322714"/>
          </a:xfrm>
        </p:spPr>
        <p:txBody>
          <a:bodyPr>
            <a:normAutofit/>
          </a:bodyPr>
          <a:lstStyle/>
          <a:p>
            <a:r>
              <a:rPr lang="ru-RU" sz="1600" dirty="0" smtClean="0"/>
              <a:t>Перевыполнение планового значения по показателю «Увеличение численности участников </a:t>
            </a:r>
            <a:r>
              <a:rPr lang="ru-RU" sz="1600" dirty="0" err="1" smtClean="0"/>
              <a:t>культурно-досуговых</a:t>
            </a:r>
            <a:r>
              <a:rPr lang="ru-RU" sz="1600" dirty="0" smtClean="0"/>
              <a:t> мероприятий» объясняется поздней передачей второго корпуса музея им. Н. М. Мартьянова подрядчику для проведения ремонтно-реставрационных работ, т.е. плановое закрытие всех </a:t>
            </a:r>
            <a:r>
              <a:rPr lang="ru-RU" sz="1600" dirty="0" err="1" smtClean="0"/>
              <a:t>экспозицационных</a:t>
            </a:r>
            <a:r>
              <a:rPr lang="ru-RU" sz="1600" dirty="0" smtClean="0"/>
              <a:t> залов второго корпуса музея им. Н. М. Мартьянова произошло не в январе как планировалось, а в июне 2015 года, что позволило принять за этот период еще часть посетителей музея.</a:t>
            </a:r>
            <a:br>
              <a:rPr lang="ru-RU" sz="1600" dirty="0" smtClean="0"/>
            </a:br>
            <a:r>
              <a:rPr lang="ru-RU" sz="1600" dirty="0" smtClean="0"/>
              <a:t>Перевыполнение показателя «Число участников клубных формирований для детей в возрасте до 14 лет включительно на 1000 жителей» связано с  привлечением новых участников в клубные формирования.</a:t>
            </a:r>
            <a:br>
              <a:rPr lang="ru-RU" sz="1600" dirty="0" smtClean="0"/>
            </a:br>
            <a:endParaRPr lang="ru-RU" sz="1600" dirty="0"/>
          </a:p>
        </p:txBody>
      </p:sp>
      <p:pic>
        <p:nvPicPr>
          <p:cNvPr id="23554" name="Picture 2" descr="C:\Users\User\Desktop\1.jpg"/>
          <p:cNvPicPr>
            <a:picLocks noChangeAspect="1" noChangeArrowheads="1"/>
          </p:cNvPicPr>
          <p:nvPr/>
        </p:nvPicPr>
        <p:blipFill>
          <a:blip r:embed="rId2" cstate="print"/>
          <a:srcRect/>
          <a:stretch>
            <a:fillRect/>
          </a:stretch>
        </p:blipFill>
        <p:spPr bwMode="auto">
          <a:xfrm>
            <a:off x="683568" y="332656"/>
            <a:ext cx="2520280" cy="1680187"/>
          </a:xfrm>
          <a:prstGeom prst="rect">
            <a:avLst/>
          </a:prstGeom>
          <a:noFill/>
        </p:spPr>
      </p:pic>
      <p:pic>
        <p:nvPicPr>
          <p:cNvPr id="23555" name="Picture 3" descr="C:\Users\User\Desktop\2.jpg"/>
          <p:cNvPicPr>
            <a:picLocks noChangeAspect="1" noChangeArrowheads="1"/>
          </p:cNvPicPr>
          <p:nvPr/>
        </p:nvPicPr>
        <p:blipFill>
          <a:blip r:embed="rId3" cstate="print"/>
          <a:srcRect/>
          <a:stretch>
            <a:fillRect/>
          </a:stretch>
        </p:blipFill>
        <p:spPr bwMode="auto">
          <a:xfrm>
            <a:off x="5364088" y="4725144"/>
            <a:ext cx="3168352" cy="1800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789040"/>
            <a:ext cx="8229600" cy="2664296"/>
          </a:xfrm>
        </p:spPr>
        <p:txBody>
          <a:bodyPr>
            <a:noAutofit/>
          </a:bodyPr>
          <a:lstStyle/>
          <a:p>
            <a:r>
              <a:rPr lang="ru-RU" sz="1600" dirty="0" smtClean="0"/>
              <a:t>Вышеуказанные муниципальные  услуги предоставляются 2  учреждениями культуры, в том числе:</a:t>
            </a:r>
            <a:br>
              <a:rPr lang="ru-RU" sz="1600" dirty="0" smtClean="0"/>
            </a:br>
            <a:r>
              <a:rPr lang="ru-RU" sz="1600" dirty="0" smtClean="0"/>
              <a:t>Муниципальным бюджетным учреждением культуры «Городской Дом культуры»  (далее МБУК ГДК) и муниципальным казенным учреждением культуры «Дом культуры поселка Зеленый Бор» (далее МКУК ДК пос.Зеленый Бор").</a:t>
            </a:r>
            <a:br>
              <a:rPr lang="ru-RU" sz="1600" dirty="0" smtClean="0"/>
            </a:br>
            <a:r>
              <a:rPr lang="ru-RU" sz="1600" dirty="0" smtClean="0"/>
              <a:t>В 2015 году МБУК  ГДК  была предоставлена субсидия на выполнение муниципального задания в сумме 28 590,77 тыс. рублей, что составляет 100% от уточненной бюджетной росписи (28 590,77 тыс.руб.).</a:t>
            </a:r>
            <a:br>
              <a:rPr lang="ru-RU" sz="1600" dirty="0" smtClean="0"/>
            </a:br>
            <a:r>
              <a:rPr lang="ru-RU" sz="1600" dirty="0" smtClean="0"/>
              <a:t>	На обеспечение деятельности МКУК ДК пос. Зеленый Бор в 2015 году выделено 2 594,02 тыс. рублей. Исполнение составило 100% уточненной бюджетной росписи (2 594,02 тыс.руб.).</a:t>
            </a:r>
            <a:br>
              <a:rPr lang="ru-RU" sz="1600" dirty="0" smtClean="0"/>
            </a:br>
            <a:endParaRPr lang="ru-RU" sz="1600" dirty="0"/>
          </a:p>
        </p:txBody>
      </p:sp>
      <p:graphicFrame>
        <p:nvGraphicFramePr>
          <p:cNvPr id="4" name="Содержимое 3"/>
          <p:cNvGraphicFramePr>
            <a:graphicFrameLocks noGrp="1"/>
          </p:cNvGraphicFramePr>
          <p:nvPr>
            <p:ph idx="1"/>
          </p:nvPr>
        </p:nvGraphicFramePr>
        <p:xfrm>
          <a:off x="457200" y="333373"/>
          <a:ext cx="8507412" cy="3167634"/>
        </p:xfrm>
        <a:graphic>
          <a:graphicData uri="http://schemas.openxmlformats.org/drawingml/2006/table">
            <a:tbl>
              <a:tblPr firstRow="1" bandRow="1">
                <a:tableStyleId>{F5AB1C69-6EDB-4FF4-983F-18BD219EF322}</a:tableStyleId>
              </a:tblPr>
              <a:tblGrid>
                <a:gridCol w="370384"/>
                <a:gridCol w="2465420"/>
                <a:gridCol w="945268"/>
                <a:gridCol w="945268"/>
                <a:gridCol w="945268"/>
                <a:gridCol w="945268"/>
                <a:gridCol w="945268"/>
                <a:gridCol w="945268"/>
              </a:tblGrid>
              <a:tr h="956668">
                <a:tc gridSpan="8">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lt1"/>
                          </a:solidFill>
                          <a:latin typeface="+mn-lt"/>
                          <a:ea typeface="+mn-ea"/>
                          <a:cs typeface="+mn-cs"/>
                        </a:rPr>
                        <a:t>Информация по субсидиям на финансовое обеспечение выполнения муниципального  задания</a:t>
                      </a:r>
                    </a:p>
                    <a:p>
                      <a:endParaRPr lang="ru-RU" dirty="0"/>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dirty="0"/>
                    </a:p>
                  </a:txBody>
                  <a:tcPr/>
                </a:tc>
              </a:tr>
              <a:tr h="478334">
                <a:tc rowSpan="3">
                  <a:txBody>
                    <a:bodyPr/>
                    <a:lstStyle/>
                    <a:p>
                      <a:pPr algn="ctr">
                        <a:spcAft>
                          <a:spcPts val="0"/>
                        </a:spcAft>
                      </a:pPr>
                      <a:r>
                        <a:rPr lang="ru-RU" sz="1000" dirty="0">
                          <a:latin typeface="Times New Roman"/>
                          <a:ea typeface="Calibri"/>
                          <a:cs typeface="Times New Roman"/>
                        </a:rPr>
                        <a:t>№</a:t>
                      </a:r>
                    </a:p>
                  </a:txBody>
                  <a:tcPr marL="68580" marR="68580" marT="0" marB="0" anchor="ctr"/>
                </a:tc>
                <a:tc rowSpan="3">
                  <a:txBody>
                    <a:bodyPr/>
                    <a:lstStyle/>
                    <a:p>
                      <a:pPr algn="ctr">
                        <a:spcAft>
                          <a:spcPts val="0"/>
                        </a:spcAft>
                      </a:pPr>
                      <a:r>
                        <a:rPr lang="ru-RU" sz="1000" dirty="0">
                          <a:latin typeface="Times New Roman"/>
                          <a:ea typeface="Calibri"/>
                          <a:cs typeface="Times New Roman"/>
                        </a:rPr>
                        <a:t>Наименование государственной услуги (работы)</a:t>
                      </a:r>
                    </a:p>
                  </a:txBody>
                  <a:tcPr marL="68580" marR="68580" marT="0" marB="0" anchor="ctr"/>
                </a:tc>
                <a:tc rowSpan="3">
                  <a:txBody>
                    <a:bodyPr/>
                    <a:lstStyle/>
                    <a:p>
                      <a:pPr algn="ctr">
                        <a:spcAft>
                          <a:spcPts val="0"/>
                        </a:spcAft>
                      </a:pPr>
                      <a:r>
                        <a:rPr lang="ru-RU" sz="1000">
                          <a:latin typeface="Times New Roman"/>
                          <a:ea typeface="Calibri"/>
                          <a:cs typeface="Times New Roman"/>
                        </a:rPr>
                        <a:t>Категория потребителей</a:t>
                      </a:r>
                    </a:p>
                  </a:txBody>
                  <a:tcPr marL="68580" marR="68580" marT="0" marB="0" anchor="ctr"/>
                </a:tc>
                <a:tc gridSpan="2">
                  <a:txBody>
                    <a:bodyPr/>
                    <a:lstStyle/>
                    <a:p>
                      <a:pPr algn="ctr">
                        <a:spcAft>
                          <a:spcPts val="0"/>
                        </a:spcAft>
                      </a:pPr>
                      <a:r>
                        <a:rPr lang="ru-RU" sz="1000">
                          <a:latin typeface="Times New Roman"/>
                          <a:ea typeface="Calibri"/>
                          <a:cs typeface="Times New Roman"/>
                        </a:rPr>
                        <a:t>Показатели объема (количество потребителей)</a:t>
                      </a:r>
                    </a:p>
                  </a:txBody>
                  <a:tcPr marL="68580" marR="68580" marT="0" marB="0" anchor="ctr"/>
                </a:tc>
                <a:tc hMerge="1">
                  <a:txBody>
                    <a:bodyPr/>
                    <a:lstStyle/>
                    <a:p>
                      <a:endParaRPr lang="ru-RU"/>
                    </a:p>
                  </a:txBody>
                  <a:tcPr/>
                </a:tc>
                <a:tc gridSpan="2">
                  <a:txBody>
                    <a:bodyPr/>
                    <a:lstStyle/>
                    <a:p>
                      <a:pPr algn="ctr">
                        <a:spcAft>
                          <a:spcPts val="0"/>
                        </a:spcAft>
                      </a:pPr>
                      <a:r>
                        <a:rPr lang="ru-RU" sz="1000">
                          <a:latin typeface="Times New Roman"/>
                          <a:ea typeface="Calibri"/>
                          <a:cs typeface="Times New Roman"/>
                        </a:rPr>
                        <a:t>Объем бюджетных ассигнований</a:t>
                      </a:r>
                    </a:p>
                    <a:p>
                      <a:pPr algn="ctr">
                        <a:spcAft>
                          <a:spcPts val="0"/>
                        </a:spcAft>
                      </a:pPr>
                      <a:r>
                        <a:rPr lang="ru-RU" sz="1000">
                          <a:latin typeface="Times New Roman"/>
                          <a:ea typeface="Calibri"/>
                          <a:cs typeface="Times New Roman"/>
                        </a:rPr>
                        <a:t>(тыс. рублей)</a:t>
                      </a:r>
                    </a:p>
                  </a:txBody>
                  <a:tcPr marL="68580" marR="68580" marT="0" marB="0" anchor="ctr"/>
                </a:tc>
                <a:tc hMerge="1">
                  <a:txBody>
                    <a:bodyPr/>
                    <a:lstStyle/>
                    <a:p>
                      <a:endParaRPr lang="ru-RU"/>
                    </a:p>
                  </a:txBody>
                  <a:tcPr/>
                </a:tc>
                <a:tc rowSpan="3">
                  <a:txBody>
                    <a:bodyPr/>
                    <a:lstStyle/>
                    <a:p>
                      <a:pPr algn="ctr">
                        <a:spcAft>
                          <a:spcPts val="0"/>
                        </a:spcAft>
                      </a:pPr>
                      <a:r>
                        <a:rPr lang="ru-RU" sz="1000">
                          <a:latin typeface="Times New Roman"/>
                          <a:ea typeface="Calibri"/>
                          <a:cs typeface="Times New Roman"/>
                        </a:rPr>
                        <a:t>Конечный результат от предоставления услуги (выполнения работы)</a:t>
                      </a:r>
                    </a:p>
                  </a:txBody>
                  <a:tcPr marL="68580" marR="68580" marT="0" marB="0" anchor="ctr"/>
                </a:tc>
              </a:tr>
              <a:tr h="387982">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spcAft>
                          <a:spcPts val="0"/>
                        </a:spcAft>
                      </a:pPr>
                      <a:r>
                        <a:rPr lang="ru-RU" sz="1000">
                          <a:latin typeface="Times New Roman"/>
                          <a:ea typeface="Calibri"/>
                          <a:cs typeface="Times New Roman"/>
                        </a:rPr>
                        <a:t>2015</a:t>
                      </a:r>
                    </a:p>
                  </a:txBody>
                  <a:tcPr marL="68580" marR="68580" marT="0" marB="0" anchor="ctr"/>
                </a:tc>
                <a:tc hMerge="1">
                  <a:txBody>
                    <a:bodyPr/>
                    <a:lstStyle/>
                    <a:p>
                      <a:endParaRPr lang="ru-RU"/>
                    </a:p>
                  </a:txBody>
                  <a:tcPr/>
                </a:tc>
                <a:tc gridSpan="2">
                  <a:txBody>
                    <a:bodyPr/>
                    <a:lstStyle/>
                    <a:p>
                      <a:pPr algn="ctr">
                        <a:spcAft>
                          <a:spcPts val="0"/>
                        </a:spcAft>
                      </a:pPr>
                      <a:r>
                        <a:rPr lang="ru-RU" sz="1000">
                          <a:latin typeface="Times New Roman"/>
                          <a:ea typeface="Calibri"/>
                          <a:cs typeface="Times New Roman"/>
                        </a:rPr>
                        <a:t>2015</a:t>
                      </a:r>
                    </a:p>
                  </a:txBody>
                  <a:tcPr marL="68580" marR="68580" marT="0" marB="0" anchor="ctr"/>
                </a:tc>
                <a:tc hMerge="1">
                  <a:txBody>
                    <a:bodyPr/>
                    <a:lstStyle/>
                    <a:p>
                      <a:endParaRPr lang="ru-RU"/>
                    </a:p>
                  </a:txBody>
                  <a:tcPr/>
                </a:tc>
                <a:tc vMerge="1">
                  <a:txBody>
                    <a:bodyPr/>
                    <a:lstStyle/>
                    <a:p>
                      <a:endParaRPr lang="ru-RU"/>
                    </a:p>
                  </a:txBody>
                  <a:tcPr/>
                </a:tc>
              </a:tr>
              <a:tr h="38798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000">
                          <a:latin typeface="Times New Roman"/>
                          <a:ea typeface="Calibri"/>
                          <a:cs typeface="Times New Roman"/>
                        </a:rPr>
                        <a:t>план</a:t>
                      </a:r>
                    </a:p>
                  </a:txBody>
                  <a:tcPr marL="68580" marR="68580" marT="0" marB="0" anchor="ctr"/>
                </a:tc>
                <a:tc>
                  <a:txBody>
                    <a:bodyPr/>
                    <a:lstStyle/>
                    <a:p>
                      <a:pPr algn="ctr">
                        <a:spcAft>
                          <a:spcPts val="0"/>
                        </a:spcAft>
                      </a:pPr>
                      <a:r>
                        <a:rPr lang="ru-RU" sz="1000">
                          <a:latin typeface="Times New Roman"/>
                          <a:ea typeface="Calibri"/>
                          <a:cs typeface="Times New Roman"/>
                        </a:rPr>
                        <a:t>факт</a:t>
                      </a:r>
                    </a:p>
                  </a:txBody>
                  <a:tcPr marL="68580" marR="68580" marT="0" marB="0" anchor="ctr"/>
                </a:tc>
                <a:tc>
                  <a:txBody>
                    <a:bodyPr/>
                    <a:lstStyle/>
                    <a:p>
                      <a:pPr algn="ctr">
                        <a:spcAft>
                          <a:spcPts val="0"/>
                        </a:spcAft>
                      </a:pPr>
                      <a:r>
                        <a:rPr lang="ru-RU" sz="1000">
                          <a:latin typeface="Times New Roman"/>
                          <a:ea typeface="Calibri"/>
                          <a:cs typeface="Times New Roman"/>
                        </a:rPr>
                        <a:t>план</a:t>
                      </a:r>
                    </a:p>
                  </a:txBody>
                  <a:tcPr marL="68580" marR="68580" marT="0" marB="0" anchor="ctr"/>
                </a:tc>
                <a:tc>
                  <a:txBody>
                    <a:bodyPr/>
                    <a:lstStyle/>
                    <a:p>
                      <a:pPr algn="ctr">
                        <a:spcAft>
                          <a:spcPts val="0"/>
                        </a:spcAft>
                      </a:pPr>
                      <a:r>
                        <a:rPr lang="ru-RU" sz="1000">
                          <a:latin typeface="Times New Roman"/>
                          <a:ea typeface="Calibri"/>
                          <a:cs typeface="Times New Roman"/>
                        </a:rPr>
                        <a:t>факт</a:t>
                      </a:r>
                    </a:p>
                  </a:txBody>
                  <a:tcPr marL="68580" marR="68580" marT="0" marB="0" anchor="ctr"/>
                </a:tc>
                <a:tc vMerge="1">
                  <a:txBody>
                    <a:bodyPr/>
                    <a:lstStyle/>
                    <a:p>
                      <a:endParaRPr lang="ru-RU"/>
                    </a:p>
                  </a:txBody>
                  <a:tcPr/>
                </a:tc>
              </a:tr>
              <a:tr h="956668">
                <a:tc>
                  <a:txBody>
                    <a:bodyPr/>
                    <a:lstStyle/>
                    <a:p>
                      <a:pPr algn="just">
                        <a:spcBef>
                          <a:spcPts val="600"/>
                        </a:spcBef>
                        <a:spcAft>
                          <a:spcPts val="0"/>
                        </a:spcAft>
                      </a:pPr>
                      <a:r>
                        <a:rPr lang="ru-RU" sz="1000">
                          <a:latin typeface="Times New Roman"/>
                          <a:ea typeface="Calibri"/>
                          <a:cs typeface="Times New Roman"/>
                        </a:rPr>
                        <a:t>1</a:t>
                      </a:r>
                    </a:p>
                  </a:txBody>
                  <a:tcPr marL="68580" marR="68580" marT="0" marB="0"/>
                </a:tc>
                <a:tc>
                  <a:txBody>
                    <a:bodyPr/>
                    <a:lstStyle/>
                    <a:p>
                      <a:pPr>
                        <a:spcAft>
                          <a:spcPts val="0"/>
                        </a:spcAft>
                      </a:pPr>
                      <a:r>
                        <a:rPr lang="ru-RU" sz="1000" dirty="0">
                          <a:latin typeface="Times New Roman"/>
                          <a:ea typeface="Calibri"/>
                          <a:cs typeface="Times New Roman"/>
                        </a:rPr>
                        <a:t>Создание условий для организации досуга жителей муниципального образования город Минусинск и проведение культурных массовых городских мероприятий</a:t>
                      </a:r>
                    </a:p>
                  </a:txBody>
                  <a:tcPr marL="68580" marR="68580" marT="0" marB="0"/>
                </a:tc>
                <a:tc>
                  <a:txBody>
                    <a:bodyPr/>
                    <a:lstStyle/>
                    <a:p>
                      <a:pPr>
                        <a:spcBef>
                          <a:spcPts val="600"/>
                        </a:spcBef>
                        <a:spcAft>
                          <a:spcPts val="0"/>
                        </a:spcAft>
                      </a:pPr>
                      <a:r>
                        <a:rPr lang="ru-RU" sz="1000">
                          <a:latin typeface="Times New Roman"/>
                          <a:ea typeface="Calibri"/>
                          <a:cs typeface="Times New Roman"/>
                        </a:rPr>
                        <a:t>Население</a:t>
                      </a:r>
                    </a:p>
                  </a:txBody>
                  <a:tcPr marL="68580" marR="68580" marT="0" marB="0"/>
                </a:tc>
                <a:tc>
                  <a:txBody>
                    <a:bodyPr/>
                    <a:lstStyle/>
                    <a:p>
                      <a:pPr algn="r">
                        <a:spcAft>
                          <a:spcPts val="0"/>
                        </a:spcAft>
                      </a:pPr>
                      <a:r>
                        <a:rPr lang="ru-RU" sz="1000" dirty="0">
                          <a:latin typeface="Times New Roman"/>
                          <a:ea typeface="Calibri"/>
                          <a:cs typeface="Times New Roman"/>
                        </a:rPr>
                        <a:t>32 564</a:t>
                      </a:r>
                    </a:p>
                  </a:txBody>
                  <a:tcPr marL="68580" marR="68580" marT="0" marB="0"/>
                </a:tc>
                <a:tc>
                  <a:txBody>
                    <a:bodyPr/>
                    <a:lstStyle/>
                    <a:p>
                      <a:pPr algn="r">
                        <a:spcAft>
                          <a:spcPts val="0"/>
                        </a:spcAft>
                      </a:pPr>
                      <a:r>
                        <a:rPr lang="ru-RU" sz="1000">
                          <a:latin typeface="Times New Roman"/>
                          <a:ea typeface="Calibri"/>
                          <a:cs typeface="Times New Roman"/>
                        </a:rPr>
                        <a:t>32 564</a:t>
                      </a:r>
                    </a:p>
                  </a:txBody>
                  <a:tcPr marL="68580" marR="68580" marT="0" marB="0"/>
                </a:tc>
                <a:tc>
                  <a:txBody>
                    <a:bodyPr/>
                    <a:lstStyle/>
                    <a:p>
                      <a:pPr algn="r">
                        <a:spcAft>
                          <a:spcPts val="0"/>
                        </a:spcAft>
                      </a:pPr>
                      <a:r>
                        <a:rPr lang="ru-RU" sz="1000">
                          <a:latin typeface="Times New Roman"/>
                          <a:ea typeface="Calibri"/>
                          <a:cs typeface="Times New Roman"/>
                        </a:rPr>
                        <a:t>31 184,79</a:t>
                      </a:r>
                    </a:p>
                  </a:txBody>
                  <a:tcPr marL="68580" marR="68580" marT="0" marB="0"/>
                </a:tc>
                <a:tc>
                  <a:txBody>
                    <a:bodyPr/>
                    <a:lstStyle/>
                    <a:p>
                      <a:pPr algn="r">
                        <a:spcAft>
                          <a:spcPts val="0"/>
                        </a:spcAft>
                      </a:pPr>
                      <a:r>
                        <a:rPr lang="ru-RU" sz="1000">
                          <a:latin typeface="Times New Roman"/>
                          <a:ea typeface="Calibri"/>
                          <a:cs typeface="Times New Roman"/>
                        </a:rPr>
                        <a:t>31 184,79</a:t>
                      </a:r>
                    </a:p>
                  </a:txBody>
                  <a:tcPr marL="68580" marR="68580" marT="0" marB="0"/>
                </a:tc>
                <a:tc>
                  <a:txBody>
                    <a:bodyPr/>
                    <a:lstStyle/>
                    <a:p>
                      <a:pPr>
                        <a:spcAft>
                          <a:spcPts val="0"/>
                        </a:spcAft>
                      </a:pPr>
                      <a:r>
                        <a:rPr lang="ru-RU" sz="1000" dirty="0">
                          <a:latin typeface="Times New Roman"/>
                          <a:ea typeface="Calibri"/>
                          <a:cs typeface="Times New Roman"/>
                        </a:rPr>
                        <a:t>Количество посетителей на платной основе составило  32 564 чел.</a:t>
                      </a:r>
                    </a:p>
                  </a:txBody>
                  <a:tcPr marL="68580" marR="68580" marT="0" marB="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6250706"/>
          </a:xfrm>
        </p:spPr>
        <p:txBody>
          <a:bodyPr>
            <a:normAutofit/>
          </a:bodyPr>
          <a:lstStyle/>
          <a:p>
            <a:r>
              <a:rPr lang="ru-RU" sz="1600" dirty="0" smtClean="0"/>
              <a:t>В 2015 году количество проведенных массовых </a:t>
            </a:r>
            <a:r>
              <a:rPr lang="ru-RU" sz="1600" dirty="0" err="1" smtClean="0"/>
              <a:t>культурно-досуговых</a:t>
            </a:r>
            <a:r>
              <a:rPr lang="ru-RU" sz="1600" dirty="0" smtClean="0"/>
              <a:t> мероприятий составило 711,  которые посетило 172,2 тыс. человек. </a:t>
            </a:r>
            <a:br>
              <a:rPr lang="ru-RU" sz="1600" dirty="0" smtClean="0"/>
            </a:br>
            <a:r>
              <a:rPr lang="ru-RU" sz="1600" dirty="0" smtClean="0"/>
              <a:t>В отчетном периоде на открытых площадках города проведено более 20 городских культурно-массовых, театрализованных мероприятий, таких как: Масленица, День города, День Победы, краевой праздник «Минусинский помидор», Новый год и другие.</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Художественные коллективы, имеющие звания «Народный» и «Образцовый» в 2015 году получили 34 диплома «Лауреата» международных, Российских и региональных  конкурсов.</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sz="1600" dirty="0"/>
          </a:p>
        </p:txBody>
      </p:sp>
      <p:pic>
        <p:nvPicPr>
          <p:cNvPr id="1026" name="Picture 2" descr="C:\Users\User\Desktop\масленица.jpg"/>
          <p:cNvPicPr>
            <a:picLocks noChangeAspect="1" noChangeArrowheads="1"/>
          </p:cNvPicPr>
          <p:nvPr/>
        </p:nvPicPr>
        <p:blipFill>
          <a:blip r:embed="rId2" cstate="print"/>
          <a:srcRect/>
          <a:stretch>
            <a:fillRect/>
          </a:stretch>
        </p:blipFill>
        <p:spPr bwMode="auto">
          <a:xfrm>
            <a:off x="323528" y="1988840"/>
            <a:ext cx="2400267" cy="1368152"/>
          </a:xfrm>
          <a:prstGeom prst="rect">
            <a:avLst/>
          </a:prstGeom>
          <a:noFill/>
        </p:spPr>
      </p:pic>
      <p:pic>
        <p:nvPicPr>
          <p:cNvPr id="1027" name="Picture 3" descr="C:\Users\User\Desktop\день помид.jpg"/>
          <p:cNvPicPr>
            <a:picLocks noChangeAspect="1" noChangeArrowheads="1"/>
          </p:cNvPicPr>
          <p:nvPr/>
        </p:nvPicPr>
        <p:blipFill>
          <a:blip r:embed="rId3" cstate="print"/>
          <a:srcRect/>
          <a:stretch>
            <a:fillRect/>
          </a:stretch>
        </p:blipFill>
        <p:spPr bwMode="auto">
          <a:xfrm>
            <a:off x="2771800" y="1988840"/>
            <a:ext cx="1944216" cy="1296144"/>
          </a:xfrm>
          <a:prstGeom prst="rect">
            <a:avLst/>
          </a:prstGeom>
          <a:noFill/>
        </p:spPr>
      </p:pic>
      <p:pic>
        <p:nvPicPr>
          <p:cNvPr id="1028" name="Picture 4" descr="C:\Users\User\Desktop\1338549068_deti-5.jpg"/>
          <p:cNvPicPr>
            <a:picLocks noChangeAspect="1" noChangeArrowheads="1"/>
          </p:cNvPicPr>
          <p:nvPr/>
        </p:nvPicPr>
        <p:blipFill>
          <a:blip r:embed="rId4" cstate="print"/>
          <a:srcRect/>
          <a:stretch>
            <a:fillRect/>
          </a:stretch>
        </p:blipFill>
        <p:spPr bwMode="auto">
          <a:xfrm>
            <a:off x="4788024" y="1988840"/>
            <a:ext cx="1939367" cy="1296144"/>
          </a:xfrm>
          <a:prstGeom prst="rect">
            <a:avLst/>
          </a:prstGeom>
          <a:noFill/>
        </p:spPr>
      </p:pic>
      <p:pic>
        <p:nvPicPr>
          <p:cNvPr id="1029" name="Picture 5" descr="C:\Users\User\Desktop\день победы.jpg"/>
          <p:cNvPicPr>
            <a:picLocks noChangeAspect="1" noChangeArrowheads="1"/>
          </p:cNvPicPr>
          <p:nvPr/>
        </p:nvPicPr>
        <p:blipFill>
          <a:blip r:embed="rId5" cstate="print"/>
          <a:srcRect/>
          <a:stretch>
            <a:fillRect/>
          </a:stretch>
        </p:blipFill>
        <p:spPr bwMode="auto">
          <a:xfrm>
            <a:off x="6804248" y="1988840"/>
            <a:ext cx="1944216" cy="1301207"/>
          </a:xfrm>
          <a:prstGeom prst="rect">
            <a:avLst/>
          </a:prstGeom>
          <a:noFill/>
        </p:spPr>
      </p:pic>
      <p:pic>
        <p:nvPicPr>
          <p:cNvPr id="1030" name="Picture 6" descr="C:\Users\User\Desktop\ans%20Lel.jpg"/>
          <p:cNvPicPr>
            <a:picLocks noChangeAspect="1" noChangeArrowheads="1"/>
          </p:cNvPicPr>
          <p:nvPr/>
        </p:nvPicPr>
        <p:blipFill>
          <a:blip r:embed="rId6" cstate="print"/>
          <a:srcRect/>
          <a:stretch>
            <a:fillRect/>
          </a:stretch>
        </p:blipFill>
        <p:spPr bwMode="auto">
          <a:xfrm>
            <a:off x="395536" y="4293096"/>
            <a:ext cx="2196075" cy="1647056"/>
          </a:xfrm>
          <a:prstGeom prst="rect">
            <a:avLst/>
          </a:prstGeom>
          <a:noFill/>
        </p:spPr>
      </p:pic>
      <p:pic>
        <p:nvPicPr>
          <p:cNvPr id="1031" name="Picture 7" descr="C:\Users\User\Desktop\anc%20Lad.jpg"/>
          <p:cNvPicPr>
            <a:picLocks noChangeAspect="1" noChangeArrowheads="1"/>
          </p:cNvPicPr>
          <p:nvPr/>
        </p:nvPicPr>
        <p:blipFill>
          <a:blip r:embed="rId7" cstate="print"/>
          <a:srcRect/>
          <a:stretch>
            <a:fillRect/>
          </a:stretch>
        </p:blipFill>
        <p:spPr bwMode="auto">
          <a:xfrm>
            <a:off x="3059832" y="4293096"/>
            <a:ext cx="3024336" cy="1682289"/>
          </a:xfrm>
          <a:prstGeom prst="rect">
            <a:avLst/>
          </a:prstGeom>
          <a:noFill/>
        </p:spPr>
      </p:pic>
      <p:pic>
        <p:nvPicPr>
          <p:cNvPr id="1032" name="Picture 8" descr="C:\Users\User\Desktop\sibiriachka4.jpg"/>
          <p:cNvPicPr>
            <a:picLocks noChangeAspect="1" noChangeArrowheads="1"/>
          </p:cNvPicPr>
          <p:nvPr/>
        </p:nvPicPr>
        <p:blipFill>
          <a:blip r:embed="rId8" cstate="print"/>
          <a:srcRect/>
          <a:stretch>
            <a:fillRect/>
          </a:stretch>
        </p:blipFill>
        <p:spPr bwMode="auto">
          <a:xfrm>
            <a:off x="6372200" y="4293096"/>
            <a:ext cx="2448272" cy="164493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79296" cy="6322714"/>
          </a:xfrm>
        </p:spPr>
        <p:txBody>
          <a:bodyPr>
            <a:normAutofit/>
          </a:bodyPr>
          <a:lstStyle/>
          <a:p>
            <a:r>
              <a:rPr lang="ru-RU" sz="1600" dirty="0" smtClean="0"/>
              <a:t>Информация по субсидиям на цели, не связанные с финансовым обеспечением выполнения муниципального задания на оказание муниципальных услуг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(выполнение работ)</a:t>
            </a:r>
            <a:br>
              <a:rPr lang="ru-RU" sz="1600" dirty="0" smtClean="0"/>
            </a:br>
            <a:r>
              <a:rPr lang="ru-RU" sz="1600" dirty="0" smtClean="0"/>
              <a:t> </a:t>
            </a:r>
            <a:br>
              <a:rPr lang="ru-RU" sz="1600" dirty="0" smtClean="0"/>
            </a:br>
            <a:r>
              <a:rPr lang="ru-RU" sz="1600" dirty="0" smtClean="0"/>
              <a:t/>
            </a:r>
            <a:br>
              <a:rPr lang="ru-RU" sz="1600" dirty="0" smtClean="0"/>
            </a:br>
            <a:r>
              <a:rPr lang="ru-RU" sz="1600" dirty="0" smtClean="0"/>
              <a:t/>
            </a:r>
            <a:br>
              <a:rPr lang="ru-RU" sz="1600" dirty="0" smtClean="0"/>
            </a:br>
            <a:r>
              <a:rPr lang="ru-RU" sz="1400" dirty="0" smtClean="0"/>
              <a:t>Реализация </a:t>
            </a:r>
            <a:r>
              <a:rPr lang="ru-RU" sz="1400" dirty="0" err="1" smtClean="0"/>
              <a:t>социокультурного</a:t>
            </a:r>
            <a:r>
              <a:rPr lang="ru-RU" sz="1400" dirty="0" smtClean="0"/>
              <a:t> проекта  осуществлялась МБУК МГЦБС  за счет средств субсидии на реализацию </a:t>
            </a:r>
            <a:r>
              <a:rPr lang="ru-RU" sz="1400" dirty="0" err="1" smtClean="0"/>
              <a:t>социокультурных</a:t>
            </a:r>
            <a:r>
              <a:rPr lang="ru-RU" sz="1400" dirty="0" smtClean="0"/>
              <a:t> проектов  муниципальных учреждений культуры и образовательных организаций в области культуры .Исполнение составило 100 процентов , в том числе за счет средств краевого бюджета в сумме 186,00 тыс. рублей,  </a:t>
            </a:r>
            <a:r>
              <a:rPr lang="ru-RU" sz="1400" dirty="0" err="1" smtClean="0"/>
              <a:t>софинансирование</a:t>
            </a:r>
            <a:r>
              <a:rPr lang="ru-RU" sz="1400" dirty="0" smtClean="0"/>
              <a:t> из средств городского бюджета исполнено в полном объеме в сумме 1,88 тыс. рублей. В рамках реализации мероприятий </a:t>
            </a:r>
            <a:r>
              <a:rPr lang="ru-RU" sz="1400" dirty="0" err="1" smtClean="0"/>
              <a:t>социокультурного-проекта</a:t>
            </a:r>
            <a:r>
              <a:rPr lang="ru-RU" sz="1400" dirty="0" smtClean="0"/>
              <a:t> при Центральной детской библиотеке создан  информационный  центр «Навигатор-Юг», сформирована электронная мини-библиотека «</a:t>
            </a:r>
            <a:r>
              <a:rPr lang="ru-RU" sz="1400" dirty="0" err="1" smtClean="0"/>
              <a:t>МедиаРесурс</a:t>
            </a:r>
            <a:r>
              <a:rPr lang="ru-RU" sz="1400" dirty="0" smtClean="0"/>
              <a:t>», где  дети получают навыки работы с прикладными компьютерными программами, учатся создавать собственные </a:t>
            </a:r>
            <a:r>
              <a:rPr lang="ru-RU" sz="1400" dirty="0" err="1" smtClean="0"/>
              <a:t>медиаресурсы</a:t>
            </a:r>
            <a:r>
              <a:rPr lang="ru-RU" sz="1400" dirty="0" smtClean="0"/>
              <a:t> и ориентироваться в информационных пространствах.</a:t>
            </a:r>
            <a:br>
              <a:rPr lang="ru-RU" sz="1400" dirty="0" smtClean="0"/>
            </a:br>
            <a:r>
              <a:rPr lang="ru-RU" sz="1400" dirty="0" smtClean="0"/>
              <a:t>В 2015 году доход оп приносящей доход деятельности по учреждению МКУК ДК п.Зеленый Бор составил 60 тыс.рублей. За счет, полученных от  приносящей доход деятельности, были приобретены радио, микрофон, проведена разработка интернет –сайта.</a:t>
            </a:r>
            <a:br>
              <a:rPr lang="ru-RU" sz="1400" dirty="0" smtClean="0"/>
            </a:br>
            <a:endParaRPr lang="ru-RU" sz="1400" dirty="0"/>
          </a:p>
        </p:txBody>
      </p:sp>
      <p:graphicFrame>
        <p:nvGraphicFramePr>
          <p:cNvPr id="3" name="Таблица 2"/>
          <p:cNvGraphicFramePr>
            <a:graphicFrameLocks noGrp="1"/>
          </p:cNvGraphicFramePr>
          <p:nvPr/>
        </p:nvGraphicFramePr>
        <p:xfrm>
          <a:off x="1187625" y="1340769"/>
          <a:ext cx="7416824" cy="1584507"/>
        </p:xfrm>
        <a:graphic>
          <a:graphicData uri="http://schemas.openxmlformats.org/drawingml/2006/table">
            <a:tbl>
              <a:tblPr firstRow="1" bandRow="1">
                <a:tableStyleId>{5C22544A-7EE6-4342-B048-85BDC9FD1C3A}</a:tableStyleId>
              </a:tblPr>
              <a:tblGrid>
                <a:gridCol w="403087"/>
                <a:gridCol w="2563642"/>
                <a:gridCol w="1483365"/>
                <a:gridCol w="1483365"/>
                <a:gridCol w="1483365"/>
              </a:tblGrid>
              <a:tr h="407750">
                <a:tc rowSpan="3">
                  <a:txBody>
                    <a:bodyPr/>
                    <a:lstStyle/>
                    <a:p>
                      <a:r>
                        <a:rPr lang="ru-RU" sz="1200" dirty="0" smtClean="0"/>
                        <a:t>№</a:t>
                      </a:r>
                      <a:endParaRPr lang="ru-RU" sz="1200" dirty="0"/>
                    </a:p>
                  </a:txBody>
                  <a:tcPr/>
                </a:tc>
                <a:tc rowSpan="3">
                  <a:txBody>
                    <a:bodyPr/>
                    <a:lstStyle/>
                    <a:p>
                      <a:r>
                        <a:rPr lang="ru-RU" sz="1200" b="1" kern="1200" dirty="0" smtClean="0">
                          <a:solidFill>
                            <a:schemeClr val="lt1"/>
                          </a:solidFill>
                          <a:latin typeface="+mn-lt"/>
                          <a:ea typeface="+mn-ea"/>
                          <a:cs typeface="+mn-cs"/>
                        </a:rPr>
                        <a:t>Наименование расходования средств</a:t>
                      </a:r>
                    </a:p>
                    <a:p>
                      <a:r>
                        <a:rPr lang="ru-RU" sz="1200" b="1" kern="1200" dirty="0" smtClean="0">
                          <a:solidFill>
                            <a:schemeClr val="lt1"/>
                          </a:solidFill>
                          <a:latin typeface="+mn-lt"/>
                          <a:ea typeface="+mn-ea"/>
                          <a:cs typeface="+mn-cs"/>
                        </a:rPr>
                        <a:t>(группы)</a:t>
                      </a:r>
                      <a:endParaRPr lang="ru-RU" sz="1200" dirty="0"/>
                    </a:p>
                  </a:txBody>
                  <a:tcPr/>
                </a:tc>
                <a:tc rowSpan="3">
                  <a:txBody>
                    <a:bodyPr/>
                    <a:lstStyle/>
                    <a:p>
                      <a:r>
                        <a:rPr lang="ru-RU" sz="1200" b="1" kern="1200" dirty="0" smtClean="0">
                          <a:solidFill>
                            <a:schemeClr val="lt1"/>
                          </a:solidFill>
                          <a:latin typeface="+mn-lt"/>
                          <a:ea typeface="+mn-ea"/>
                          <a:cs typeface="+mn-cs"/>
                        </a:rPr>
                        <a:t>Показатели объема (количество объектов, учреждений)</a:t>
                      </a:r>
                      <a:endParaRPr lang="ru-RU" sz="1200" dirty="0"/>
                    </a:p>
                  </a:txBody>
                  <a:tcPr/>
                </a:tc>
                <a:tc gridSpan="2">
                  <a:txBody>
                    <a:bodyPr/>
                    <a:lstStyle/>
                    <a:p>
                      <a:r>
                        <a:rPr lang="ru-RU" sz="1000" b="1" kern="1200" dirty="0" smtClean="0">
                          <a:solidFill>
                            <a:schemeClr val="lt1"/>
                          </a:solidFill>
                          <a:latin typeface="+mn-lt"/>
                          <a:ea typeface="+mn-ea"/>
                          <a:cs typeface="+mn-cs"/>
                        </a:rPr>
                        <a:t>Объем бюджетных ассигнований</a:t>
                      </a:r>
                    </a:p>
                    <a:p>
                      <a:r>
                        <a:rPr lang="ru-RU" sz="1000" b="1" kern="1200" dirty="0" smtClean="0">
                          <a:solidFill>
                            <a:schemeClr val="lt1"/>
                          </a:solidFill>
                          <a:latin typeface="+mn-lt"/>
                          <a:ea typeface="+mn-ea"/>
                          <a:cs typeface="+mn-cs"/>
                        </a:rPr>
                        <a:t>(тыс. рублей)</a:t>
                      </a:r>
                      <a:endParaRPr lang="ru-RU" sz="1000" dirty="0"/>
                    </a:p>
                  </a:txBody>
                  <a:tcPr/>
                </a:tc>
                <a:tc hMerge="1">
                  <a:txBody>
                    <a:bodyPr/>
                    <a:lstStyle/>
                    <a:p>
                      <a:endParaRPr lang="ru-RU" dirty="0"/>
                    </a:p>
                  </a:txBody>
                  <a:tcPr/>
                </a:tc>
              </a:tr>
              <a:tr h="311808">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r>
                        <a:rPr lang="ru-RU" sz="1200" dirty="0" smtClean="0"/>
                        <a:t>2015</a:t>
                      </a:r>
                      <a:endParaRPr lang="ru-RU" sz="1200" dirty="0"/>
                    </a:p>
                  </a:txBody>
                  <a:tcPr/>
                </a:tc>
                <a:tc hMerge="1">
                  <a:txBody>
                    <a:bodyPr/>
                    <a:lstStyle/>
                    <a:p>
                      <a:endParaRPr lang="ru-RU"/>
                    </a:p>
                  </a:txBody>
                  <a:tcPr/>
                </a:tc>
              </a:tr>
              <a:tr h="407749">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200" dirty="0" smtClean="0"/>
                        <a:t>план</a:t>
                      </a:r>
                      <a:endParaRPr lang="ru-RU" sz="1200" dirty="0"/>
                    </a:p>
                  </a:txBody>
                  <a:tcPr/>
                </a:tc>
                <a:tc>
                  <a:txBody>
                    <a:bodyPr/>
                    <a:lstStyle/>
                    <a:p>
                      <a:pPr algn="ctr"/>
                      <a:r>
                        <a:rPr lang="ru-RU" sz="1200" dirty="0" smtClean="0"/>
                        <a:t>факт</a:t>
                      </a:r>
                      <a:endParaRPr lang="ru-RU" sz="1200" dirty="0"/>
                    </a:p>
                  </a:txBody>
                  <a:tcPr/>
                </a:tc>
              </a:tr>
              <a:tr h="456869">
                <a:tc>
                  <a:txBody>
                    <a:bodyPr/>
                    <a:lstStyle/>
                    <a:p>
                      <a:r>
                        <a:rPr lang="ru-RU" sz="1200" dirty="0" smtClean="0"/>
                        <a:t>1</a:t>
                      </a:r>
                      <a:endParaRPr lang="ru-RU" sz="1200" dirty="0"/>
                    </a:p>
                  </a:txBody>
                  <a:tcPr/>
                </a:tc>
                <a:tc>
                  <a:txBody>
                    <a:bodyPr/>
                    <a:lstStyle/>
                    <a:p>
                      <a:r>
                        <a:rPr lang="ru-RU" sz="1200" dirty="0" smtClean="0"/>
                        <a:t>Реализация </a:t>
                      </a:r>
                      <a:r>
                        <a:rPr lang="ru-RU" sz="1200" dirty="0" err="1" smtClean="0"/>
                        <a:t>социокультурного</a:t>
                      </a:r>
                      <a:r>
                        <a:rPr lang="ru-RU" sz="1200" dirty="0" smtClean="0"/>
                        <a:t> проекта</a:t>
                      </a:r>
                      <a:endParaRPr lang="ru-RU" sz="1200" dirty="0"/>
                    </a:p>
                  </a:txBody>
                  <a:tcPr/>
                </a:tc>
                <a:tc>
                  <a:txBody>
                    <a:bodyPr/>
                    <a:lstStyle/>
                    <a:p>
                      <a:pPr algn="ctr"/>
                      <a:r>
                        <a:rPr lang="ru-RU" sz="1200" dirty="0" err="1" smtClean="0"/>
                        <a:t>х</a:t>
                      </a:r>
                      <a:endParaRPr lang="ru-RU" sz="1200" dirty="0"/>
                    </a:p>
                  </a:txBody>
                  <a:tcPr/>
                </a:tc>
                <a:tc>
                  <a:txBody>
                    <a:bodyPr/>
                    <a:lstStyle/>
                    <a:p>
                      <a:r>
                        <a:rPr lang="ru-RU" sz="1200" dirty="0" smtClean="0"/>
                        <a:t>187,88</a:t>
                      </a:r>
                      <a:endParaRPr lang="ru-RU" sz="1200" dirty="0"/>
                    </a:p>
                  </a:txBody>
                  <a:tcPr/>
                </a:tc>
                <a:tc>
                  <a:txBody>
                    <a:bodyPr/>
                    <a:lstStyle/>
                    <a:p>
                      <a:r>
                        <a:rPr lang="ru-RU" sz="1200" dirty="0" smtClean="0"/>
                        <a:t>187,88</a:t>
                      </a:r>
                      <a:endParaRPr lang="ru-RU" sz="1200" dirty="0"/>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r>
              <a:rPr lang="ru-RU" sz="2200" dirty="0" smtClean="0"/>
              <a:t/>
            </a:r>
            <a:br>
              <a:rPr lang="ru-RU" sz="2200" dirty="0" smtClean="0"/>
            </a:br>
            <a:r>
              <a:rPr lang="ru-RU" sz="2200" dirty="0" smtClean="0"/>
              <a:t/>
            </a:r>
            <a:br>
              <a:rPr lang="ru-RU" sz="2200" dirty="0" smtClean="0"/>
            </a:br>
            <a:r>
              <a:rPr lang="ru-RU" sz="1300" b="1" dirty="0" smtClean="0">
                <a:solidFill>
                  <a:schemeClr val="accent3">
                    <a:lumMod val="50000"/>
                  </a:schemeClr>
                </a:solidFill>
              </a:rPr>
              <a:t>Подпрограмма 3 «Обеспечение условий реализации  программы и прочие мероприятия»</a:t>
            </a:r>
            <a:r>
              <a:rPr lang="ru-RU" b="1" dirty="0" smtClean="0">
                <a:solidFill>
                  <a:schemeClr val="accent3">
                    <a:lumMod val="50000"/>
                  </a:schemeClr>
                </a:solidFill>
              </a:rPr>
              <a:t/>
            </a:r>
            <a:br>
              <a:rPr lang="ru-RU" b="1" dirty="0" smtClean="0">
                <a:solidFill>
                  <a:schemeClr val="accent3">
                    <a:lumMod val="50000"/>
                  </a:schemeClr>
                </a:solidFill>
              </a:rPr>
            </a:br>
            <a:endParaRPr lang="ru-RU" b="1" dirty="0">
              <a:solidFill>
                <a:schemeClr val="accent3">
                  <a:lumMod val="50000"/>
                </a:schemeClr>
              </a:solidFill>
            </a:endParaRPr>
          </a:p>
        </p:txBody>
      </p:sp>
      <p:graphicFrame>
        <p:nvGraphicFramePr>
          <p:cNvPr id="4" name="Содержимое 3"/>
          <p:cNvGraphicFramePr>
            <a:graphicFrameLocks noGrp="1"/>
          </p:cNvGraphicFramePr>
          <p:nvPr>
            <p:ph idx="1"/>
          </p:nvPr>
        </p:nvGraphicFramePr>
        <p:xfrm>
          <a:off x="395535" y="548679"/>
          <a:ext cx="8136906" cy="6211289"/>
        </p:xfrm>
        <a:graphic>
          <a:graphicData uri="http://schemas.openxmlformats.org/drawingml/2006/table">
            <a:tbl>
              <a:tblPr firstRow="1" bandRow="1">
                <a:tableStyleId>{5C22544A-7EE6-4342-B048-85BDC9FD1C3A}</a:tableStyleId>
              </a:tblPr>
              <a:tblGrid>
                <a:gridCol w="357842"/>
                <a:gridCol w="3965466"/>
                <a:gridCol w="904405"/>
                <a:gridCol w="347848"/>
                <a:gridCol w="626126"/>
                <a:gridCol w="286808"/>
                <a:gridCol w="765265"/>
                <a:gridCol w="883146"/>
              </a:tblGrid>
              <a:tr h="350541">
                <a:tc rowSpan="3">
                  <a:txBody>
                    <a:bodyPr/>
                    <a:lstStyle/>
                    <a:p>
                      <a:r>
                        <a:rPr lang="ru-RU" sz="1000" dirty="0" smtClean="0"/>
                        <a:t>№</a:t>
                      </a:r>
                      <a:endParaRPr lang="ru-RU" sz="1000" dirty="0"/>
                    </a:p>
                  </a:txBody>
                  <a:tcPr/>
                </a:tc>
                <a:tc rowSpan="3">
                  <a:txBody>
                    <a:bodyPr/>
                    <a:lstStyle/>
                    <a:p>
                      <a:r>
                        <a:rPr lang="ru-RU" sz="1000" dirty="0" smtClean="0"/>
                        <a:t>Наименование ГРБС</a:t>
                      </a:r>
                      <a:endParaRPr lang="ru-RU" sz="1000" dirty="0"/>
                    </a:p>
                  </a:txBody>
                  <a:tcPr/>
                </a:tc>
                <a:tc rowSpan="3">
                  <a:txBody>
                    <a:bodyPr/>
                    <a:lstStyle/>
                    <a:p>
                      <a:r>
                        <a:rPr lang="ru-RU" sz="1000" dirty="0" smtClean="0"/>
                        <a:t>Раздел, подраздел</a:t>
                      </a:r>
                      <a:endParaRPr lang="ru-RU" sz="1000" dirty="0"/>
                    </a:p>
                  </a:txBody>
                  <a:tcPr/>
                </a:tc>
                <a:tc gridSpan="4">
                  <a:txBody>
                    <a:bodyPr/>
                    <a:lstStyle/>
                    <a:p>
                      <a:r>
                        <a:rPr lang="ru-RU" sz="900" b="1" kern="1200" dirty="0" smtClean="0">
                          <a:solidFill>
                            <a:schemeClr val="lt1"/>
                          </a:solidFill>
                          <a:latin typeface="+mn-lt"/>
                          <a:ea typeface="+mn-ea"/>
                          <a:cs typeface="+mn-cs"/>
                        </a:rPr>
                        <a:t>Объём бюджетных ассигнований (тыс. рублей)</a:t>
                      </a:r>
                      <a:endParaRPr lang="ru-RU" sz="900" dirty="0"/>
                    </a:p>
                  </a:txBody>
                  <a:tcPr/>
                </a:tc>
                <a:tc hMerge="1">
                  <a:txBody>
                    <a:bodyPr/>
                    <a:lstStyle/>
                    <a:p>
                      <a:endParaRPr lang="ru-RU" sz="900" dirty="0"/>
                    </a:p>
                  </a:txBody>
                  <a:tcPr/>
                </a:tc>
                <a:tc hMerge="1">
                  <a:txBody>
                    <a:bodyPr/>
                    <a:lstStyle/>
                    <a:p>
                      <a:endParaRPr lang="ru-RU"/>
                    </a:p>
                  </a:txBody>
                  <a:tcPr/>
                </a:tc>
                <a:tc hMerge="1">
                  <a:txBody>
                    <a:bodyPr/>
                    <a:lstStyle/>
                    <a:p>
                      <a:endParaRPr lang="ru-RU" sz="1000" dirty="0"/>
                    </a:p>
                  </a:txBody>
                  <a:tcPr/>
                </a:tc>
                <a:tc rowSpan="3">
                  <a:txBody>
                    <a:bodyPr/>
                    <a:lstStyle/>
                    <a:p>
                      <a:r>
                        <a:rPr lang="ru-RU" sz="1000" dirty="0" smtClean="0"/>
                        <a:t>Процент </a:t>
                      </a:r>
                      <a:r>
                        <a:rPr lang="ru-RU" sz="1000" dirty="0" err="1" smtClean="0"/>
                        <a:t>исполнеия</a:t>
                      </a:r>
                      <a:endParaRPr lang="ru-RU" sz="1000" dirty="0"/>
                    </a:p>
                  </a:txBody>
                  <a:tcPr/>
                </a:tc>
              </a:tr>
              <a:tr h="219088">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a:r>
                        <a:rPr lang="ru-RU" sz="900" dirty="0" smtClean="0"/>
                        <a:t>2015</a:t>
                      </a:r>
                      <a:endParaRPr lang="ru-RU" sz="900" dirty="0"/>
                    </a:p>
                  </a:txBody>
                  <a:tcPr/>
                </a:tc>
                <a:tc hMerge="1">
                  <a:txBody>
                    <a:bodyPr/>
                    <a:lstStyle/>
                    <a:p>
                      <a:pPr algn="ctr"/>
                      <a:endParaRPr lang="ru-RU" sz="1000" dirty="0"/>
                    </a:p>
                  </a:txBody>
                  <a:tcPr/>
                </a:tc>
                <a:tc hMerge="1">
                  <a:txBody>
                    <a:bodyPr/>
                    <a:lstStyle/>
                    <a:p>
                      <a:endParaRPr lang="ru-RU"/>
                    </a:p>
                  </a:txBody>
                  <a:tcPr/>
                </a:tc>
                <a:tc hMerge="1">
                  <a:txBody>
                    <a:bodyPr/>
                    <a:lstStyle/>
                    <a:p>
                      <a:endParaRPr lang="ru-RU"/>
                    </a:p>
                  </a:txBody>
                  <a:tcPr/>
                </a:tc>
                <a:tc vMerge="1">
                  <a:txBody>
                    <a:bodyPr/>
                    <a:lstStyle/>
                    <a:p>
                      <a:endParaRPr lang="ru-RU"/>
                    </a:p>
                  </a:txBody>
                  <a:tcPr/>
                </a:tc>
              </a:tr>
              <a:tr h="219088">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a:r>
                        <a:rPr lang="ru-RU" sz="900" dirty="0" smtClean="0"/>
                        <a:t>план</a:t>
                      </a:r>
                      <a:endParaRPr lang="ru-RU" sz="900" dirty="0"/>
                    </a:p>
                  </a:txBody>
                  <a:tcPr/>
                </a:tc>
                <a:tc hMerge="1">
                  <a:txBody>
                    <a:bodyPr/>
                    <a:lstStyle/>
                    <a:p>
                      <a:pPr algn="ctr"/>
                      <a:endParaRPr lang="ru-RU" sz="1000" dirty="0"/>
                    </a:p>
                  </a:txBody>
                  <a:tcPr/>
                </a:tc>
                <a:tc gridSpan="2">
                  <a:txBody>
                    <a:bodyPr/>
                    <a:lstStyle/>
                    <a:p>
                      <a:pPr algn="ctr"/>
                      <a:r>
                        <a:rPr lang="ru-RU" sz="900" dirty="0" smtClean="0"/>
                        <a:t>факт</a:t>
                      </a:r>
                      <a:endParaRPr lang="ru-RU" sz="900" dirty="0"/>
                    </a:p>
                  </a:txBody>
                  <a:tcPr/>
                </a:tc>
                <a:tc hMerge="1">
                  <a:txBody>
                    <a:bodyPr/>
                    <a:lstStyle/>
                    <a:p>
                      <a:pPr algn="ctr"/>
                      <a:endParaRPr lang="ru-RU" sz="1000" dirty="0"/>
                    </a:p>
                  </a:txBody>
                  <a:tcPr/>
                </a:tc>
                <a:tc vMerge="1">
                  <a:txBody>
                    <a:bodyPr/>
                    <a:lstStyle/>
                    <a:p>
                      <a:endParaRPr lang="ru-RU"/>
                    </a:p>
                  </a:txBody>
                  <a:tcPr/>
                </a:tc>
              </a:tr>
              <a:tr h="200082">
                <a:tc rowSpan="3">
                  <a:txBody>
                    <a:bodyPr/>
                    <a:lstStyle/>
                    <a:p>
                      <a:r>
                        <a:rPr lang="ru-RU" sz="1000" dirty="0" smtClean="0"/>
                        <a:t>1</a:t>
                      </a:r>
                      <a:endParaRPr lang="ru-RU" sz="1000" dirty="0"/>
                    </a:p>
                  </a:txBody>
                  <a:tcPr/>
                </a:tc>
                <a:tc rowSpan="3">
                  <a:txBody>
                    <a:bodyPr/>
                    <a:lstStyle/>
                    <a:p>
                      <a:r>
                        <a:rPr lang="ru-RU" sz="1200" kern="1200" dirty="0" smtClean="0">
                          <a:solidFill>
                            <a:schemeClr val="dk1"/>
                          </a:solidFill>
                          <a:latin typeface="+mn-lt"/>
                          <a:ea typeface="+mn-ea"/>
                          <a:cs typeface="+mn-cs"/>
                        </a:rPr>
                        <a:t>Отдел культуры администрации города Минусинска</a:t>
                      </a:r>
                      <a:endParaRPr lang="ru-RU" sz="1200" dirty="0"/>
                    </a:p>
                  </a:txBody>
                  <a:tcPr/>
                </a:tc>
                <a:tc>
                  <a:txBody>
                    <a:bodyPr/>
                    <a:lstStyle/>
                    <a:p>
                      <a:pPr algn="ctr">
                        <a:spcAft>
                          <a:spcPts val="0"/>
                        </a:spcAft>
                      </a:pPr>
                      <a:r>
                        <a:rPr lang="ru-RU" sz="1000">
                          <a:latin typeface="Times New Roman"/>
                          <a:ea typeface="Calibri"/>
                          <a:cs typeface="Times New Roman"/>
                        </a:rPr>
                        <a:t>07 02</a:t>
                      </a:r>
                    </a:p>
                  </a:txBody>
                  <a:tcPr marL="68580" marR="68580" marT="0" marB="0" anchor="ctr"/>
                </a:tc>
                <a:tc gridSpan="2">
                  <a:txBody>
                    <a:bodyPr/>
                    <a:lstStyle/>
                    <a:p>
                      <a:pPr algn="ctr">
                        <a:spcAft>
                          <a:spcPts val="0"/>
                        </a:spcAft>
                      </a:pPr>
                      <a:r>
                        <a:rPr lang="ru-RU" sz="1000">
                          <a:latin typeface="Times New Roman"/>
                          <a:ea typeface="Calibri"/>
                          <a:cs typeface="Times New Roman"/>
                        </a:rPr>
                        <a:t>36364,93</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000">
                          <a:latin typeface="Times New Roman"/>
                          <a:ea typeface="Calibri"/>
                          <a:cs typeface="Times New Roman"/>
                        </a:rPr>
                        <a:t>35866,06</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000" dirty="0">
                          <a:latin typeface="Times New Roman"/>
                          <a:ea typeface="Calibri"/>
                          <a:cs typeface="Times New Roman"/>
                        </a:rPr>
                        <a:t>98,6%</a:t>
                      </a:r>
                    </a:p>
                  </a:txBody>
                  <a:tcPr marL="68580" marR="68580" marT="0" marB="0" anchor="ctr"/>
                </a:tc>
              </a:tr>
              <a:tr h="190830">
                <a:tc vMerge="1">
                  <a:txBody>
                    <a:bodyPr/>
                    <a:lstStyle/>
                    <a:p>
                      <a:endParaRPr lang="ru-RU" sz="1000" dirty="0"/>
                    </a:p>
                  </a:txBody>
                  <a:tcPr/>
                </a:tc>
                <a:tc vMerge="1">
                  <a:txBody>
                    <a:bodyPr/>
                    <a:lstStyle/>
                    <a:p>
                      <a:endParaRPr lang="ru-RU" sz="1000" dirty="0"/>
                    </a:p>
                  </a:txBody>
                  <a:tcPr/>
                </a:tc>
                <a:tc>
                  <a:txBody>
                    <a:bodyPr/>
                    <a:lstStyle/>
                    <a:p>
                      <a:pPr algn="ctr">
                        <a:spcAft>
                          <a:spcPts val="0"/>
                        </a:spcAft>
                      </a:pPr>
                      <a:r>
                        <a:rPr lang="ru-RU" sz="1000">
                          <a:latin typeface="Times New Roman"/>
                          <a:ea typeface="Calibri"/>
                          <a:cs typeface="Times New Roman"/>
                        </a:rPr>
                        <a:t>08 01</a:t>
                      </a:r>
                    </a:p>
                  </a:txBody>
                  <a:tcPr marL="68580" marR="68580" marT="0" marB="0" anchor="ctr"/>
                </a:tc>
                <a:tc gridSpan="2">
                  <a:txBody>
                    <a:bodyPr/>
                    <a:lstStyle/>
                    <a:p>
                      <a:pPr algn="ctr">
                        <a:spcAft>
                          <a:spcPts val="0"/>
                        </a:spcAft>
                      </a:pPr>
                      <a:r>
                        <a:rPr lang="ru-RU" sz="1000">
                          <a:latin typeface="Times New Roman"/>
                          <a:ea typeface="Calibri"/>
                          <a:cs typeface="Times New Roman"/>
                        </a:rPr>
                        <a:t>8224,25</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000">
                          <a:latin typeface="Times New Roman"/>
                          <a:ea typeface="Calibri"/>
                          <a:cs typeface="Times New Roman"/>
                        </a:rPr>
                        <a:t>8145,12</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000">
                          <a:latin typeface="Times New Roman"/>
                          <a:ea typeface="Calibri"/>
                          <a:cs typeface="Times New Roman"/>
                        </a:rPr>
                        <a:t>99,0%</a:t>
                      </a:r>
                    </a:p>
                  </a:txBody>
                  <a:tcPr marL="68580" marR="68580" marT="0" marB="0" anchor="ctr"/>
                </a:tc>
              </a:tr>
              <a:tr h="181577">
                <a:tc vMerge="1">
                  <a:txBody>
                    <a:bodyPr/>
                    <a:lstStyle/>
                    <a:p>
                      <a:endParaRPr lang="ru-RU" sz="1000" dirty="0"/>
                    </a:p>
                  </a:txBody>
                  <a:tcPr/>
                </a:tc>
                <a:tc vMerge="1">
                  <a:txBody>
                    <a:bodyPr/>
                    <a:lstStyle/>
                    <a:p>
                      <a:endParaRPr lang="ru-RU" sz="1000" dirty="0"/>
                    </a:p>
                  </a:txBody>
                  <a:tcPr/>
                </a:tc>
                <a:tc>
                  <a:txBody>
                    <a:bodyPr/>
                    <a:lstStyle/>
                    <a:p>
                      <a:pPr algn="ctr">
                        <a:spcAft>
                          <a:spcPts val="0"/>
                        </a:spcAft>
                      </a:pPr>
                      <a:r>
                        <a:rPr lang="ru-RU" sz="1000">
                          <a:latin typeface="Times New Roman"/>
                          <a:ea typeface="Calibri"/>
                          <a:cs typeface="Times New Roman"/>
                        </a:rPr>
                        <a:t>08 04</a:t>
                      </a:r>
                    </a:p>
                  </a:txBody>
                  <a:tcPr marL="68580" marR="68580" marT="0" marB="0" anchor="ctr"/>
                </a:tc>
                <a:tc gridSpan="2">
                  <a:txBody>
                    <a:bodyPr/>
                    <a:lstStyle/>
                    <a:p>
                      <a:pPr algn="ctr">
                        <a:spcAft>
                          <a:spcPts val="0"/>
                        </a:spcAft>
                      </a:pPr>
                      <a:r>
                        <a:rPr lang="ru-RU" sz="1000">
                          <a:latin typeface="Times New Roman"/>
                          <a:ea typeface="Calibri"/>
                          <a:cs typeface="Times New Roman"/>
                        </a:rPr>
                        <a:t>13 406,27</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000">
                          <a:latin typeface="Times New Roman"/>
                          <a:ea typeface="Calibri"/>
                          <a:cs typeface="Times New Roman"/>
                        </a:rPr>
                        <a:t>13406,27</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000">
                          <a:latin typeface="Times New Roman"/>
                          <a:ea typeface="Calibri"/>
                          <a:cs typeface="Times New Roman"/>
                        </a:rPr>
                        <a:t>100%</a:t>
                      </a:r>
                    </a:p>
                  </a:txBody>
                  <a:tcPr marL="68580" marR="68580" marT="0" marB="0" anchor="ctr"/>
                </a:tc>
              </a:tr>
              <a:tr h="233694">
                <a:tc>
                  <a:txBody>
                    <a:bodyPr/>
                    <a:lstStyle/>
                    <a:p>
                      <a:endParaRPr lang="ru-RU" sz="1000"/>
                    </a:p>
                  </a:txBody>
                  <a:tcPr/>
                </a:tc>
                <a:tc>
                  <a:txBody>
                    <a:bodyPr/>
                    <a:lstStyle/>
                    <a:p>
                      <a:r>
                        <a:rPr lang="ru-RU" sz="1000" dirty="0" smtClean="0"/>
                        <a:t>Итого</a:t>
                      </a:r>
                      <a:endParaRPr lang="ru-RU" sz="1000" dirty="0"/>
                    </a:p>
                  </a:txBody>
                  <a:tcPr/>
                </a:tc>
                <a:tc>
                  <a:txBody>
                    <a:bodyPr/>
                    <a:lstStyle/>
                    <a:p>
                      <a:pPr algn="ctr">
                        <a:spcAft>
                          <a:spcPts val="0"/>
                        </a:spcAft>
                      </a:pP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000">
                          <a:latin typeface="Times New Roman"/>
                          <a:ea typeface="Calibri"/>
                          <a:cs typeface="Times New Roman"/>
                        </a:rPr>
                        <a:t>57995,45</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gridSpan="2">
                  <a:txBody>
                    <a:bodyPr/>
                    <a:lstStyle/>
                    <a:p>
                      <a:pPr algn="ctr">
                        <a:spcAft>
                          <a:spcPts val="0"/>
                        </a:spcAft>
                      </a:pPr>
                      <a:r>
                        <a:rPr lang="ru-RU" sz="1000">
                          <a:latin typeface="Times New Roman"/>
                          <a:ea typeface="Calibri"/>
                          <a:cs typeface="Times New Roman"/>
                        </a:rPr>
                        <a:t>57417,45</a:t>
                      </a:r>
                    </a:p>
                  </a:txBody>
                  <a:tcPr marL="68580" marR="68580" marT="0" marB="0" anchor="ctr"/>
                </a:tc>
                <a:tc hMerge="1">
                  <a:txBody>
                    <a:bodyPr/>
                    <a:lstStyle/>
                    <a:p>
                      <a:pPr algn="ctr">
                        <a:spcAft>
                          <a:spcPts val="0"/>
                        </a:spcAft>
                      </a:pP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000" dirty="0">
                          <a:latin typeface="Times New Roman"/>
                          <a:ea typeface="Calibri"/>
                          <a:cs typeface="Times New Roman"/>
                        </a:rPr>
                        <a:t>99,0%</a:t>
                      </a:r>
                    </a:p>
                  </a:txBody>
                  <a:tcPr marL="68580" marR="68580" marT="0" marB="0" anchor="ctr"/>
                </a:tc>
              </a:tr>
              <a:tr h="292117">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i="1" kern="1200" dirty="0" smtClean="0">
                          <a:solidFill>
                            <a:srgbClr val="0070C0"/>
                          </a:solidFill>
                          <a:latin typeface="+mn-lt"/>
                          <a:ea typeface="+mn-ea"/>
                          <a:cs typeface="+mn-cs"/>
                        </a:rPr>
                        <a:t>При реализации данной подпрограммы в 2015 году достигнуты следующие показатели:</a:t>
                      </a:r>
                      <a:endParaRPr lang="ru-RU" sz="1400" b="0" i="1" dirty="0">
                        <a:solidFill>
                          <a:srgbClr val="0070C0"/>
                        </a:solidFill>
                      </a:endParaRPr>
                    </a:p>
                  </a:txBody>
                  <a:tcPr/>
                </a:tc>
                <a:tc hMerge="1">
                  <a:txBody>
                    <a:bodyPr/>
                    <a:lstStyle/>
                    <a:p>
                      <a:endParaRPr lang="ru-RU" sz="1000" dirty="0"/>
                    </a:p>
                  </a:txBody>
                  <a:tcPr/>
                </a:tc>
                <a:tc hMerge="1">
                  <a:txBody>
                    <a:bodyPr/>
                    <a:lstStyle/>
                    <a:p>
                      <a:endParaRPr lang="ru-RU" sz="1000" dirty="0"/>
                    </a:p>
                  </a:txBody>
                  <a:tcPr/>
                </a:tc>
                <a:tc hMerge="1">
                  <a:txBody>
                    <a:bodyPr/>
                    <a:lstStyle/>
                    <a:p>
                      <a:endParaRPr lang="ru-RU"/>
                    </a:p>
                  </a:txBody>
                  <a:tcPr/>
                </a:tc>
                <a:tc hMerge="1">
                  <a:txBody>
                    <a:bodyPr/>
                    <a:lstStyle/>
                    <a:p>
                      <a:endParaRPr lang="ru-RU" sz="1000" dirty="0"/>
                    </a:p>
                  </a:txBody>
                  <a:tcPr/>
                </a:tc>
                <a:tc hMerge="1">
                  <a:txBody>
                    <a:bodyPr/>
                    <a:lstStyle/>
                    <a:p>
                      <a:endParaRPr lang="ru-RU"/>
                    </a:p>
                  </a:txBody>
                  <a:tcPr/>
                </a:tc>
                <a:tc hMerge="1">
                  <a:txBody>
                    <a:bodyPr/>
                    <a:lstStyle/>
                    <a:p>
                      <a:endParaRPr lang="ru-RU" sz="1000" dirty="0"/>
                    </a:p>
                  </a:txBody>
                  <a:tcPr/>
                </a:tc>
                <a:tc hMerge="1">
                  <a:txBody>
                    <a:bodyPr/>
                    <a:lstStyle/>
                    <a:p>
                      <a:endParaRPr lang="ru-RU" sz="1000" dirty="0"/>
                    </a:p>
                  </a:txBody>
                  <a:tcPr/>
                </a:tc>
              </a:tr>
              <a:tr h="219088">
                <a:tc rowSpan="2" gridSpan="4">
                  <a:txBody>
                    <a:bodyPr/>
                    <a:lstStyle/>
                    <a:p>
                      <a:pPr algn="ctr"/>
                      <a:r>
                        <a:rPr lang="ru-RU" sz="1400" dirty="0" smtClean="0"/>
                        <a:t>Показатели</a:t>
                      </a:r>
                      <a:endParaRPr lang="ru-RU" sz="1400" dirty="0"/>
                    </a:p>
                  </a:txBody>
                  <a:tcPr/>
                </a:tc>
                <a:tc rowSpan="2" hMerge="1">
                  <a:txBody>
                    <a:bodyPr/>
                    <a:lstStyle/>
                    <a:p>
                      <a:endParaRPr lang="ru-RU" sz="1000" dirty="0"/>
                    </a:p>
                  </a:txBody>
                  <a:tcPr/>
                </a:tc>
                <a:tc rowSpan="2" hMerge="1">
                  <a:txBody>
                    <a:bodyPr/>
                    <a:lstStyle/>
                    <a:p>
                      <a:endParaRPr lang="ru-RU" sz="1000" dirty="0"/>
                    </a:p>
                  </a:txBody>
                  <a:tcPr/>
                </a:tc>
                <a:tc rowSpan="2" hMerge="1">
                  <a:txBody>
                    <a:bodyPr/>
                    <a:lstStyle/>
                    <a:p>
                      <a:endParaRPr lang="ru-RU"/>
                    </a:p>
                  </a:txBody>
                  <a:tcPr/>
                </a:tc>
                <a:tc rowSpan="2" gridSpan="2">
                  <a:txBody>
                    <a:bodyPr/>
                    <a:lstStyle/>
                    <a:p>
                      <a:pPr algn="ctr"/>
                      <a:r>
                        <a:rPr lang="ru-RU" sz="1100" dirty="0" smtClean="0"/>
                        <a:t>Единица измерения</a:t>
                      </a:r>
                      <a:endParaRPr lang="ru-RU" sz="1100" dirty="0"/>
                    </a:p>
                  </a:txBody>
                  <a:tcPr/>
                </a:tc>
                <a:tc rowSpan="2" hMerge="1">
                  <a:txBody>
                    <a:bodyPr/>
                    <a:lstStyle/>
                    <a:p>
                      <a:endParaRPr lang="ru-RU"/>
                    </a:p>
                  </a:txBody>
                  <a:tcPr/>
                </a:tc>
                <a:tc gridSpan="2">
                  <a:txBody>
                    <a:bodyPr/>
                    <a:lstStyle/>
                    <a:p>
                      <a:pPr algn="ctr"/>
                      <a:r>
                        <a:rPr lang="ru-RU" sz="900" dirty="0" smtClean="0"/>
                        <a:t>2015</a:t>
                      </a:r>
                      <a:endParaRPr lang="ru-RU" sz="900" dirty="0"/>
                    </a:p>
                  </a:txBody>
                  <a:tcPr/>
                </a:tc>
                <a:tc hMerge="1">
                  <a:txBody>
                    <a:bodyPr/>
                    <a:lstStyle/>
                    <a:p>
                      <a:endParaRPr lang="ru-RU" sz="1000" dirty="0"/>
                    </a:p>
                  </a:txBody>
                  <a:tcPr/>
                </a:tc>
              </a:tr>
              <a:tr h="219088">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a:txBody>
                    <a:bodyPr/>
                    <a:lstStyle/>
                    <a:p>
                      <a:pPr algn="ctr"/>
                      <a:r>
                        <a:rPr lang="ru-RU" sz="900" dirty="0" smtClean="0"/>
                        <a:t>план</a:t>
                      </a:r>
                      <a:endParaRPr lang="ru-RU" sz="900" dirty="0"/>
                    </a:p>
                  </a:txBody>
                  <a:tcPr/>
                </a:tc>
                <a:tc>
                  <a:txBody>
                    <a:bodyPr/>
                    <a:lstStyle/>
                    <a:p>
                      <a:pPr algn="ctr"/>
                      <a:r>
                        <a:rPr lang="ru-RU" sz="900" dirty="0" smtClean="0"/>
                        <a:t>факт</a:t>
                      </a:r>
                      <a:endParaRPr lang="ru-RU" sz="900" dirty="0"/>
                    </a:p>
                  </a:txBody>
                  <a:tcPr/>
                </a:tc>
              </a:tr>
              <a:tr h="233694">
                <a:tc gridSpan="4">
                  <a:txBody>
                    <a:bodyPr/>
                    <a:lstStyle/>
                    <a:p>
                      <a:r>
                        <a:rPr lang="ru-RU" sz="1000" kern="1200" dirty="0" smtClean="0">
                          <a:solidFill>
                            <a:schemeClr val="dk1"/>
                          </a:solidFill>
                          <a:latin typeface="+mn-lt"/>
                          <a:ea typeface="+mn-ea"/>
                          <a:cs typeface="+mn-cs"/>
                        </a:rPr>
                        <a:t>Доля детей, привлекаемых к участию в творческих мероприятиях, в общем числе детей</a:t>
                      </a:r>
                      <a:endParaRPr lang="ru-RU" sz="1000" dirty="0"/>
                    </a:p>
                  </a:txBody>
                  <a:tcPr/>
                </a:tc>
                <a:tc hMerge="1">
                  <a:txBody>
                    <a:bodyPr/>
                    <a:lstStyle/>
                    <a:p>
                      <a:endParaRPr lang="ru-RU" sz="1000" dirty="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a:t>
                      </a:r>
                      <a:endParaRPr lang="ru-RU" sz="1000" dirty="0"/>
                    </a:p>
                  </a:txBody>
                  <a:tcPr/>
                </a:tc>
                <a:tc hMerge="1">
                  <a:txBody>
                    <a:bodyPr/>
                    <a:lstStyle/>
                    <a:p>
                      <a:endParaRPr lang="ru-RU"/>
                    </a:p>
                  </a:txBody>
                  <a:tcPr/>
                </a:tc>
                <a:tc>
                  <a:txBody>
                    <a:bodyPr/>
                    <a:lstStyle/>
                    <a:p>
                      <a:r>
                        <a:rPr lang="ru-RU" sz="1000" dirty="0" smtClean="0"/>
                        <a:t>12,01</a:t>
                      </a:r>
                      <a:endParaRPr lang="ru-RU" sz="1000" dirty="0"/>
                    </a:p>
                  </a:txBody>
                  <a:tcPr/>
                </a:tc>
                <a:tc>
                  <a:txBody>
                    <a:bodyPr/>
                    <a:lstStyle/>
                    <a:p>
                      <a:r>
                        <a:rPr lang="ru-RU" sz="1000" dirty="0" smtClean="0"/>
                        <a:t>13,44</a:t>
                      </a:r>
                      <a:endParaRPr lang="ru-RU" sz="1000" dirty="0"/>
                    </a:p>
                  </a:txBody>
                  <a:tcPr/>
                </a:tc>
              </a:tr>
              <a:tr h="379753">
                <a:tc gridSpan="4">
                  <a:txBody>
                    <a:bodyPr/>
                    <a:lstStyle/>
                    <a:p>
                      <a:r>
                        <a:rPr lang="ru-RU" sz="1000" kern="1200" dirty="0" smtClean="0">
                          <a:solidFill>
                            <a:schemeClr val="dk1"/>
                          </a:solidFill>
                          <a:latin typeface="+mn-lt"/>
                          <a:ea typeface="+mn-ea"/>
                          <a:cs typeface="+mn-cs"/>
                        </a:rPr>
                        <a:t>Количество специалистов, повысивших квалификацию, прошедших переподготовку, обученных на семинарах и других мероприятиях</a:t>
                      </a:r>
                      <a:endParaRPr lang="ru-RU" sz="1000" dirty="0"/>
                    </a:p>
                  </a:txBody>
                  <a:tcPr/>
                </a:tc>
                <a:tc hMerge="1">
                  <a:txBody>
                    <a:bodyPr/>
                    <a:lstStyle/>
                    <a:p>
                      <a:endParaRPr lang="ru-RU" sz="1000" dirty="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чел</a:t>
                      </a:r>
                      <a:endParaRPr lang="ru-RU" sz="1000" dirty="0"/>
                    </a:p>
                  </a:txBody>
                  <a:tcPr/>
                </a:tc>
                <a:tc hMerge="1">
                  <a:txBody>
                    <a:bodyPr/>
                    <a:lstStyle/>
                    <a:p>
                      <a:endParaRPr lang="ru-RU"/>
                    </a:p>
                  </a:txBody>
                  <a:tcPr/>
                </a:tc>
                <a:tc>
                  <a:txBody>
                    <a:bodyPr/>
                    <a:lstStyle/>
                    <a:p>
                      <a:r>
                        <a:rPr lang="ru-RU" sz="1000" dirty="0" smtClean="0"/>
                        <a:t>145</a:t>
                      </a:r>
                      <a:endParaRPr lang="ru-RU" sz="1000" dirty="0"/>
                    </a:p>
                  </a:txBody>
                  <a:tcPr/>
                </a:tc>
                <a:tc>
                  <a:txBody>
                    <a:bodyPr/>
                    <a:lstStyle/>
                    <a:p>
                      <a:r>
                        <a:rPr lang="ru-RU" sz="1000" dirty="0" smtClean="0"/>
                        <a:t>106</a:t>
                      </a:r>
                      <a:endParaRPr lang="ru-RU" sz="1000" dirty="0"/>
                    </a:p>
                  </a:txBody>
                  <a:tcPr/>
                </a:tc>
              </a:tr>
              <a:tr h="233694">
                <a:tc gridSpan="4">
                  <a:txBody>
                    <a:bodyPr/>
                    <a:lstStyle/>
                    <a:p>
                      <a:r>
                        <a:rPr lang="ru-RU" sz="1000" kern="1200" dirty="0" smtClean="0">
                          <a:solidFill>
                            <a:schemeClr val="dk1"/>
                          </a:solidFill>
                          <a:latin typeface="+mn-lt"/>
                          <a:ea typeface="+mn-ea"/>
                          <a:cs typeface="+mn-cs"/>
                        </a:rPr>
                        <a:t>Доля музеев, имеющих сайт в сети Интернет, в общем количестве музеев </a:t>
                      </a:r>
                      <a:endParaRPr lang="ru-RU" sz="1000" dirty="0"/>
                    </a:p>
                  </a:txBody>
                  <a:tcPr/>
                </a:tc>
                <a:tc hMerge="1">
                  <a:txBody>
                    <a:bodyPr/>
                    <a:lstStyle/>
                    <a:p>
                      <a:endParaRPr lang="ru-RU" sz="1000" dirty="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a:t>
                      </a:r>
                      <a:endParaRPr lang="ru-RU" sz="1000" dirty="0"/>
                    </a:p>
                  </a:txBody>
                  <a:tcPr/>
                </a:tc>
                <a:tc hMerge="1">
                  <a:txBody>
                    <a:bodyPr/>
                    <a:lstStyle/>
                    <a:p>
                      <a:endParaRPr lang="ru-RU"/>
                    </a:p>
                  </a:txBody>
                  <a:tcPr/>
                </a:tc>
                <a:tc>
                  <a:txBody>
                    <a:bodyPr/>
                    <a:lstStyle/>
                    <a:p>
                      <a:r>
                        <a:rPr lang="ru-RU" sz="1000" dirty="0" smtClean="0"/>
                        <a:t>100</a:t>
                      </a:r>
                      <a:endParaRPr lang="ru-RU" sz="1000" dirty="0"/>
                    </a:p>
                  </a:txBody>
                  <a:tcPr/>
                </a:tc>
                <a:tc>
                  <a:txBody>
                    <a:bodyPr/>
                    <a:lstStyle/>
                    <a:p>
                      <a:r>
                        <a:rPr lang="ru-RU" sz="1000" dirty="0" smtClean="0"/>
                        <a:t>100</a:t>
                      </a:r>
                      <a:endParaRPr lang="ru-RU" sz="1000" dirty="0"/>
                    </a:p>
                  </a:txBody>
                  <a:tcPr/>
                </a:tc>
              </a:tr>
              <a:tr h="233694">
                <a:tc gridSpan="4">
                  <a:txBody>
                    <a:bodyPr/>
                    <a:lstStyle/>
                    <a:p>
                      <a:r>
                        <a:rPr lang="ru-RU" sz="900" kern="1200" dirty="0" smtClean="0">
                          <a:solidFill>
                            <a:schemeClr val="dk1"/>
                          </a:solidFill>
                          <a:latin typeface="+mn-lt"/>
                          <a:ea typeface="+mn-ea"/>
                          <a:cs typeface="+mn-cs"/>
                        </a:rPr>
                        <a:t>Доля библиотек, подключенных к сети Интернет, в общем количестве общедоступных библиотек</a:t>
                      </a:r>
                      <a:endParaRPr lang="ru-RU" sz="900" dirty="0"/>
                    </a:p>
                  </a:txBody>
                  <a:tcPr/>
                </a:tc>
                <a:tc hMerge="1">
                  <a:txBody>
                    <a:bodyPr/>
                    <a:lstStyle/>
                    <a:p>
                      <a:endParaRPr lang="ru-RU" sz="1000" dirty="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a:t>
                      </a:r>
                      <a:endParaRPr lang="ru-RU" sz="1000" dirty="0"/>
                    </a:p>
                  </a:txBody>
                  <a:tcPr/>
                </a:tc>
                <a:tc hMerge="1">
                  <a:txBody>
                    <a:bodyPr/>
                    <a:lstStyle/>
                    <a:p>
                      <a:endParaRPr lang="ru-RU"/>
                    </a:p>
                  </a:txBody>
                  <a:tcPr/>
                </a:tc>
                <a:tc>
                  <a:txBody>
                    <a:bodyPr/>
                    <a:lstStyle/>
                    <a:p>
                      <a:r>
                        <a:rPr lang="ru-RU" sz="1000" dirty="0" smtClean="0"/>
                        <a:t>100</a:t>
                      </a:r>
                      <a:endParaRPr lang="ru-RU" sz="1000" dirty="0"/>
                    </a:p>
                  </a:txBody>
                  <a:tcPr/>
                </a:tc>
                <a:tc>
                  <a:txBody>
                    <a:bodyPr/>
                    <a:lstStyle/>
                    <a:p>
                      <a:r>
                        <a:rPr lang="ru-RU" sz="1000" dirty="0" smtClean="0"/>
                        <a:t>100</a:t>
                      </a:r>
                      <a:endParaRPr lang="ru-RU" sz="1000" dirty="0"/>
                    </a:p>
                  </a:txBody>
                  <a:tcPr/>
                </a:tc>
              </a:tr>
              <a:tr h="233694">
                <a:tc gridSpan="4">
                  <a:txBody>
                    <a:bodyPr/>
                    <a:lstStyle/>
                    <a:p>
                      <a:r>
                        <a:rPr lang="ru-RU" sz="1000" kern="1200" dirty="0" smtClean="0">
                          <a:solidFill>
                            <a:schemeClr val="dk1"/>
                          </a:solidFill>
                          <a:latin typeface="+mn-lt"/>
                          <a:ea typeface="+mn-ea"/>
                          <a:cs typeface="+mn-cs"/>
                        </a:rPr>
                        <a:t>Количество библиографических записей  электронного каталога</a:t>
                      </a:r>
                      <a:endParaRPr lang="ru-RU" sz="1000" dirty="0"/>
                    </a:p>
                  </a:txBody>
                  <a:tcPr/>
                </a:tc>
                <a:tc hMerge="1">
                  <a:txBody>
                    <a:bodyPr/>
                    <a:lstStyle/>
                    <a:p>
                      <a:endParaRPr lang="ru-RU" sz="1000"/>
                    </a:p>
                  </a:txBody>
                  <a:tcPr/>
                </a:tc>
                <a:tc hMerge="1">
                  <a:txBody>
                    <a:bodyPr/>
                    <a:lstStyle/>
                    <a:p>
                      <a:endParaRPr lang="ru-RU" sz="1000" dirty="0"/>
                    </a:p>
                  </a:txBody>
                  <a:tcPr/>
                </a:tc>
                <a:tc hMerge="1">
                  <a:txBody>
                    <a:bodyPr/>
                    <a:lstStyle/>
                    <a:p>
                      <a:endParaRPr lang="ru-RU"/>
                    </a:p>
                  </a:txBody>
                  <a:tcPr/>
                </a:tc>
                <a:tc gridSpan="2">
                  <a:txBody>
                    <a:bodyPr/>
                    <a:lstStyle/>
                    <a:p>
                      <a:r>
                        <a:rPr lang="ru-RU" sz="1000" dirty="0" err="1" smtClean="0"/>
                        <a:t>Тыс.ед</a:t>
                      </a:r>
                      <a:endParaRPr lang="ru-RU" sz="1000" dirty="0"/>
                    </a:p>
                  </a:txBody>
                  <a:tcPr/>
                </a:tc>
                <a:tc hMerge="1">
                  <a:txBody>
                    <a:bodyPr/>
                    <a:lstStyle/>
                    <a:p>
                      <a:endParaRPr lang="ru-RU"/>
                    </a:p>
                  </a:txBody>
                  <a:tcPr/>
                </a:tc>
                <a:tc>
                  <a:txBody>
                    <a:bodyPr/>
                    <a:lstStyle/>
                    <a:p>
                      <a:r>
                        <a:rPr lang="ru-RU" sz="1000" dirty="0" smtClean="0"/>
                        <a:t>41,2</a:t>
                      </a:r>
                      <a:endParaRPr lang="ru-RU" sz="1000" dirty="0"/>
                    </a:p>
                  </a:txBody>
                  <a:tcPr/>
                </a:tc>
                <a:tc>
                  <a:txBody>
                    <a:bodyPr/>
                    <a:lstStyle/>
                    <a:p>
                      <a:r>
                        <a:rPr lang="ru-RU" sz="1000" dirty="0" smtClean="0"/>
                        <a:t>47,6</a:t>
                      </a:r>
                      <a:endParaRPr lang="ru-RU" sz="1000" dirty="0"/>
                    </a:p>
                  </a:txBody>
                  <a:tcPr/>
                </a:tc>
              </a:tr>
              <a:tr h="525812">
                <a:tc gridSpan="4">
                  <a:txBody>
                    <a:bodyPr/>
                    <a:lstStyle/>
                    <a:p>
                      <a:r>
                        <a:rPr lang="ru-RU" sz="1000" kern="1200" dirty="0" smtClean="0">
                          <a:solidFill>
                            <a:schemeClr val="dk1"/>
                          </a:solidFill>
                          <a:latin typeface="+mn-lt"/>
                          <a:ea typeface="+mn-ea"/>
                          <a:cs typeface="+mn-cs"/>
                        </a:rPr>
                        <a:t>Число получателей денежных поощрений лучшим творческим работникам, работникам организаций культуры и образовательных учреждений в области культуры, талантливой молодежи в сфере культуры и искусства.</a:t>
                      </a:r>
                      <a:endParaRPr lang="ru-RU" sz="1000" dirty="0"/>
                    </a:p>
                  </a:txBody>
                  <a:tcPr/>
                </a:tc>
                <a:tc hMerge="1">
                  <a:txBody>
                    <a:bodyPr/>
                    <a:lstStyle/>
                    <a:p>
                      <a:endParaRPr lang="ru-RU" sz="100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чел</a:t>
                      </a:r>
                      <a:endParaRPr lang="ru-RU" sz="1000" dirty="0"/>
                    </a:p>
                  </a:txBody>
                  <a:tcPr/>
                </a:tc>
                <a:tc hMerge="1">
                  <a:txBody>
                    <a:bodyPr/>
                    <a:lstStyle/>
                    <a:p>
                      <a:endParaRPr lang="ru-RU"/>
                    </a:p>
                  </a:txBody>
                  <a:tcPr/>
                </a:tc>
                <a:tc>
                  <a:txBody>
                    <a:bodyPr/>
                    <a:lstStyle/>
                    <a:p>
                      <a:r>
                        <a:rPr lang="ru-RU" sz="1000" dirty="0" smtClean="0"/>
                        <a:t>4</a:t>
                      </a:r>
                      <a:endParaRPr lang="ru-RU" sz="1000" dirty="0"/>
                    </a:p>
                  </a:txBody>
                  <a:tcPr/>
                </a:tc>
                <a:tc>
                  <a:txBody>
                    <a:bodyPr/>
                    <a:lstStyle/>
                    <a:p>
                      <a:r>
                        <a:rPr lang="ru-RU" sz="1000" dirty="0" smtClean="0"/>
                        <a:t>2</a:t>
                      </a:r>
                      <a:endParaRPr lang="ru-RU" sz="1000" dirty="0"/>
                    </a:p>
                  </a:txBody>
                  <a:tcPr/>
                </a:tc>
              </a:tr>
              <a:tr h="525812">
                <a:tc gridSpan="4">
                  <a:txBody>
                    <a:bodyPr/>
                    <a:lstStyle/>
                    <a:p>
                      <a:r>
                        <a:rPr lang="ru-RU" sz="1000" kern="1200" dirty="0" smtClean="0">
                          <a:solidFill>
                            <a:schemeClr val="dk1"/>
                          </a:solidFill>
                          <a:latin typeface="+mn-lt"/>
                          <a:ea typeface="+mn-ea"/>
                          <a:cs typeface="+mn-cs"/>
                        </a:rPr>
                        <a:t>Своевременность разработки  нормативных правовых актов, регулирующих порядок расходования средств городского бюджета, принятие которых необходимо в соответствии с решением о городском бюджете за отчетный год</a:t>
                      </a:r>
                      <a:endParaRPr lang="ru-RU" sz="1000" dirty="0"/>
                    </a:p>
                  </a:txBody>
                  <a:tcPr/>
                </a:tc>
                <a:tc hMerge="1">
                  <a:txBody>
                    <a:bodyPr/>
                    <a:lstStyle/>
                    <a:p>
                      <a:endParaRPr lang="ru-RU" sz="100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балл</a:t>
                      </a:r>
                      <a:endParaRPr lang="ru-RU" sz="1000" dirty="0"/>
                    </a:p>
                  </a:txBody>
                  <a:tcPr/>
                </a:tc>
                <a:tc hMerge="1">
                  <a:txBody>
                    <a:bodyPr/>
                    <a:lstStyle/>
                    <a:p>
                      <a:endParaRPr lang="ru-RU"/>
                    </a:p>
                  </a:txBody>
                  <a:tcPr/>
                </a:tc>
                <a:tc>
                  <a:txBody>
                    <a:bodyPr/>
                    <a:lstStyle/>
                    <a:p>
                      <a:r>
                        <a:rPr lang="ru-RU" sz="1000" dirty="0" smtClean="0"/>
                        <a:t>5</a:t>
                      </a:r>
                      <a:endParaRPr lang="ru-RU" sz="1000" dirty="0"/>
                    </a:p>
                  </a:txBody>
                  <a:tcPr/>
                </a:tc>
                <a:tc>
                  <a:txBody>
                    <a:bodyPr/>
                    <a:lstStyle/>
                    <a:p>
                      <a:r>
                        <a:rPr lang="ru-RU" sz="1000" dirty="0" smtClean="0"/>
                        <a:t>5</a:t>
                      </a:r>
                      <a:endParaRPr lang="ru-RU" sz="1000" dirty="0"/>
                    </a:p>
                  </a:txBody>
                  <a:tcPr/>
                </a:tc>
              </a:tr>
              <a:tr h="379753">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dk1"/>
                          </a:solidFill>
                          <a:latin typeface="+mn-lt"/>
                          <a:ea typeface="+mn-ea"/>
                          <a:cs typeface="+mn-cs"/>
                        </a:rPr>
                        <a:t>Своевременность представления уточненного фрагмента реестра расходных обязательств главного распорядителя </a:t>
                      </a:r>
                      <a:endParaRPr lang="ru-RU" sz="1000" dirty="0"/>
                    </a:p>
                  </a:txBody>
                  <a:tcPr/>
                </a:tc>
                <a:tc hMerge="1">
                  <a:txBody>
                    <a:bodyPr/>
                    <a:lstStyle/>
                    <a:p>
                      <a:endParaRPr lang="ru-RU" sz="1000"/>
                    </a:p>
                  </a:txBody>
                  <a:tcPr/>
                </a:tc>
                <a:tc hMerge="1">
                  <a:txBody>
                    <a:bodyPr/>
                    <a:lstStyle/>
                    <a:p>
                      <a:endParaRPr lang="ru-RU" sz="1000" dirty="0"/>
                    </a:p>
                  </a:txBody>
                  <a:tcPr/>
                </a:tc>
                <a:tc hMerge="1">
                  <a:txBody>
                    <a:bodyPr/>
                    <a:lstStyle/>
                    <a:p>
                      <a:endParaRPr lang="ru-RU"/>
                    </a:p>
                  </a:txBody>
                  <a:tcPr/>
                </a:tc>
                <a:tc gridSpan="2">
                  <a:txBody>
                    <a:bodyPr/>
                    <a:lstStyle/>
                    <a:p>
                      <a:r>
                        <a:rPr lang="ru-RU" sz="1000" dirty="0" smtClean="0"/>
                        <a:t>балл</a:t>
                      </a:r>
                      <a:endParaRPr lang="ru-RU" sz="1000" dirty="0"/>
                    </a:p>
                  </a:txBody>
                  <a:tcPr/>
                </a:tc>
                <a:tc hMerge="1">
                  <a:txBody>
                    <a:bodyPr/>
                    <a:lstStyle/>
                    <a:p>
                      <a:endParaRPr lang="ru-RU"/>
                    </a:p>
                  </a:txBody>
                  <a:tcPr/>
                </a:tc>
                <a:tc>
                  <a:txBody>
                    <a:bodyPr/>
                    <a:lstStyle/>
                    <a:p>
                      <a:r>
                        <a:rPr lang="ru-RU" sz="1000" dirty="0" smtClean="0"/>
                        <a:t>5</a:t>
                      </a:r>
                      <a:endParaRPr lang="ru-RU" sz="1000" dirty="0"/>
                    </a:p>
                  </a:txBody>
                  <a:tcPr/>
                </a:tc>
                <a:tc>
                  <a:txBody>
                    <a:bodyPr/>
                    <a:lstStyle/>
                    <a:p>
                      <a:r>
                        <a:rPr lang="ru-RU" sz="1000" dirty="0" smtClean="0"/>
                        <a:t>5</a:t>
                      </a:r>
                      <a:endParaRPr lang="ru-RU" sz="1000" dirty="0"/>
                    </a:p>
                  </a:txBody>
                  <a:tcPr/>
                </a:tc>
              </a:tr>
              <a:tr h="525812">
                <a:tc gridSpan="4">
                  <a:txBody>
                    <a:bodyPr/>
                    <a:lstStyle/>
                    <a:p>
                      <a:r>
                        <a:rPr lang="ru-RU" sz="1000" kern="1200" dirty="0" smtClean="0">
                          <a:solidFill>
                            <a:schemeClr val="dk1"/>
                          </a:solidFill>
                          <a:latin typeface="+mn-lt"/>
                          <a:ea typeface="+mn-ea"/>
                          <a:cs typeface="+mn-cs"/>
                        </a:rPr>
                        <a:t>Уровень исполнения расходов главного распорядителя за счет средств городского  бюджета (без учета межбюджетных трансфертов, имеющих целевое  назначение, из федерального бюджета) </a:t>
                      </a:r>
                      <a:endParaRPr lang="ru-RU" sz="1000"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r>
                        <a:rPr lang="ru-RU" sz="1000" dirty="0" smtClean="0"/>
                        <a:t>Балл</a:t>
                      </a:r>
                      <a:endParaRPr lang="ru-RU" sz="1000" dirty="0"/>
                    </a:p>
                  </a:txBody>
                  <a:tcPr/>
                </a:tc>
                <a:tc hMerge="1">
                  <a:txBody>
                    <a:bodyPr/>
                    <a:lstStyle/>
                    <a:p>
                      <a:endParaRPr lang="ru-RU"/>
                    </a:p>
                  </a:txBody>
                  <a:tcPr/>
                </a:tc>
                <a:tc>
                  <a:txBody>
                    <a:bodyPr/>
                    <a:lstStyle/>
                    <a:p>
                      <a:r>
                        <a:rPr lang="ru-RU" sz="1000" dirty="0" smtClean="0"/>
                        <a:t>5</a:t>
                      </a:r>
                      <a:endParaRPr lang="ru-RU" sz="1000" dirty="0"/>
                    </a:p>
                  </a:txBody>
                  <a:tcPr/>
                </a:tc>
                <a:tc>
                  <a:txBody>
                    <a:bodyPr/>
                    <a:lstStyle/>
                    <a:p>
                      <a:r>
                        <a:rPr lang="ru-RU" sz="1000" dirty="0" smtClean="0"/>
                        <a:t>4</a:t>
                      </a:r>
                      <a:endParaRPr lang="ru-RU" sz="1000" dirty="0"/>
                    </a:p>
                  </a:txBody>
                  <a:tcPr/>
                </a:tc>
              </a:tr>
              <a:tr h="379753">
                <a:tc gridSpan="4">
                  <a:txBody>
                    <a:bodyPr/>
                    <a:lstStyle/>
                    <a:p>
                      <a:r>
                        <a:rPr lang="ru-RU" sz="1000" kern="1200" dirty="0" smtClean="0">
                          <a:solidFill>
                            <a:schemeClr val="dk1"/>
                          </a:solidFill>
                          <a:latin typeface="+mn-lt"/>
                          <a:ea typeface="+mn-ea"/>
                          <a:cs typeface="+mn-cs"/>
                        </a:rPr>
                        <a:t>Своевременность утверждения муниципальных заданий подведомственным главному распорядителю учреждениям на текущий финансовый год и плановый период</a:t>
                      </a:r>
                      <a:endParaRPr lang="ru-RU" sz="1000"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r>
                        <a:rPr lang="ru-RU" sz="1000" dirty="0" smtClean="0"/>
                        <a:t>балл</a:t>
                      </a:r>
                      <a:endParaRPr lang="ru-RU" sz="1000" dirty="0"/>
                    </a:p>
                  </a:txBody>
                  <a:tcPr/>
                </a:tc>
                <a:tc hMerge="1">
                  <a:txBody>
                    <a:bodyPr/>
                    <a:lstStyle/>
                    <a:p>
                      <a:endParaRPr lang="ru-RU"/>
                    </a:p>
                  </a:txBody>
                  <a:tcPr/>
                </a:tc>
                <a:tc>
                  <a:txBody>
                    <a:bodyPr/>
                    <a:lstStyle/>
                    <a:p>
                      <a:r>
                        <a:rPr lang="ru-RU" sz="1000" dirty="0" smtClean="0"/>
                        <a:t>5</a:t>
                      </a:r>
                      <a:endParaRPr lang="ru-RU" sz="1000" dirty="0"/>
                    </a:p>
                  </a:txBody>
                  <a:tcPr/>
                </a:tc>
                <a:tc>
                  <a:txBody>
                    <a:bodyPr/>
                    <a:lstStyle/>
                    <a:p>
                      <a:r>
                        <a:rPr lang="ru-RU" sz="1000" dirty="0" smtClean="0"/>
                        <a:t>5</a:t>
                      </a:r>
                      <a:endParaRPr lang="ru-RU" sz="1000"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288" cy="6394722"/>
          </a:xfrm>
        </p:spPr>
        <p:txBody>
          <a:bodyPr>
            <a:normAutofit/>
          </a:bodyPr>
          <a:lstStyle/>
          <a:p>
            <a:r>
              <a:rPr lang="ru-RU" sz="1600" dirty="0" smtClean="0"/>
              <a:t>Перевыполнение значения показателя «Доля детей, привлекаемых к участию в творческих мероприятиях, в общем числе детей связано с  внедрением новых форм </a:t>
            </a:r>
            <a:r>
              <a:rPr lang="ru-RU" sz="1600" dirty="0" err="1" smtClean="0"/>
              <a:t>культурно-досуговой</a:t>
            </a:r>
            <a:r>
              <a:rPr lang="ru-RU" sz="1600" dirty="0" smtClean="0"/>
              <a:t> деятельности, таких как интерактивные площадки, клубы по интересам, гостиные  и другие.</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Невыполнение показателя "Количество специалистов, повысивших квалификацию, прошедших переподготовку, обученных на семинарах и других мероприятиях» (факт – 106 чел., план 145 чел.) связано с  тем, что в 2014 году повышение квалификации работников библиотек составило 50% от численности специалистов.</a:t>
            </a:r>
            <a:br>
              <a:rPr lang="ru-RU" sz="1600" dirty="0" smtClean="0"/>
            </a:br>
            <a:r>
              <a:rPr lang="ru-RU" sz="1600" dirty="0" smtClean="0"/>
              <a:t>Перевыполнение значения показателя «Количество библиографических записей электронного каталога в электронных каталогах краевых государственных библиотек» (факт 47,6  тыс. ед., план 41,2 тыс. ед.) за счет ввода ретро записей в электронный  каталог.</a:t>
            </a:r>
            <a:br>
              <a:rPr lang="ru-RU" sz="1600" dirty="0" smtClean="0"/>
            </a:br>
            <a:r>
              <a:rPr lang="ru-RU" sz="1600" dirty="0" smtClean="0"/>
              <a:t>Невыполнение показателя «Число получателей денежных поощрений лучшим творческим работникам, работникам организаций культуры и образовательных учреждений в области культуры, талантливой молодежи в сфере культуры и искусства» в связи с отклонением комиссией города Красноярска 2 заявок на участие в конкурсе учреждений МБУК ГДК и МОБУ ДОД ДМШ в связи с недобором баллов.</a:t>
            </a:r>
            <a:r>
              <a:rPr lang="ru-RU" sz="1400" dirty="0" smtClean="0"/>
              <a:t/>
            </a:r>
            <a:br>
              <a:rPr lang="ru-RU" sz="1400" dirty="0" smtClean="0"/>
            </a:br>
            <a:endParaRPr lang="ru-RU" sz="1400" dirty="0"/>
          </a:p>
        </p:txBody>
      </p:sp>
      <p:pic>
        <p:nvPicPr>
          <p:cNvPr id="2050" name="Picture 2" descr="C:\Users\User\Desktop\felsefe-bolumu_clip_image002.jpg"/>
          <p:cNvPicPr>
            <a:picLocks noChangeAspect="1" noChangeArrowheads="1"/>
          </p:cNvPicPr>
          <p:nvPr/>
        </p:nvPicPr>
        <p:blipFill>
          <a:blip r:embed="rId2" cstate="print"/>
          <a:srcRect/>
          <a:stretch>
            <a:fillRect/>
          </a:stretch>
        </p:blipFill>
        <p:spPr bwMode="auto">
          <a:xfrm>
            <a:off x="611560" y="1196752"/>
            <a:ext cx="2232248" cy="1674186"/>
          </a:xfrm>
          <a:prstGeom prst="rect">
            <a:avLst/>
          </a:prstGeom>
          <a:noFill/>
        </p:spPr>
      </p:pic>
      <p:pic>
        <p:nvPicPr>
          <p:cNvPr id="2051" name="Picture 3" descr="C:\Users\User\Desktop\1369766419_zacshity_djetjej.jpg"/>
          <p:cNvPicPr>
            <a:picLocks noChangeAspect="1" noChangeArrowheads="1"/>
          </p:cNvPicPr>
          <p:nvPr/>
        </p:nvPicPr>
        <p:blipFill>
          <a:blip r:embed="rId3" cstate="print"/>
          <a:srcRect/>
          <a:stretch>
            <a:fillRect/>
          </a:stretch>
        </p:blipFill>
        <p:spPr bwMode="auto">
          <a:xfrm>
            <a:off x="6300192" y="1196752"/>
            <a:ext cx="2490503" cy="1656184"/>
          </a:xfrm>
          <a:prstGeom prst="rect">
            <a:avLst/>
          </a:prstGeom>
          <a:noFill/>
        </p:spPr>
      </p:pic>
      <p:pic>
        <p:nvPicPr>
          <p:cNvPr id="2052" name="Picture 4" descr="C:\Users\User\Desktop\i.jpg"/>
          <p:cNvPicPr>
            <a:picLocks noChangeAspect="1" noChangeArrowheads="1"/>
          </p:cNvPicPr>
          <p:nvPr/>
        </p:nvPicPr>
        <p:blipFill>
          <a:blip r:embed="rId4" cstate="print"/>
          <a:srcRect/>
          <a:stretch>
            <a:fillRect/>
          </a:stretch>
        </p:blipFill>
        <p:spPr bwMode="auto">
          <a:xfrm>
            <a:off x="3707904" y="1484784"/>
            <a:ext cx="2088232" cy="139866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63272" cy="6394722"/>
          </a:xfrm>
        </p:spPr>
        <p:txBody>
          <a:bodyPr>
            <a:normAutofit/>
          </a:bodyPr>
          <a:lstStyle/>
          <a:p>
            <a:r>
              <a:rPr lang="ru-RU" sz="1800" dirty="0" smtClean="0"/>
              <a:t>Расходы на руководство и управление в сфере установленных функций органов государственной власти составили 3 068,06 тыс. ру6. или 100,0% от уточненной бюджетной росписи (3 068,06 тыс.руб.).</a:t>
            </a:r>
            <a:br>
              <a:rPr lang="ru-RU" sz="1800" dirty="0" smtClean="0"/>
            </a:br>
            <a:r>
              <a:rPr lang="ru-RU" sz="1800" dirty="0" smtClean="0"/>
              <a:t>Расходы по субсидии бюджету муниципального образования город Минусинск Красноярского края  из краевого бюджета в целях содействия достижению и (или) поощрения достижения наилучших значений показателей эффективности деятельности органов местного самоуправления городских округов и муниципальных районов Красноярского края по результатам оценки эффективности их деятельности составили 32 55 тыс. руб. или 100,0% от уточненной бюджетной росписи (32,55 тыс.руб.), в том числе по отделу культуры 19,53 тыс. руб., по муниципальному казенному учреждению "Централизованная бухгалтерия" 13,02 тыс.руб.</a:t>
            </a:r>
            <a:br>
              <a:rPr lang="ru-RU" sz="1800" dirty="0" smtClean="0"/>
            </a:br>
            <a:r>
              <a:rPr lang="ru-RU" sz="1800" dirty="0" smtClean="0"/>
              <a:t>Расходы на Осуществление деятельности муниципального казенного учреждения "Централизованная бухгалтерия" составили 10 305,66 тыс. рублей или 100,0% от уточненной бюджетной росписи (10 305,66 тыс.руб.).</a:t>
            </a:r>
            <a:br>
              <a:rPr lang="ru-RU" sz="1800" dirty="0" smtClean="0"/>
            </a:br>
            <a:r>
              <a:rPr lang="ru-RU" sz="1800" dirty="0" smtClean="0"/>
              <a:t>Объем средств, предусмотренных на финансовое обеспечение выполнения  муниципального задания бюджетными учреждениями дополнительного образования, составил 35 434,18 тыс. рублей  тыс. рублей, или 98,6% от суммы уточненной бюджетной росписи (35 933,05 тыс. рублей).</a:t>
            </a:r>
            <a:endParaRPr lang="ru-RU"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smtClean="0">
                <a:solidFill>
                  <a:schemeClr val="accent4">
                    <a:lumMod val="75000"/>
                  </a:schemeClr>
                </a:solidFill>
              </a:rPr>
              <a:t>Информация по субсидиям на финансовое обеспечение выполнения муниципального задания</a:t>
            </a:r>
            <a:br>
              <a:rPr lang="ru-RU" sz="2000" b="1" dirty="0" smtClean="0">
                <a:solidFill>
                  <a:schemeClr val="accent4">
                    <a:lumMod val="75000"/>
                  </a:schemeClr>
                </a:solidFill>
              </a:rPr>
            </a:br>
            <a:endParaRPr lang="ru-RU" sz="2000" b="1" dirty="0">
              <a:solidFill>
                <a:schemeClr val="accent4">
                  <a:lumMod val="75000"/>
                </a:schemeClr>
              </a:solidFill>
            </a:endParaRPr>
          </a:p>
        </p:txBody>
      </p:sp>
      <p:graphicFrame>
        <p:nvGraphicFramePr>
          <p:cNvPr id="4" name="Содержимое 3"/>
          <p:cNvGraphicFramePr>
            <a:graphicFrameLocks noGrp="1"/>
          </p:cNvGraphicFramePr>
          <p:nvPr>
            <p:ph idx="1"/>
          </p:nvPr>
        </p:nvGraphicFramePr>
        <p:xfrm>
          <a:off x="457200" y="1600200"/>
          <a:ext cx="8229600" cy="3698240"/>
        </p:xfrm>
        <a:graphic>
          <a:graphicData uri="http://schemas.openxmlformats.org/drawingml/2006/table">
            <a:tbl>
              <a:tblPr firstRow="1" bandRow="1">
                <a:tableStyleId>{5C22544A-7EE6-4342-B048-85BDC9FD1C3A}</a:tableStyleId>
              </a:tblPr>
              <a:tblGrid>
                <a:gridCol w="442392"/>
                <a:gridCol w="2232248"/>
                <a:gridCol w="1008112"/>
                <a:gridCol w="720080"/>
                <a:gridCol w="740668"/>
                <a:gridCol w="843508"/>
                <a:gridCol w="792088"/>
                <a:gridCol w="1450504"/>
              </a:tblGrid>
              <a:tr h="370840">
                <a:tc rowSpan="3">
                  <a:txBody>
                    <a:bodyPr/>
                    <a:lstStyle/>
                    <a:p>
                      <a:r>
                        <a:rPr lang="ru-RU" sz="1200" dirty="0" smtClean="0"/>
                        <a:t>№</a:t>
                      </a:r>
                      <a:endParaRPr lang="ru-RU" sz="1200" dirty="0"/>
                    </a:p>
                  </a:txBody>
                  <a:tcPr/>
                </a:tc>
                <a:tc rowSpan="3">
                  <a:txBody>
                    <a:bodyPr/>
                    <a:lstStyle/>
                    <a:p>
                      <a:pPr algn="ctr"/>
                      <a:r>
                        <a:rPr lang="ru-RU" sz="1200" b="1" kern="1200" dirty="0" smtClean="0">
                          <a:solidFill>
                            <a:schemeClr val="lt1"/>
                          </a:solidFill>
                          <a:latin typeface="+mn-lt"/>
                          <a:ea typeface="+mn-ea"/>
                          <a:cs typeface="+mn-cs"/>
                        </a:rPr>
                        <a:t>Наименование государственной услуги (работы)</a:t>
                      </a:r>
                      <a:endParaRPr lang="ru-RU" sz="1200" dirty="0"/>
                    </a:p>
                  </a:txBody>
                  <a:tcPr/>
                </a:tc>
                <a:tc rowSpan="3">
                  <a:txBody>
                    <a:bodyPr/>
                    <a:lstStyle/>
                    <a:p>
                      <a:pPr algn="ctr"/>
                      <a:r>
                        <a:rPr lang="ru-RU" sz="1200" b="1" kern="1200" dirty="0" smtClean="0">
                          <a:solidFill>
                            <a:schemeClr val="lt1"/>
                          </a:solidFill>
                          <a:latin typeface="+mn-lt"/>
                          <a:ea typeface="+mn-ea"/>
                          <a:cs typeface="+mn-cs"/>
                        </a:rPr>
                        <a:t>Категория потребителей</a:t>
                      </a:r>
                      <a:endParaRPr lang="ru-RU" sz="1200" dirty="0"/>
                    </a:p>
                  </a:txBody>
                  <a:tcPr/>
                </a:tc>
                <a:tc gridSpan="2">
                  <a:txBody>
                    <a:bodyPr/>
                    <a:lstStyle/>
                    <a:p>
                      <a:pPr algn="ctr"/>
                      <a:r>
                        <a:rPr lang="ru-RU" sz="1200" b="1" kern="1200" dirty="0" smtClean="0">
                          <a:solidFill>
                            <a:schemeClr val="lt1"/>
                          </a:solidFill>
                          <a:latin typeface="+mn-lt"/>
                          <a:ea typeface="+mn-ea"/>
                          <a:cs typeface="+mn-cs"/>
                        </a:rPr>
                        <a:t>Показатели объема (количество потребителей)</a:t>
                      </a:r>
                      <a:endParaRPr lang="ru-RU" sz="1200" dirty="0"/>
                    </a:p>
                  </a:txBody>
                  <a:tcPr/>
                </a:tc>
                <a:tc hMerge="1">
                  <a:txBody>
                    <a:bodyPr/>
                    <a:lstStyle/>
                    <a:p>
                      <a:endParaRPr lang="ru-RU" dirty="0"/>
                    </a:p>
                  </a:txBody>
                  <a:tcPr/>
                </a:tc>
                <a:tc gridSpan="2">
                  <a:txBody>
                    <a:bodyPr/>
                    <a:lstStyle/>
                    <a:p>
                      <a:pPr algn="ctr"/>
                      <a:r>
                        <a:rPr lang="ru-RU" sz="1200" b="1" kern="1200" dirty="0" smtClean="0">
                          <a:solidFill>
                            <a:schemeClr val="lt1"/>
                          </a:solidFill>
                          <a:latin typeface="+mn-lt"/>
                          <a:ea typeface="+mn-ea"/>
                          <a:cs typeface="+mn-cs"/>
                        </a:rPr>
                        <a:t>Объем бюджетных ассигнований</a:t>
                      </a:r>
                    </a:p>
                    <a:p>
                      <a:pPr algn="ctr"/>
                      <a:r>
                        <a:rPr lang="ru-RU" sz="1200" b="1" kern="1200" dirty="0" smtClean="0">
                          <a:solidFill>
                            <a:schemeClr val="lt1"/>
                          </a:solidFill>
                          <a:latin typeface="+mn-lt"/>
                          <a:ea typeface="+mn-ea"/>
                          <a:cs typeface="+mn-cs"/>
                        </a:rPr>
                        <a:t>(тыс. рублей)</a:t>
                      </a:r>
                      <a:endParaRPr lang="ru-RU" sz="1200" dirty="0"/>
                    </a:p>
                  </a:txBody>
                  <a:tcPr/>
                </a:tc>
                <a:tc hMerge="1">
                  <a:txBody>
                    <a:bodyPr/>
                    <a:lstStyle/>
                    <a:p>
                      <a:endParaRPr lang="ru-RU" dirty="0"/>
                    </a:p>
                  </a:txBody>
                  <a:tcPr/>
                </a:tc>
                <a:tc rowSpan="3">
                  <a:txBody>
                    <a:bodyPr/>
                    <a:lstStyle/>
                    <a:p>
                      <a:pPr algn="ctr"/>
                      <a:r>
                        <a:rPr lang="ru-RU" sz="1200" b="1" kern="1200" dirty="0" smtClean="0">
                          <a:solidFill>
                            <a:schemeClr val="lt1"/>
                          </a:solidFill>
                          <a:latin typeface="+mn-lt"/>
                          <a:ea typeface="+mn-ea"/>
                          <a:cs typeface="+mn-cs"/>
                        </a:rPr>
                        <a:t>Конечный результат от предоставления услуги (выполнения работы)</a:t>
                      </a:r>
                      <a:endParaRPr lang="ru-RU" sz="1200" dirty="0"/>
                    </a:p>
                  </a:txBody>
                  <a:tcPr/>
                </a:tc>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gridSpan="2">
                  <a:txBody>
                    <a:bodyPr/>
                    <a:lstStyle/>
                    <a:p>
                      <a:pPr algn="ctr"/>
                      <a:r>
                        <a:rPr lang="ru-RU" sz="1200" dirty="0" smtClean="0"/>
                        <a:t>2014</a:t>
                      </a:r>
                      <a:endParaRPr lang="ru-RU" sz="1200" dirty="0"/>
                    </a:p>
                  </a:txBody>
                  <a:tcPr/>
                </a:tc>
                <a:tc hMerge="1">
                  <a:txBody>
                    <a:bodyPr/>
                    <a:lstStyle/>
                    <a:p>
                      <a:endParaRPr lang="ru-RU" dirty="0"/>
                    </a:p>
                  </a:txBody>
                  <a:tcPr/>
                </a:tc>
                <a:tc gridSpan="2">
                  <a:txBody>
                    <a:bodyPr/>
                    <a:lstStyle/>
                    <a:p>
                      <a:pPr algn="ctr"/>
                      <a:r>
                        <a:rPr lang="ru-RU" sz="1200" dirty="0" smtClean="0"/>
                        <a:t>2015</a:t>
                      </a:r>
                      <a:endParaRPr lang="ru-RU" sz="1200" dirty="0"/>
                    </a:p>
                  </a:txBody>
                  <a:tcPr/>
                </a:tc>
                <a:tc hMerge="1">
                  <a:txBody>
                    <a:bodyPr/>
                    <a:lstStyle/>
                    <a:p>
                      <a:endParaRPr lang="ru-RU" dirty="0"/>
                    </a:p>
                  </a:txBody>
                  <a:tcPr/>
                </a:tc>
                <a:tc vMerge="1">
                  <a:txBody>
                    <a:bodyPr/>
                    <a:lstStyle/>
                    <a:p>
                      <a:endParaRPr lang="ru-RU" sz="1100" dirty="0"/>
                    </a:p>
                  </a:txBody>
                  <a:tcPr/>
                </a:tc>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200" dirty="0" smtClean="0"/>
                        <a:t>план</a:t>
                      </a:r>
                      <a:endParaRPr lang="ru-RU" sz="1200" dirty="0"/>
                    </a:p>
                  </a:txBody>
                  <a:tcPr/>
                </a:tc>
                <a:tc>
                  <a:txBody>
                    <a:bodyPr/>
                    <a:lstStyle/>
                    <a:p>
                      <a:pPr algn="ctr"/>
                      <a:r>
                        <a:rPr lang="ru-RU" sz="1200" dirty="0" smtClean="0"/>
                        <a:t>факт</a:t>
                      </a:r>
                      <a:endParaRPr lang="ru-RU" sz="1200" dirty="0"/>
                    </a:p>
                  </a:txBody>
                  <a:tcPr/>
                </a:tc>
                <a:tc>
                  <a:txBody>
                    <a:bodyPr/>
                    <a:lstStyle/>
                    <a:p>
                      <a:pPr algn="ctr"/>
                      <a:r>
                        <a:rPr lang="ru-RU" sz="1200" dirty="0" smtClean="0"/>
                        <a:t>план</a:t>
                      </a:r>
                      <a:endParaRPr lang="ru-RU" sz="1200" dirty="0"/>
                    </a:p>
                  </a:txBody>
                  <a:tcPr/>
                </a:tc>
                <a:tc>
                  <a:txBody>
                    <a:bodyPr/>
                    <a:lstStyle/>
                    <a:p>
                      <a:pPr algn="ctr"/>
                      <a:r>
                        <a:rPr lang="ru-RU" sz="1200" dirty="0" smtClean="0"/>
                        <a:t>факт</a:t>
                      </a:r>
                      <a:endParaRPr lang="ru-RU" sz="1200" dirty="0"/>
                    </a:p>
                  </a:txBody>
                  <a:tcPr/>
                </a:tc>
                <a:tc vMerge="1">
                  <a:txBody>
                    <a:bodyPr/>
                    <a:lstStyle/>
                    <a:p>
                      <a:endParaRPr lang="ru-RU" sz="1100" dirty="0"/>
                    </a:p>
                  </a:txBody>
                  <a:tcPr/>
                </a:tc>
              </a:tr>
              <a:tr h="370840">
                <a:tc>
                  <a:txBody>
                    <a:bodyPr/>
                    <a:lstStyle/>
                    <a:p>
                      <a:r>
                        <a:rPr lang="ru-RU" sz="1400" dirty="0" smtClean="0"/>
                        <a:t>1</a:t>
                      </a:r>
                      <a:endParaRPr lang="ru-RU" sz="1400" dirty="0"/>
                    </a:p>
                  </a:txBody>
                  <a:tcPr/>
                </a:tc>
                <a:tc>
                  <a:txBody>
                    <a:bodyPr/>
                    <a:lstStyle/>
                    <a:p>
                      <a:pPr>
                        <a:spcAft>
                          <a:spcPts val="0"/>
                        </a:spcAft>
                      </a:pPr>
                      <a:r>
                        <a:rPr lang="ru-RU" sz="1400" dirty="0">
                          <a:solidFill>
                            <a:srgbClr val="000000"/>
                          </a:solidFill>
                          <a:latin typeface="Times New Roman"/>
                          <a:ea typeface="Calibri"/>
                          <a:cs typeface="Times New Roman"/>
                        </a:rPr>
                        <a:t>Предоставление начального музыкального образования</a:t>
                      </a:r>
                      <a:r>
                        <a:rPr lang="ru-RU" sz="1400" dirty="0">
                          <a:latin typeface="Times New Roman"/>
                          <a:ea typeface="Calibri"/>
                          <a:cs typeface="Times New Roman"/>
                        </a:rPr>
                        <a:t> </a:t>
                      </a:r>
                    </a:p>
                  </a:txBody>
                  <a:tcPr marL="68580" marR="68580" marT="0" marB="0"/>
                </a:tc>
                <a:tc>
                  <a:txBody>
                    <a:bodyPr/>
                    <a:lstStyle/>
                    <a:p>
                      <a:pPr>
                        <a:spcAft>
                          <a:spcPts val="0"/>
                        </a:spcAft>
                      </a:pPr>
                      <a:r>
                        <a:rPr lang="ru-RU" sz="1400" dirty="0">
                          <a:latin typeface="Times New Roman"/>
                          <a:ea typeface="Calibri"/>
                          <a:cs typeface="Times New Roman"/>
                        </a:rPr>
                        <a:t>Население</a:t>
                      </a:r>
                    </a:p>
                  </a:txBody>
                  <a:tcPr marL="68580" marR="68580" marT="0" marB="0"/>
                </a:tc>
                <a:tc>
                  <a:txBody>
                    <a:bodyPr/>
                    <a:lstStyle/>
                    <a:p>
                      <a:pPr algn="r">
                        <a:spcAft>
                          <a:spcPts val="0"/>
                        </a:spcAft>
                      </a:pPr>
                      <a:r>
                        <a:rPr lang="ru-RU" sz="1400" dirty="0">
                          <a:latin typeface="Times New Roman"/>
                          <a:ea typeface="Calibri"/>
                          <a:cs typeface="Times New Roman"/>
                        </a:rPr>
                        <a:t>500</a:t>
                      </a:r>
                    </a:p>
                  </a:txBody>
                  <a:tcPr marL="68580" marR="68580" marT="0" marB="0"/>
                </a:tc>
                <a:tc>
                  <a:txBody>
                    <a:bodyPr/>
                    <a:lstStyle/>
                    <a:p>
                      <a:pPr algn="r">
                        <a:spcAft>
                          <a:spcPts val="0"/>
                        </a:spcAft>
                      </a:pPr>
                      <a:r>
                        <a:rPr lang="ru-RU" sz="1400" dirty="0">
                          <a:latin typeface="Times New Roman"/>
                          <a:ea typeface="Calibri"/>
                          <a:cs typeface="Times New Roman"/>
                        </a:rPr>
                        <a:t>500</a:t>
                      </a:r>
                    </a:p>
                  </a:txBody>
                  <a:tcPr marL="68580" marR="68580" marT="0" marB="0"/>
                </a:tc>
                <a:tc>
                  <a:txBody>
                    <a:bodyPr/>
                    <a:lstStyle/>
                    <a:p>
                      <a:pPr algn="r">
                        <a:spcAft>
                          <a:spcPts val="0"/>
                        </a:spcAft>
                      </a:pPr>
                      <a:r>
                        <a:rPr lang="ru-RU" sz="1400">
                          <a:latin typeface="Times New Roman"/>
                          <a:ea typeface="Calibri"/>
                          <a:cs typeface="Times New Roman"/>
                        </a:rPr>
                        <a:t>29 184,80</a:t>
                      </a:r>
                    </a:p>
                  </a:txBody>
                  <a:tcPr marL="68580" marR="68580" marT="0" marB="0"/>
                </a:tc>
                <a:tc>
                  <a:txBody>
                    <a:bodyPr/>
                    <a:lstStyle/>
                    <a:p>
                      <a:pPr algn="r">
                        <a:spcAft>
                          <a:spcPts val="0"/>
                        </a:spcAft>
                      </a:pPr>
                      <a:r>
                        <a:rPr lang="ru-RU" sz="1400">
                          <a:latin typeface="Times New Roman"/>
                          <a:ea typeface="Calibri"/>
                          <a:cs typeface="Times New Roman"/>
                        </a:rPr>
                        <a:t>28 757,95</a:t>
                      </a:r>
                    </a:p>
                  </a:txBody>
                  <a:tcPr marL="68580" marR="68580" marT="0" marB="0"/>
                </a:tc>
                <a:tc>
                  <a:txBody>
                    <a:bodyPr/>
                    <a:lstStyle/>
                    <a:p>
                      <a:pPr>
                        <a:spcAft>
                          <a:spcPts val="0"/>
                        </a:spcAft>
                      </a:pPr>
                      <a:r>
                        <a:rPr lang="ru-RU" sz="1400" dirty="0">
                          <a:latin typeface="Times New Roman"/>
                          <a:ea typeface="Calibri"/>
                          <a:cs typeface="Times New Roman"/>
                        </a:rPr>
                        <a:t>Число обучающихся составило  500 чел.</a:t>
                      </a:r>
                    </a:p>
                  </a:txBody>
                  <a:tcPr marL="68580" marR="68580" marT="0" marB="0"/>
                </a:tc>
              </a:tr>
              <a:tr h="370840">
                <a:tc>
                  <a:txBody>
                    <a:bodyPr/>
                    <a:lstStyle/>
                    <a:p>
                      <a:pPr algn="ctr">
                        <a:spcAft>
                          <a:spcPts val="0"/>
                        </a:spcAft>
                      </a:pPr>
                      <a:r>
                        <a:rPr lang="ru-RU" sz="1400" dirty="0">
                          <a:latin typeface="Times New Roman"/>
                          <a:ea typeface="Calibri"/>
                          <a:cs typeface="Times New Roman"/>
                        </a:rPr>
                        <a:t>2</a:t>
                      </a:r>
                    </a:p>
                  </a:txBody>
                  <a:tcPr marL="68580" marR="68580" marT="0" marB="0"/>
                </a:tc>
                <a:tc>
                  <a:txBody>
                    <a:bodyPr/>
                    <a:lstStyle/>
                    <a:p>
                      <a:pPr>
                        <a:spcAft>
                          <a:spcPts val="0"/>
                        </a:spcAft>
                      </a:pPr>
                      <a:r>
                        <a:rPr lang="ru-RU" sz="1400">
                          <a:solidFill>
                            <a:srgbClr val="000000"/>
                          </a:solidFill>
                          <a:latin typeface="Times New Roman"/>
                          <a:ea typeface="Calibri"/>
                          <a:cs typeface="Times New Roman"/>
                        </a:rPr>
                        <a:t>Предоставление начального художественного образования</a:t>
                      </a:r>
                      <a:r>
                        <a:rPr lang="ru-RU" sz="1400">
                          <a:latin typeface="Times New Roman"/>
                          <a:ea typeface="Calibri"/>
                          <a:cs typeface="Times New Roman"/>
                        </a:rPr>
                        <a:t> </a:t>
                      </a:r>
                    </a:p>
                  </a:txBody>
                  <a:tcPr marL="68580" marR="68580" marT="0" marB="0"/>
                </a:tc>
                <a:tc>
                  <a:txBody>
                    <a:bodyPr/>
                    <a:lstStyle/>
                    <a:p>
                      <a:pPr>
                        <a:spcAft>
                          <a:spcPts val="0"/>
                        </a:spcAft>
                      </a:pPr>
                      <a:r>
                        <a:rPr lang="ru-RU" sz="1400">
                          <a:latin typeface="Times New Roman"/>
                          <a:ea typeface="Calibri"/>
                          <a:cs typeface="Times New Roman"/>
                        </a:rPr>
                        <a:t>население</a:t>
                      </a:r>
                    </a:p>
                  </a:txBody>
                  <a:tcPr marL="68580" marR="68580" marT="0" marB="0"/>
                </a:tc>
                <a:tc>
                  <a:txBody>
                    <a:bodyPr/>
                    <a:lstStyle/>
                    <a:p>
                      <a:pPr algn="r">
                        <a:spcAft>
                          <a:spcPts val="0"/>
                        </a:spcAft>
                      </a:pPr>
                      <a:r>
                        <a:rPr lang="ru-RU" sz="1400">
                          <a:latin typeface="Times New Roman"/>
                          <a:ea typeface="Calibri"/>
                          <a:cs typeface="Times New Roman"/>
                        </a:rPr>
                        <a:t>315</a:t>
                      </a:r>
                    </a:p>
                  </a:txBody>
                  <a:tcPr marL="68580" marR="68580" marT="0" marB="0"/>
                </a:tc>
                <a:tc>
                  <a:txBody>
                    <a:bodyPr/>
                    <a:lstStyle/>
                    <a:p>
                      <a:pPr algn="r">
                        <a:spcAft>
                          <a:spcPts val="0"/>
                        </a:spcAft>
                      </a:pPr>
                      <a:r>
                        <a:rPr lang="ru-RU" sz="1400" dirty="0">
                          <a:latin typeface="Times New Roman"/>
                          <a:ea typeface="Calibri"/>
                          <a:cs typeface="Times New Roman"/>
                        </a:rPr>
                        <a:t>316</a:t>
                      </a:r>
                    </a:p>
                  </a:txBody>
                  <a:tcPr marL="68580" marR="68580" marT="0" marB="0"/>
                </a:tc>
                <a:tc>
                  <a:txBody>
                    <a:bodyPr/>
                    <a:lstStyle/>
                    <a:p>
                      <a:pPr algn="r">
                        <a:spcAft>
                          <a:spcPts val="0"/>
                        </a:spcAft>
                      </a:pPr>
                      <a:r>
                        <a:rPr lang="ru-RU" sz="1400" dirty="0">
                          <a:latin typeface="Times New Roman"/>
                          <a:ea typeface="Calibri"/>
                          <a:cs typeface="Times New Roman"/>
                        </a:rPr>
                        <a:t>6748,25</a:t>
                      </a:r>
                    </a:p>
                  </a:txBody>
                  <a:tcPr marL="68580" marR="68580" marT="0" marB="0"/>
                </a:tc>
                <a:tc>
                  <a:txBody>
                    <a:bodyPr/>
                    <a:lstStyle/>
                    <a:p>
                      <a:pPr algn="r">
                        <a:spcAft>
                          <a:spcPts val="0"/>
                        </a:spcAft>
                      </a:pPr>
                      <a:r>
                        <a:rPr lang="ru-RU" sz="1400" dirty="0">
                          <a:latin typeface="Times New Roman"/>
                          <a:ea typeface="Calibri"/>
                          <a:cs typeface="Times New Roman"/>
                        </a:rPr>
                        <a:t>6676,23</a:t>
                      </a:r>
                    </a:p>
                  </a:txBody>
                  <a:tcPr marL="68580" marR="68580" marT="0" marB="0"/>
                </a:tc>
                <a:tc>
                  <a:txBody>
                    <a:bodyPr/>
                    <a:lstStyle/>
                    <a:p>
                      <a:pPr>
                        <a:spcAft>
                          <a:spcPts val="0"/>
                        </a:spcAft>
                      </a:pPr>
                      <a:endParaRPr lang="ru-RU" sz="1400">
                        <a:latin typeface="Times New Roman"/>
                        <a:ea typeface="Calibri"/>
                        <a:cs typeface="Times New Roman"/>
                      </a:endParaRPr>
                    </a:p>
                    <a:p>
                      <a:pPr>
                        <a:spcAft>
                          <a:spcPts val="0"/>
                        </a:spcAft>
                      </a:pPr>
                      <a:r>
                        <a:rPr lang="ru-RU" sz="1400">
                          <a:latin typeface="Times New Roman"/>
                          <a:ea typeface="Calibri"/>
                          <a:cs typeface="Times New Roman"/>
                        </a:rPr>
                        <a:t>Число обучающихся составило  316.</a:t>
                      </a:r>
                    </a:p>
                  </a:txBody>
                  <a:tcPr marL="68580" marR="68580" marT="0" marB="0"/>
                </a:tc>
              </a:tr>
              <a:tr h="370840">
                <a:tc>
                  <a:txBody>
                    <a:bodyPr/>
                    <a:lstStyle/>
                    <a:p>
                      <a:pPr algn="ctr">
                        <a:spcAft>
                          <a:spcPts val="0"/>
                        </a:spcAft>
                      </a:pPr>
                      <a:endParaRPr lang="ru-RU" sz="1400">
                        <a:latin typeface="Times New Roman"/>
                        <a:ea typeface="Calibri"/>
                        <a:cs typeface="Times New Roman"/>
                      </a:endParaRPr>
                    </a:p>
                  </a:txBody>
                  <a:tcPr marL="68580" marR="68580" marT="0" marB="0"/>
                </a:tc>
                <a:tc>
                  <a:txBody>
                    <a:bodyPr/>
                    <a:lstStyle/>
                    <a:p>
                      <a:pPr>
                        <a:spcAft>
                          <a:spcPts val="0"/>
                        </a:spcAft>
                      </a:pPr>
                      <a:r>
                        <a:rPr lang="ru-RU" sz="1400">
                          <a:solidFill>
                            <a:srgbClr val="000000"/>
                          </a:solidFill>
                          <a:latin typeface="Times New Roman"/>
                          <a:ea typeface="Calibri"/>
                          <a:cs typeface="Times New Roman"/>
                        </a:rPr>
                        <a:t>Итого</a:t>
                      </a:r>
                      <a:endParaRPr lang="ru-RU" sz="1400">
                        <a:latin typeface="Times New Roman"/>
                        <a:ea typeface="Calibri"/>
                        <a:cs typeface="Times New Roman"/>
                      </a:endParaRPr>
                    </a:p>
                  </a:txBody>
                  <a:tcPr marL="68580" marR="68580" marT="0" marB="0"/>
                </a:tc>
                <a:tc>
                  <a:txBody>
                    <a:bodyPr/>
                    <a:lstStyle/>
                    <a:p>
                      <a:pPr>
                        <a:spcAft>
                          <a:spcPts val="0"/>
                        </a:spcAft>
                      </a:pPr>
                      <a:endParaRPr lang="ru-RU" sz="1400">
                        <a:latin typeface="Times New Roman"/>
                        <a:ea typeface="Calibri"/>
                        <a:cs typeface="Times New Roman"/>
                      </a:endParaRPr>
                    </a:p>
                  </a:txBody>
                  <a:tcPr marL="68580" marR="68580" marT="0" marB="0"/>
                </a:tc>
                <a:tc>
                  <a:txBody>
                    <a:bodyPr/>
                    <a:lstStyle/>
                    <a:p>
                      <a:pPr algn="r">
                        <a:spcAft>
                          <a:spcPts val="0"/>
                        </a:spcAft>
                      </a:pPr>
                      <a:r>
                        <a:rPr lang="ru-RU" sz="1400">
                          <a:latin typeface="Times New Roman"/>
                          <a:ea typeface="Calibri"/>
                          <a:cs typeface="Times New Roman"/>
                        </a:rPr>
                        <a:t>815</a:t>
                      </a:r>
                    </a:p>
                  </a:txBody>
                  <a:tcPr marL="68580" marR="68580" marT="0" marB="0"/>
                </a:tc>
                <a:tc>
                  <a:txBody>
                    <a:bodyPr/>
                    <a:lstStyle/>
                    <a:p>
                      <a:pPr algn="r">
                        <a:spcAft>
                          <a:spcPts val="0"/>
                        </a:spcAft>
                      </a:pPr>
                      <a:r>
                        <a:rPr lang="ru-RU" sz="1400">
                          <a:latin typeface="Times New Roman"/>
                          <a:ea typeface="Calibri"/>
                          <a:cs typeface="Times New Roman"/>
                        </a:rPr>
                        <a:t>816</a:t>
                      </a:r>
                    </a:p>
                  </a:txBody>
                  <a:tcPr marL="68580" marR="68580" marT="0" marB="0"/>
                </a:tc>
                <a:tc>
                  <a:txBody>
                    <a:bodyPr/>
                    <a:lstStyle/>
                    <a:p>
                      <a:pPr algn="r">
                        <a:spcAft>
                          <a:spcPts val="0"/>
                        </a:spcAft>
                      </a:pPr>
                      <a:r>
                        <a:rPr lang="ru-RU" sz="1400">
                          <a:latin typeface="Times New Roman"/>
                          <a:ea typeface="Calibri"/>
                          <a:cs typeface="Times New Roman"/>
                        </a:rPr>
                        <a:t>35 933,05</a:t>
                      </a:r>
                    </a:p>
                  </a:txBody>
                  <a:tcPr marL="68580" marR="68580" marT="0" marB="0"/>
                </a:tc>
                <a:tc>
                  <a:txBody>
                    <a:bodyPr/>
                    <a:lstStyle/>
                    <a:p>
                      <a:pPr algn="r">
                        <a:spcAft>
                          <a:spcPts val="0"/>
                        </a:spcAft>
                      </a:pPr>
                      <a:r>
                        <a:rPr lang="ru-RU" sz="1400" dirty="0">
                          <a:latin typeface="Times New Roman"/>
                          <a:ea typeface="Calibri"/>
                          <a:cs typeface="Times New Roman"/>
                        </a:rPr>
                        <a:t>35 434,18</a:t>
                      </a:r>
                    </a:p>
                  </a:txBody>
                  <a:tcPr marL="68580" marR="68580" marT="0" marB="0"/>
                </a:tc>
                <a:tc>
                  <a:txBody>
                    <a:bodyPr/>
                    <a:lstStyle/>
                    <a:p>
                      <a:pPr>
                        <a:spcAft>
                          <a:spcPts val="0"/>
                        </a:spcAft>
                      </a:pPr>
                      <a:endParaRPr lang="ru-RU" sz="1400" dirty="0">
                        <a:latin typeface="Times New Roman"/>
                        <a:ea typeface="Calibri"/>
                        <a:cs typeface="Times New Roman"/>
                      </a:endParaRPr>
                    </a:p>
                  </a:txBody>
                  <a:tcPr marL="68580" marR="68580" marT="0" marB="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79296" cy="6394722"/>
          </a:xfrm>
        </p:spPr>
        <p:txBody>
          <a:bodyPr>
            <a:normAutofit/>
          </a:bodyPr>
          <a:lstStyle/>
          <a:p>
            <a:pPr algn="l"/>
            <a:r>
              <a:rPr lang="ru-RU" sz="1800" dirty="0" smtClean="0"/>
              <a:t>Вышеуказанные муниципальные услуги предоставляются 2 учреждениями образования в области культуры, в том числе:</a:t>
            </a:r>
            <a:br>
              <a:rPr lang="ru-RU" sz="1800" dirty="0" smtClean="0"/>
            </a:br>
            <a:r>
              <a:rPr lang="ru-RU" sz="1800" dirty="0" smtClean="0"/>
              <a:t>муниципальное образовательное бюджетное </a:t>
            </a:r>
            <a:br>
              <a:rPr lang="ru-RU" sz="1800" dirty="0" smtClean="0"/>
            </a:br>
            <a:r>
              <a:rPr lang="ru-RU" sz="1800" dirty="0" smtClean="0"/>
              <a:t>учреждение дополнительного образования детей </a:t>
            </a:r>
            <a:br>
              <a:rPr lang="ru-RU" sz="1800" dirty="0" smtClean="0"/>
            </a:br>
            <a:r>
              <a:rPr lang="ru-RU" sz="1800" dirty="0" smtClean="0"/>
              <a:t>"Детская музыкальная школа "г. Минусинск </a:t>
            </a:r>
            <a:br>
              <a:rPr lang="ru-RU" sz="1800" dirty="0" smtClean="0"/>
            </a:br>
            <a:r>
              <a:rPr lang="ru-RU" sz="1800" dirty="0" smtClean="0"/>
              <a:t>(далее МОБУ ДОД ДМШ);</a:t>
            </a:r>
            <a:br>
              <a:rPr lang="ru-RU" sz="1800" dirty="0" smtClean="0"/>
            </a:br>
            <a:r>
              <a:rPr lang="ru-RU" sz="1800" dirty="0" smtClean="0"/>
              <a:t/>
            </a:r>
            <a:br>
              <a:rPr lang="ru-RU" sz="1800" dirty="0" smtClean="0"/>
            </a:br>
            <a:r>
              <a:rPr lang="ru-RU" sz="1800" dirty="0" smtClean="0"/>
              <a:t> муниципальное образовательное бюджетное </a:t>
            </a:r>
            <a:br>
              <a:rPr lang="ru-RU" sz="1800" dirty="0" smtClean="0"/>
            </a:br>
            <a:r>
              <a:rPr lang="ru-RU" sz="1800" dirty="0" smtClean="0"/>
              <a:t>учреждение дополнительного образования детей </a:t>
            </a:r>
            <a:br>
              <a:rPr lang="ru-RU" sz="1800" dirty="0" smtClean="0"/>
            </a:br>
            <a:r>
              <a:rPr lang="ru-RU" sz="1800" dirty="0" smtClean="0"/>
              <a:t>"Детская художественная  школа "г. Минусинск </a:t>
            </a:r>
            <a:br>
              <a:rPr lang="ru-RU" sz="1800" dirty="0" smtClean="0"/>
            </a:br>
            <a:r>
              <a:rPr lang="ru-RU" sz="1800" dirty="0" smtClean="0"/>
              <a:t>(далее МОБУ ДОД ДХШ).</a:t>
            </a:r>
            <a:br>
              <a:rPr lang="ru-RU" sz="1800" dirty="0" smtClean="0"/>
            </a:br>
            <a:r>
              <a:rPr lang="ru-RU" sz="1800" dirty="0" smtClean="0"/>
              <a:t/>
            </a:r>
            <a:br>
              <a:rPr lang="ru-RU" sz="1800" dirty="0" smtClean="0"/>
            </a:br>
            <a:r>
              <a:rPr lang="ru-RU" sz="1800" dirty="0" smtClean="0"/>
              <a:t>В 2015 году учреждения участвовали в краевых, российских и международных  конкурсах и фестивалях, различных конкурсов. Призерами и дипломантами конкурсов стали 101 человек. </a:t>
            </a:r>
            <a:br>
              <a:rPr lang="ru-RU" sz="1800" dirty="0" smtClean="0"/>
            </a:br>
            <a:r>
              <a:rPr lang="ru-RU" sz="1800" dirty="0" smtClean="0"/>
              <a:t>Двенадцать  учащихся детской художественной  школы стали  победителями региональных конкурсов,  призерами конкурсов стали 19 человек.</a:t>
            </a:r>
            <a:endParaRPr lang="ru-RU" sz="1800" dirty="0"/>
          </a:p>
        </p:txBody>
      </p:sp>
      <p:pic>
        <p:nvPicPr>
          <p:cNvPr id="3074" name="Picture 2" descr="C:\Users\User\Desktop\about_4.png"/>
          <p:cNvPicPr>
            <a:picLocks noChangeAspect="1" noChangeArrowheads="1"/>
          </p:cNvPicPr>
          <p:nvPr/>
        </p:nvPicPr>
        <p:blipFill>
          <a:blip r:embed="rId2" cstate="print"/>
          <a:srcRect/>
          <a:stretch>
            <a:fillRect/>
          </a:stretch>
        </p:blipFill>
        <p:spPr bwMode="auto">
          <a:xfrm>
            <a:off x="6372200" y="1340768"/>
            <a:ext cx="2160240" cy="1458162"/>
          </a:xfrm>
          <a:prstGeom prst="rect">
            <a:avLst/>
          </a:prstGeom>
          <a:noFill/>
        </p:spPr>
      </p:pic>
      <p:pic>
        <p:nvPicPr>
          <p:cNvPr id="3075" name="Picture 3" descr="C:\Users\User\Desktop\feed_photo.jpg"/>
          <p:cNvPicPr>
            <a:picLocks noChangeAspect="1" noChangeArrowheads="1"/>
          </p:cNvPicPr>
          <p:nvPr/>
        </p:nvPicPr>
        <p:blipFill>
          <a:blip r:embed="rId3" cstate="print"/>
          <a:srcRect/>
          <a:stretch>
            <a:fillRect/>
          </a:stretch>
        </p:blipFill>
        <p:spPr bwMode="auto">
          <a:xfrm>
            <a:off x="6372200" y="2780929"/>
            <a:ext cx="2161743" cy="144016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800" dirty="0" smtClean="0"/>
              <a:t>Информация по субсидиям на цели, не связанные с финансовым обеспечением выполнения государственного задания на оказание государственных услуг (выполнение работ)</a:t>
            </a:r>
            <a:r>
              <a:rPr lang="ru-RU" sz="2000" dirty="0" smtClean="0"/>
              <a:t/>
            </a:r>
            <a:br>
              <a:rPr lang="ru-RU" sz="2000" dirty="0" smtClean="0"/>
            </a:br>
            <a:endParaRPr lang="ru-RU" sz="2000" dirty="0"/>
          </a:p>
        </p:txBody>
      </p:sp>
      <p:graphicFrame>
        <p:nvGraphicFramePr>
          <p:cNvPr id="4" name="Содержимое 3"/>
          <p:cNvGraphicFramePr>
            <a:graphicFrameLocks noGrp="1"/>
          </p:cNvGraphicFramePr>
          <p:nvPr>
            <p:ph idx="1"/>
          </p:nvPr>
        </p:nvGraphicFramePr>
        <p:xfrm>
          <a:off x="467545" y="1196751"/>
          <a:ext cx="8219255" cy="5549490"/>
        </p:xfrm>
        <a:graphic>
          <a:graphicData uri="http://schemas.openxmlformats.org/drawingml/2006/table">
            <a:tbl>
              <a:tblPr firstRow="1" bandRow="1">
                <a:tableStyleId>{5C22544A-7EE6-4342-B048-85BDC9FD1C3A}</a:tableStyleId>
              </a:tblPr>
              <a:tblGrid>
                <a:gridCol w="369918"/>
                <a:gridCol w="3380122"/>
                <a:gridCol w="1941772"/>
                <a:gridCol w="1294515"/>
                <a:gridCol w="1232928"/>
              </a:tblGrid>
              <a:tr h="788871">
                <a:tc rowSpan="3">
                  <a:txBody>
                    <a:bodyPr/>
                    <a:lstStyle/>
                    <a:p>
                      <a:pPr algn="ctr"/>
                      <a:r>
                        <a:rPr lang="ru-RU" sz="1400" dirty="0" smtClean="0"/>
                        <a:t>№</a:t>
                      </a:r>
                      <a:endParaRPr lang="ru-RU" sz="1400" dirty="0"/>
                    </a:p>
                  </a:txBody>
                  <a:tcPr/>
                </a:tc>
                <a:tc rowSpan="3">
                  <a:txBody>
                    <a:bodyPr/>
                    <a:lstStyle/>
                    <a:p>
                      <a:pPr algn="ctr">
                        <a:spcAft>
                          <a:spcPts val="0"/>
                        </a:spcAft>
                      </a:pPr>
                      <a:r>
                        <a:rPr lang="ru-RU" sz="1400" dirty="0">
                          <a:latin typeface="Times New Roman"/>
                          <a:ea typeface="Calibri"/>
                          <a:cs typeface="Times New Roman"/>
                        </a:rPr>
                        <a:t>Наименование расходования средств (группы)</a:t>
                      </a:r>
                    </a:p>
                  </a:txBody>
                  <a:tcPr marL="68580" marR="68580" marT="0" marB="0" anchor="ctr"/>
                </a:tc>
                <a:tc rowSpan="3">
                  <a:txBody>
                    <a:bodyPr/>
                    <a:lstStyle/>
                    <a:p>
                      <a:pPr algn="ctr"/>
                      <a:r>
                        <a:rPr lang="ru-RU" sz="1400" b="1" kern="1200" dirty="0" smtClean="0">
                          <a:solidFill>
                            <a:schemeClr val="lt1"/>
                          </a:solidFill>
                          <a:latin typeface="+mn-lt"/>
                          <a:ea typeface="+mn-ea"/>
                          <a:cs typeface="+mn-cs"/>
                        </a:rPr>
                        <a:t>Показатели объема (количество объектов, учреждений)</a:t>
                      </a:r>
                      <a:endParaRPr lang="ru-RU" sz="1400" dirty="0"/>
                    </a:p>
                  </a:txBody>
                  <a:tcPr/>
                </a:tc>
                <a:tc gridSpan="2">
                  <a:txBody>
                    <a:bodyPr/>
                    <a:lstStyle/>
                    <a:p>
                      <a:r>
                        <a:rPr lang="ru-RU" sz="1400" b="1" kern="1200" dirty="0" smtClean="0">
                          <a:solidFill>
                            <a:schemeClr val="lt1"/>
                          </a:solidFill>
                          <a:latin typeface="+mn-lt"/>
                          <a:ea typeface="+mn-ea"/>
                          <a:cs typeface="+mn-cs"/>
                        </a:rPr>
                        <a:t>Объем бюджетных ассигнований</a:t>
                      </a:r>
                    </a:p>
                    <a:p>
                      <a:r>
                        <a:rPr lang="ru-RU" sz="1400" b="1" kern="1200" dirty="0" smtClean="0">
                          <a:solidFill>
                            <a:schemeClr val="lt1"/>
                          </a:solidFill>
                          <a:latin typeface="+mn-lt"/>
                          <a:ea typeface="+mn-ea"/>
                          <a:cs typeface="+mn-cs"/>
                        </a:rPr>
                        <a:t>(тыс. рублей)</a:t>
                      </a:r>
                      <a:endParaRPr lang="ru-RU" sz="1400" dirty="0"/>
                    </a:p>
                  </a:txBody>
                  <a:tcPr/>
                </a:tc>
                <a:tc hMerge="1">
                  <a:txBody>
                    <a:bodyPr/>
                    <a:lstStyle/>
                    <a:p>
                      <a:endParaRPr lang="ru-RU" dirty="0"/>
                    </a:p>
                  </a:txBody>
                  <a:tcPr/>
                </a:tc>
              </a:tr>
              <a:tr h="399914">
                <a:tc vMerge="1">
                  <a:txBody>
                    <a:bodyPr/>
                    <a:lstStyle/>
                    <a:p>
                      <a:endParaRPr lang="ru-RU" dirty="0"/>
                    </a:p>
                  </a:txBody>
                  <a:tcPr/>
                </a:tc>
                <a:tc vMerge="1">
                  <a:txBody>
                    <a:bodyPr/>
                    <a:lstStyle/>
                    <a:p>
                      <a:pPr algn="ctr">
                        <a:spcAft>
                          <a:spcPts val="0"/>
                        </a:spcAft>
                      </a:pPr>
                      <a:endParaRPr lang="ru-RU" sz="1000" dirty="0">
                        <a:latin typeface="Times New Roman"/>
                        <a:ea typeface="Calibri"/>
                        <a:cs typeface="Times New Roman"/>
                      </a:endParaRPr>
                    </a:p>
                  </a:txBody>
                  <a:tcPr marL="68580" marR="68580" marT="0" marB="0" anchor="ctr"/>
                </a:tc>
                <a:tc vMerge="1">
                  <a:txBody>
                    <a:bodyPr/>
                    <a:lstStyle/>
                    <a:p>
                      <a:endParaRPr lang="ru-RU" dirty="0"/>
                    </a:p>
                  </a:txBody>
                  <a:tcPr/>
                </a:tc>
                <a:tc gridSpan="2">
                  <a:txBody>
                    <a:bodyPr/>
                    <a:lstStyle/>
                    <a:p>
                      <a:pPr algn="ctr"/>
                      <a:r>
                        <a:rPr lang="ru-RU" sz="1400" dirty="0" smtClean="0"/>
                        <a:t>2015</a:t>
                      </a:r>
                      <a:endParaRPr lang="ru-RU" sz="1400" dirty="0"/>
                    </a:p>
                  </a:txBody>
                  <a:tcPr/>
                </a:tc>
                <a:tc hMerge="1">
                  <a:txBody>
                    <a:bodyPr/>
                    <a:lstStyle/>
                    <a:p>
                      <a:endParaRPr lang="ru-RU" dirty="0"/>
                    </a:p>
                  </a:txBody>
                  <a:tcPr/>
                </a:tc>
              </a:tr>
              <a:tr h="399914">
                <a:tc vMerge="1">
                  <a:txBody>
                    <a:bodyPr/>
                    <a:lstStyle/>
                    <a:p>
                      <a:endParaRPr lang="ru-RU" dirty="0"/>
                    </a:p>
                  </a:txBody>
                  <a:tcPr/>
                </a:tc>
                <a:tc vMerge="1">
                  <a:txBody>
                    <a:bodyPr/>
                    <a:lstStyle/>
                    <a:p>
                      <a:pPr algn="ctr">
                        <a:spcAft>
                          <a:spcPts val="0"/>
                        </a:spcAft>
                      </a:pPr>
                      <a:endParaRPr lang="ru-RU" sz="1000" dirty="0">
                        <a:latin typeface="Times New Roman"/>
                        <a:ea typeface="Calibri"/>
                        <a:cs typeface="Times New Roman"/>
                      </a:endParaRPr>
                    </a:p>
                  </a:txBody>
                  <a:tcPr marL="68580" marR="68580" marT="0" marB="0" anchor="ctr"/>
                </a:tc>
                <a:tc vMerge="1">
                  <a:txBody>
                    <a:bodyPr/>
                    <a:lstStyle/>
                    <a:p>
                      <a:endParaRPr lang="ru-RU" dirty="0"/>
                    </a:p>
                  </a:txBody>
                  <a:tcPr/>
                </a:tc>
                <a:tc>
                  <a:txBody>
                    <a:bodyPr/>
                    <a:lstStyle/>
                    <a:p>
                      <a:pPr algn="ctr"/>
                      <a:r>
                        <a:rPr lang="ru-RU" sz="1400" dirty="0" smtClean="0"/>
                        <a:t>план</a:t>
                      </a:r>
                      <a:endParaRPr lang="ru-RU" sz="1400" dirty="0"/>
                    </a:p>
                  </a:txBody>
                  <a:tcPr/>
                </a:tc>
                <a:tc>
                  <a:txBody>
                    <a:bodyPr/>
                    <a:lstStyle/>
                    <a:p>
                      <a:pPr algn="ctr"/>
                      <a:r>
                        <a:rPr lang="ru-RU" sz="1400" dirty="0" smtClean="0"/>
                        <a:t>факт</a:t>
                      </a:r>
                      <a:endParaRPr lang="ru-RU" sz="1400" dirty="0"/>
                    </a:p>
                  </a:txBody>
                  <a:tcPr/>
                </a:tc>
              </a:tr>
              <a:tr h="399914">
                <a:tc>
                  <a:txBody>
                    <a:bodyPr/>
                    <a:lstStyle/>
                    <a:p>
                      <a:pPr algn="ctr">
                        <a:spcAft>
                          <a:spcPts val="0"/>
                        </a:spcAft>
                      </a:pPr>
                      <a:r>
                        <a:rPr lang="ru-RU" sz="1200" dirty="0">
                          <a:latin typeface="Times New Roman"/>
                          <a:ea typeface="Calibri"/>
                          <a:cs typeface="Times New Roman"/>
                        </a:rPr>
                        <a:t>1.</a:t>
                      </a:r>
                      <a:endParaRPr lang="ru-RU" sz="1000" dirty="0">
                        <a:latin typeface="Times New Roman"/>
                        <a:ea typeface="Calibri"/>
                        <a:cs typeface="Times New Roman"/>
                      </a:endParaRPr>
                    </a:p>
                  </a:txBody>
                  <a:tcPr marL="68580" marR="68580" marT="0" marB="0"/>
                </a:tc>
                <a:tc>
                  <a:txBody>
                    <a:bodyPr/>
                    <a:lstStyle/>
                    <a:p>
                      <a:pPr algn="just">
                        <a:spcAft>
                          <a:spcPts val="0"/>
                        </a:spcAft>
                      </a:pPr>
                      <a:r>
                        <a:rPr lang="ru-RU" sz="1200">
                          <a:latin typeface="Times New Roman"/>
                          <a:ea typeface="Calibri"/>
                          <a:cs typeface="Times New Roman"/>
                        </a:rPr>
                        <a:t>Приобретение основных средств для нужд подведомственных учреждений</a:t>
                      </a:r>
                      <a:endParaRPr lang="ru-RU" sz="1000">
                        <a:latin typeface="Times New Roman"/>
                        <a:ea typeface="Calibri"/>
                        <a:cs typeface="Times New Roman"/>
                      </a:endParaRPr>
                    </a:p>
                  </a:txBody>
                  <a:tcPr marL="68580" marR="68580" marT="0" marB="0"/>
                </a:tc>
                <a:tc>
                  <a:txBody>
                    <a:bodyPr/>
                    <a:lstStyle/>
                    <a:p>
                      <a:pPr algn="ctr">
                        <a:spcAft>
                          <a:spcPts val="0"/>
                        </a:spcAft>
                      </a:pPr>
                      <a:r>
                        <a:rPr lang="ru-RU" sz="1200">
                          <a:latin typeface="Times New Roman"/>
                          <a:ea typeface="Calibri"/>
                          <a:cs typeface="Times New Roman"/>
                        </a:rPr>
                        <a:t>х</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1 557,91</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1 550,80</a:t>
                      </a:r>
                      <a:endParaRPr lang="ru-RU" sz="1000">
                        <a:latin typeface="Times New Roman"/>
                        <a:ea typeface="Calibri"/>
                        <a:cs typeface="Times New Roman"/>
                      </a:endParaRPr>
                    </a:p>
                  </a:txBody>
                  <a:tcPr marL="68580" marR="68580" marT="0" marB="0" anchor="ctr"/>
                </a:tc>
              </a:tr>
              <a:tr h="986089">
                <a:tc>
                  <a:txBody>
                    <a:bodyPr/>
                    <a:lstStyle/>
                    <a:p>
                      <a:pPr algn="ctr">
                        <a:spcAft>
                          <a:spcPts val="0"/>
                        </a:spcAft>
                      </a:pPr>
                      <a:r>
                        <a:rPr lang="ru-RU" sz="1200">
                          <a:latin typeface="Times New Roman"/>
                          <a:ea typeface="Calibri"/>
                          <a:cs typeface="Times New Roman"/>
                        </a:rPr>
                        <a:t>2.</a:t>
                      </a:r>
                      <a:endParaRPr lang="ru-RU" sz="1000">
                        <a:latin typeface="Times New Roman"/>
                        <a:ea typeface="Calibri"/>
                        <a:cs typeface="Times New Roman"/>
                      </a:endParaRPr>
                    </a:p>
                  </a:txBody>
                  <a:tcPr marL="68580" marR="68580" marT="0" marB="0"/>
                </a:tc>
                <a:tc>
                  <a:txBody>
                    <a:bodyPr/>
                    <a:lstStyle/>
                    <a:p>
                      <a:pPr algn="just">
                        <a:spcAft>
                          <a:spcPts val="0"/>
                        </a:spcAft>
                      </a:pPr>
                      <a:r>
                        <a:rPr lang="ru-RU" sz="1200">
                          <a:latin typeface="Times New Roman"/>
                          <a:ea typeface="Calibri"/>
                          <a:cs typeface="Times New Roman"/>
                        </a:rPr>
                        <a:t>Оснащение специальным оборудованием учреждений культурно-досугового типа, в структуре которых действуют клубные формирования по художественным ремеслам и декоративно-прикладному творчеству</a:t>
                      </a:r>
                      <a:endParaRPr lang="ru-RU" sz="1000">
                        <a:latin typeface="Times New Roman"/>
                        <a:ea typeface="Calibri"/>
                        <a:cs typeface="Times New Roman"/>
                      </a:endParaRPr>
                    </a:p>
                  </a:txBody>
                  <a:tcPr marL="68580" marR="68580" marT="0" marB="0"/>
                </a:tc>
                <a:tc>
                  <a:txBody>
                    <a:bodyPr/>
                    <a:lstStyle/>
                    <a:p>
                      <a:pPr algn="ctr">
                        <a:spcAft>
                          <a:spcPts val="0"/>
                        </a:spcAft>
                      </a:pPr>
                      <a:r>
                        <a:rPr lang="ru-RU" sz="1200" dirty="0">
                          <a:latin typeface="Times New Roman"/>
                          <a:ea typeface="Calibri"/>
                          <a:cs typeface="Times New Roman"/>
                        </a:rPr>
                        <a:t>1</a:t>
                      </a:r>
                      <a:endParaRPr lang="ru-RU" sz="1000" dirty="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120,00</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120,00</a:t>
                      </a:r>
                      <a:endParaRPr lang="ru-RU" sz="1000">
                        <a:latin typeface="Times New Roman"/>
                        <a:ea typeface="Calibri"/>
                        <a:cs typeface="Times New Roman"/>
                      </a:endParaRPr>
                    </a:p>
                  </a:txBody>
                  <a:tcPr marL="68580" marR="68580" marT="0" marB="0" anchor="ctr"/>
                </a:tc>
              </a:tr>
              <a:tr h="788871">
                <a:tc>
                  <a:txBody>
                    <a:bodyPr/>
                    <a:lstStyle/>
                    <a:p>
                      <a:pPr algn="ctr">
                        <a:spcAft>
                          <a:spcPts val="0"/>
                        </a:spcAft>
                      </a:pPr>
                      <a:r>
                        <a:rPr lang="ru-RU" sz="1200">
                          <a:latin typeface="Times New Roman"/>
                          <a:ea typeface="Calibri"/>
                          <a:cs typeface="Times New Roman"/>
                        </a:rPr>
                        <a:t>3.</a:t>
                      </a:r>
                      <a:endParaRPr lang="ru-RU" sz="1000">
                        <a:latin typeface="Times New Roman"/>
                        <a:ea typeface="Calibri"/>
                        <a:cs typeface="Times New Roman"/>
                      </a:endParaRPr>
                    </a:p>
                  </a:txBody>
                  <a:tcPr marL="68580" marR="68580" marT="0" marB="0"/>
                </a:tc>
                <a:tc>
                  <a:txBody>
                    <a:bodyPr/>
                    <a:lstStyle/>
                    <a:p>
                      <a:pPr algn="just">
                        <a:spcAft>
                          <a:spcPts val="0"/>
                        </a:spcAft>
                      </a:pPr>
                      <a:r>
                        <a:rPr lang="ru-RU" sz="1200">
                          <a:latin typeface="Times New Roman"/>
                          <a:ea typeface="Calibri"/>
                          <a:cs typeface="Times New Roman"/>
                        </a:rPr>
                        <a:t>Модернизация образовательного процесса муниципальных образовательных организаций дополнительного образования детей в области культуры и искусства в 2015 году  </a:t>
                      </a:r>
                      <a:endParaRPr lang="ru-RU" sz="1000">
                        <a:latin typeface="Times New Roman"/>
                        <a:ea typeface="Calibri"/>
                        <a:cs typeface="Times New Roman"/>
                      </a:endParaRPr>
                    </a:p>
                  </a:txBody>
                  <a:tcPr marL="68580" marR="68580" marT="0" marB="0"/>
                </a:tc>
                <a:tc>
                  <a:txBody>
                    <a:bodyPr/>
                    <a:lstStyle/>
                    <a:p>
                      <a:pPr algn="ctr">
                        <a:spcAft>
                          <a:spcPts val="0"/>
                        </a:spcAft>
                      </a:pPr>
                      <a:r>
                        <a:rPr lang="ru-RU" sz="1200">
                          <a:latin typeface="Times New Roman"/>
                          <a:ea typeface="Calibri"/>
                          <a:cs typeface="Times New Roman"/>
                        </a:rPr>
                        <a:t>х</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181,38</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181,38</a:t>
                      </a:r>
                      <a:endParaRPr lang="ru-RU" sz="1000">
                        <a:latin typeface="Times New Roman"/>
                        <a:ea typeface="Calibri"/>
                        <a:cs typeface="Times New Roman"/>
                      </a:endParaRPr>
                    </a:p>
                  </a:txBody>
                  <a:tcPr marL="68580" marR="68580" marT="0" marB="0" anchor="ctr"/>
                </a:tc>
              </a:tr>
              <a:tr h="986089">
                <a:tc>
                  <a:txBody>
                    <a:bodyPr/>
                    <a:lstStyle/>
                    <a:p>
                      <a:pPr algn="ctr">
                        <a:spcAft>
                          <a:spcPts val="0"/>
                        </a:spcAft>
                      </a:pPr>
                      <a:r>
                        <a:rPr lang="ru-RU" sz="1200">
                          <a:latin typeface="Times New Roman"/>
                          <a:ea typeface="Calibri"/>
                          <a:cs typeface="Times New Roman"/>
                        </a:rPr>
                        <a:t>4.</a:t>
                      </a:r>
                      <a:endParaRPr lang="ru-RU" sz="1000">
                        <a:latin typeface="Times New Roman"/>
                        <a:ea typeface="Calibri"/>
                        <a:cs typeface="Times New Roman"/>
                      </a:endParaRPr>
                    </a:p>
                  </a:txBody>
                  <a:tcPr marL="68580" marR="68580" marT="0" marB="0"/>
                </a:tc>
                <a:tc>
                  <a:txBody>
                    <a:bodyPr/>
                    <a:lstStyle/>
                    <a:p>
                      <a:pPr algn="just">
                        <a:spcAft>
                          <a:spcPts val="0"/>
                        </a:spcAft>
                      </a:pPr>
                      <a:r>
                        <a:rPr lang="ru-RU" sz="1200">
                          <a:latin typeface="Times New Roman"/>
                          <a:ea typeface="Calibri"/>
                          <a:cs typeface="Times New Roman"/>
                        </a:rPr>
                        <a:t>приобрести  музыкальные инструменты на  сумму 181,38 тыс. рублей, в том числе за счет средств краевого бюджета- 179,38 тыс. рублей, за счет средств городского бюджета -2,00 тыс. рублей; </a:t>
                      </a:r>
                      <a:endParaRPr lang="ru-RU" sz="1000">
                        <a:latin typeface="Times New Roman"/>
                        <a:ea typeface="Calibri"/>
                        <a:cs typeface="Times New Roman"/>
                      </a:endParaRPr>
                    </a:p>
                  </a:txBody>
                  <a:tcPr marL="68580" marR="68580" marT="0" marB="0"/>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6 377,90</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6 305,88</a:t>
                      </a:r>
                      <a:endParaRPr lang="ru-RU" sz="1000">
                        <a:latin typeface="Times New Roman"/>
                        <a:ea typeface="Calibri"/>
                        <a:cs typeface="Times New Roman"/>
                      </a:endParaRPr>
                    </a:p>
                  </a:txBody>
                  <a:tcPr marL="68580" marR="68580" marT="0" marB="0" anchor="ctr"/>
                </a:tc>
              </a:tr>
              <a:tr h="399914">
                <a:tc>
                  <a:txBody>
                    <a:bodyPr/>
                    <a:lstStyle/>
                    <a:p>
                      <a:pPr algn="ctr">
                        <a:spcAft>
                          <a:spcPts val="0"/>
                        </a:spcAft>
                      </a:pPr>
                      <a:r>
                        <a:rPr lang="ru-RU" sz="1200">
                          <a:latin typeface="Times New Roman"/>
                          <a:ea typeface="Calibri"/>
                          <a:cs typeface="Times New Roman"/>
                        </a:rPr>
                        <a:t>5. </a:t>
                      </a:r>
                      <a:endParaRPr lang="ru-RU" sz="1000">
                        <a:latin typeface="Times New Roman"/>
                        <a:ea typeface="Calibri"/>
                        <a:cs typeface="Times New Roman"/>
                      </a:endParaRPr>
                    </a:p>
                  </a:txBody>
                  <a:tcPr marL="68580" marR="68580" marT="0" marB="0"/>
                </a:tc>
                <a:tc>
                  <a:txBody>
                    <a:bodyPr/>
                    <a:lstStyle/>
                    <a:p>
                      <a:pPr>
                        <a:spcAft>
                          <a:spcPts val="0"/>
                        </a:spcAft>
                      </a:pPr>
                      <a:r>
                        <a:rPr lang="ru-RU" sz="1200">
                          <a:latin typeface="Times New Roman"/>
                          <a:ea typeface="Calibri"/>
                          <a:cs typeface="Times New Roman"/>
                        </a:rPr>
                        <a:t>Прочие мероприятия (комплектование книжных фондов)</a:t>
                      </a:r>
                      <a:endParaRPr lang="ru-RU" sz="1000">
                        <a:latin typeface="Times New Roman"/>
                        <a:ea typeface="Calibri"/>
                        <a:cs typeface="Times New Roman"/>
                      </a:endParaRPr>
                    </a:p>
                  </a:txBody>
                  <a:tcPr marL="68580" marR="68580" marT="0" marB="0"/>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418,94</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418,94</a:t>
                      </a:r>
                      <a:endParaRPr lang="ru-RU" sz="1000">
                        <a:latin typeface="Times New Roman"/>
                        <a:ea typeface="Calibri"/>
                        <a:cs typeface="Times New Roman"/>
                      </a:endParaRPr>
                    </a:p>
                  </a:txBody>
                  <a:tcPr marL="68580" marR="68580" marT="0" marB="0" anchor="ctr"/>
                </a:tc>
              </a:tr>
              <a:tr h="399914">
                <a:tc>
                  <a:txBody>
                    <a:bodyPr/>
                    <a:lstStyle/>
                    <a:p>
                      <a:pPr algn="ctr">
                        <a:spcAft>
                          <a:spcPts val="0"/>
                        </a:spcAft>
                      </a:pPr>
                      <a:endParaRPr lang="ru-RU" sz="1200">
                        <a:latin typeface="Times New Roman"/>
                        <a:ea typeface="Calibri"/>
                        <a:cs typeface="Times New Roman"/>
                      </a:endParaRPr>
                    </a:p>
                  </a:txBody>
                  <a:tcPr marL="68580" marR="68580" marT="0" marB="0"/>
                </a:tc>
                <a:tc>
                  <a:txBody>
                    <a:bodyPr/>
                    <a:lstStyle/>
                    <a:p>
                      <a:pPr>
                        <a:spcAft>
                          <a:spcPts val="0"/>
                        </a:spcAft>
                      </a:pPr>
                      <a:r>
                        <a:rPr lang="ru-RU" sz="1200">
                          <a:latin typeface="Times New Roman"/>
                          <a:ea typeface="Calibri"/>
                          <a:cs typeface="Times New Roman"/>
                        </a:rPr>
                        <a:t>Итого</a:t>
                      </a:r>
                      <a:endParaRPr lang="ru-RU" sz="1000">
                        <a:latin typeface="Times New Roman"/>
                        <a:ea typeface="Calibri"/>
                        <a:cs typeface="Times New Roman"/>
                      </a:endParaRPr>
                    </a:p>
                  </a:txBody>
                  <a:tcPr marL="68580" marR="68580" marT="0" marB="0"/>
                </a:tc>
                <a:tc>
                  <a:txBody>
                    <a:bodyPr/>
                    <a:lstStyle/>
                    <a:p>
                      <a:pPr algn="ctr">
                        <a:spcAft>
                          <a:spcPts val="0"/>
                        </a:spcAft>
                      </a:pPr>
                      <a:endParaRPr lang="ru-RU" sz="1200">
                        <a:latin typeface="Times New Roman"/>
                        <a:ea typeface="Calibri"/>
                        <a:cs typeface="Times New Roman"/>
                      </a:endParaRPr>
                    </a:p>
                  </a:txBody>
                  <a:tcPr marL="68580" marR="68580" marT="0" marB="0" anchor="ctr"/>
                </a:tc>
                <a:tc>
                  <a:txBody>
                    <a:bodyPr/>
                    <a:lstStyle/>
                    <a:p>
                      <a:pPr algn="ctr">
                        <a:spcAft>
                          <a:spcPts val="0"/>
                        </a:spcAft>
                      </a:pPr>
                      <a:r>
                        <a:rPr lang="ru-RU" sz="1200">
                          <a:latin typeface="Times New Roman"/>
                          <a:ea typeface="Calibri"/>
                          <a:cs typeface="Times New Roman"/>
                        </a:rPr>
                        <a:t>8 656,13</a:t>
                      </a:r>
                      <a:endParaRPr lang="ru-RU" sz="1000">
                        <a:latin typeface="Times New Roman"/>
                        <a:ea typeface="Calibri"/>
                        <a:cs typeface="Times New Roman"/>
                      </a:endParaRPr>
                    </a:p>
                  </a:txBody>
                  <a:tcPr marL="68580" marR="68580" marT="0" marB="0" anchor="ctr"/>
                </a:tc>
                <a:tc>
                  <a:txBody>
                    <a:bodyPr/>
                    <a:lstStyle/>
                    <a:p>
                      <a:pPr algn="ctr">
                        <a:spcAft>
                          <a:spcPts val="0"/>
                        </a:spcAft>
                      </a:pPr>
                      <a:r>
                        <a:rPr lang="ru-RU" sz="1200" dirty="0">
                          <a:latin typeface="Times New Roman"/>
                          <a:ea typeface="Calibri"/>
                          <a:cs typeface="Times New Roman"/>
                        </a:rPr>
                        <a:t>8 577,00</a:t>
                      </a:r>
                      <a:endParaRPr lang="ru-RU" sz="1000" dirty="0">
                        <a:latin typeface="Times New Roman"/>
                        <a:ea typeface="Calibri"/>
                        <a:cs typeface="Times New Roman"/>
                      </a:endParaRPr>
                    </a:p>
                  </a:txBody>
                  <a:tcPr marL="68580" marR="68580" marT="0" marB="0" anchor="ct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288" cy="6394722"/>
          </a:xfrm>
        </p:spPr>
        <p:txBody>
          <a:bodyPr>
            <a:normAutofit/>
          </a:bodyPr>
          <a:lstStyle/>
          <a:p>
            <a:pPr algn="l"/>
            <a:r>
              <a:rPr lang="ru-RU" sz="1400" b="1" dirty="0" smtClean="0">
                <a:solidFill>
                  <a:srgbClr val="0070C0"/>
                </a:solidFill>
              </a:rPr>
              <a:t>Выделенные в 2015 году бюджетным учреждениям субсидии на иные цели позволили:</a:t>
            </a:r>
            <a:r>
              <a:rPr lang="ru-RU" sz="1200" dirty="0" smtClean="0"/>
              <a:t/>
            </a:r>
            <a:br>
              <a:rPr lang="ru-RU" sz="1200" dirty="0" smtClean="0"/>
            </a:br>
            <a:r>
              <a:rPr lang="ru-RU" sz="1200" dirty="0" smtClean="0"/>
              <a:t/>
            </a:r>
            <a:br>
              <a:rPr lang="ru-RU" sz="1200" dirty="0" smtClean="0"/>
            </a:br>
            <a:r>
              <a:rPr lang="ru-RU" sz="1200" cap="small" dirty="0" smtClean="0"/>
              <a:t>1. </a:t>
            </a:r>
            <a:r>
              <a:rPr lang="ru-RU" sz="1200" cap="small" dirty="0" smtClean="0">
                <a:solidFill>
                  <a:schemeClr val="accent5">
                    <a:lumMod val="50000"/>
                  </a:schemeClr>
                </a:solidFill>
              </a:rPr>
              <a:t>В рамках приобретения основных средств и (или) материальных запасов для нужд подведомственных учреждений за счет средств городского бюджета:</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cap="small" dirty="0" smtClean="0">
                <a:solidFill>
                  <a:schemeClr val="accent5">
                    <a:lumMod val="50000"/>
                  </a:schemeClr>
                </a:solidFill>
              </a:rPr>
              <a:t>- приобрести МБУК МКМ сканер книжный бесконтактный  на сумму  775,92 тыс. рублей, в целях сохранения редких книжных изданий для перевода в цифровой формат библиотечные стеллажи на сумму 80,00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cap="small" dirty="0" smtClean="0">
                <a:solidFill>
                  <a:schemeClr val="accent5">
                    <a:lumMod val="50000"/>
                  </a:schemeClr>
                </a:solidFill>
              </a:rPr>
              <a:t>- в целях обеспечения безопасности учащихся установить на автобус МОБУ ДОД ДМШ </a:t>
            </a:r>
            <a:r>
              <a:rPr lang="ru-RU" sz="1200" cap="small" dirty="0" err="1" smtClean="0">
                <a:solidFill>
                  <a:schemeClr val="accent5">
                    <a:lumMod val="50000"/>
                  </a:schemeClr>
                </a:solidFill>
              </a:rPr>
              <a:t>тахограф</a:t>
            </a:r>
            <a:r>
              <a:rPr lang="ru-RU" sz="1200" cap="small" dirty="0" smtClean="0">
                <a:solidFill>
                  <a:schemeClr val="accent5">
                    <a:lumMod val="50000"/>
                  </a:schemeClr>
                </a:solidFill>
              </a:rPr>
              <a:t> на сумму 50,50 тыс. рублей,  укрепить материально-техническую базу  200,00 тыс. рублей;</a:t>
            </a:r>
            <a:r>
              <a:rPr lang="ru-RU" sz="1200" b="1" cap="small" dirty="0" smtClean="0">
                <a:solidFill>
                  <a:schemeClr val="accent5">
                    <a:lumMod val="50000"/>
                  </a:schemeClr>
                </a:solidFill>
              </a:rPr>
              <a:t> </a:t>
            </a:r>
            <a:br>
              <a:rPr lang="ru-RU" sz="1200" b="1" cap="small" dirty="0" smtClean="0">
                <a:solidFill>
                  <a:schemeClr val="accent5">
                    <a:lumMod val="50000"/>
                  </a:schemeClr>
                </a:solidFill>
              </a:rPr>
            </a:br>
            <a:r>
              <a:rPr lang="ru-RU" sz="1200" cap="small" dirty="0" smtClean="0">
                <a:solidFill>
                  <a:schemeClr val="accent5">
                    <a:lumMod val="50000"/>
                  </a:schemeClr>
                </a:solidFill>
              </a:rPr>
              <a:t>- приобрести для МКУК «Дом культуры пос. Зеленый Бор»  звукоусиливающую аппаратуру на сумму 265,0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cap="small" dirty="0" smtClean="0">
                <a:solidFill>
                  <a:schemeClr val="accent5">
                    <a:lumMod val="50000"/>
                  </a:schemeClr>
                </a:solidFill>
              </a:rPr>
              <a:t>- приобрести для МБУК ГДК стулья на сумму 70,0 тыс. рублей и новогоднюю гирлянду на сумму 38,38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cap="small" dirty="0" smtClean="0">
                <a:solidFill>
                  <a:schemeClr val="accent5">
                    <a:lumMod val="50000"/>
                  </a:schemeClr>
                </a:solidFill>
              </a:rPr>
              <a:t>- приобрести для нужд МБУК МГКГ  прибор  контроля светового режима и специализированного оборудования для </a:t>
            </a:r>
            <a:r>
              <a:rPr lang="ru-RU" sz="1200" cap="small" dirty="0" err="1" smtClean="0">
                <a:solidFill>
                  <a:schemeClr val="accent5">
                    <a:lumMod val="50000"/>
                  </a:schemeClr>
                </a:solidFill>
              </a:rPr>
              <a:t>фондохранения</a:t>
            </a:r>
            <a:r>
              <a:rPr lang="ru-RU" sz="1200" cap="small" dirty="0" smtClean="0">
                <a:solidFill>
                  <a:schemeClr val="accent5">
                    <a:lumMod val="50000"/>
                  </a:schemeClr>
                </a:solidFill>
              </a:rPr>
              <a:t> и экспозиции  на сумму 71,00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b="1" cap="small" dirty="0" smtClean="0">
                <a:solidFill>
                  <a:schemeClr val="accent5">
                    <a:lumMod val="50000"/>
                  </a:schemeClr>
                </a:solidFill>
              </a:rPr>
              <a:t>2</a:t>
            </a:r>
            <a:r>
              <a:rPr lang="ru-RU" sz="1200" cap="small" dirty="0" smtClean="0">
                <a:solidFill>
                  <a:schemeClr val="accent5">
                    <a:lumMod val="50000"/>
                  </a:schemeClr>
                </a:solidFill>
              </a:rPr>
              <a:t>.  В рамках оснащения специальным оборудованием учреждений </a:t>
            </a:r>
            <a:r>
              <a:rPr lang="ru-RU" sz="1200" cap="small" dirty="0" err="1" smtClean="0">
                <a:solidFill>
                  <a:schemeClr val="accent5">
                    <a:lumMod val="50000"/>
                  </a:schemeClr>
                </a:solidFill>
              </a:rPr>
              <a:t>культурно-досугового</a:t>
            </a:r>
            <a:r>
              <a:rPr lang="ru-RU" sz="1200" cap="small" dirty="0" smtClean="0">
                <a:solidFill>
                  <a:schemeClr val="accent5">
                    <a:lumMod val="50000"/>
                  </a:schemeClr>
                </a:solidFill>
              </a:rPr>
              <a:t> типа, в структуре которых действуют клубные формирования по художественным ремеслам и декоративно-прикладному творчеству городскому Дому культуры приобрести специальное оборудование ( швейно-вышивальную машину, </a:t>
            </a:r>
            <a:r>
              <a:rPr lang="ru-RU" sz="1200" cap="small" dirty="0" err="1" smtClean="0">
                <a:solidFill>
                  <a:schemeClr val="accent5">
                    <a:lumMod val="50000"/>
                  </a:schemeClr>
                </a:solidFill>
              </a:rPr>
              <a:t>оверлок</a:t>
            </a:r>
            <a:r>
              <a:rPr lang="ru-RU" sz="1200" cap="small" dirty="0" smtClean="0">
                <a:solidFill>
                  <a:schemeClr val="accent5">
                    <a:lumMod val="50000"/>
                  </a:schemeClr>
                </a:solidFill>
              </a:rPr>
              <a:t>) и мебель для клуба декоративно-прикладного творчества «69 параллель» на сумму 120,00 тыс. рублей, в том числе за счет средств краевого бюджета на сумму 96,0 тыс. рублей, </a:t>
            </a:r>
            <a:r>
              <a:rPr lang="ru-RU" sz="1200" cap="small" dirty="0" err="1" smtClean="0">
                <a:solidFill>
                  <a:schemeClr val="accent5">
                    <a:lumMod val="50000"/>
                  </a:schemeClr>
                </a:solidFill>
              </a:rPr>
              <a:t>софинансирование</a:t>
            </a:r>
            <a:r>
              <a:rPr lang="ru-RU" sz="1200" cap="small" dirty="0" smtClean="0">
                <a:solidFill>
                  <a:schemeClr val="accent5">
                    <a:lumMod val="50000"/>
                  </a:schemeClr>
                </a:solidFill>
              </a:rPr>
              <a:t> за счет средств городского бюджета 24,00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b="1" cap="small" dirty="0" smtClean="0">
                <a:solidFill>
                  <a:schemeClr val="accent5">
                    <a:lumMod val="50000"/>
                  </a:schemeClr>
                </a:solidFill>
              </a:rPr>
              <a:t>3</a:t>
            </a:r>
            <a:r>
              <a:rPr lang="ru-RU" sz="1200" cap="small" dirty="0" smtClean="0">
                <a:solidFill>
                  <a:schemeClr val="accent5">
                    <a:lumMod val="50000"/>
                  </a:schemeClr>
                </a:solidFill>
              </a:rPr>
              <a:t>. В рамках модернизация образовательного процесса муниципальных образовательных организаций дополнительного образования детей в области культуры и искусства в 2015 году  приобрести  для МОБУ ДОД ДМШ  музыкальные инструменты на  сумму 181,38 тыс. рублей, в том числе за счет средств краевого бюджета 179,38 тыс. рублей, за счет средств городского бюджета 2,00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b="1" cap="small" dirty="0" smtClean="0">
                <a:solidFill>
                  <a:schemeClr val="accent5">
                    <a:lumMod val="50000"/>
                  </a:schemeClr>
                </a:solidFill>
              </a:rPr>
              <a:t>4</a:t>
            </a:r>
            <a:r>
              <a:rPr lang="ru-RU" sz="1200" cap="small" dirty="0" smtClean="0">
                <a:solidFill>
                  <a:schemeClr val="accent5">
                    <a:lumMod val="50000"/>
                  </a:schemeClr>
                </a:solidFill>
              </a:rPr>
              <a:t>. В рамках осуществления работ по капитальному ремонту за счет средств субсидии на осуществление (возмещение) расходов, направленных на создание безопасных и комфортных условий функционирования объектов муниципальной собственности, развитие муниципальных учреждений проведен капитальный ремонт библиотеки семейного чтения на сумму  6305,88 тыс. рублей, в том числе за счет средств краевого бюджета – в сумме 6142,88 тыс. рублей, </a:t>
            </a:r>
            <a:r>
              <a:rPr lang="ru-RU" sz="1200" cap="small" dirty="0" err="1" smtClean="0">
                <a:solidFill>
                  <a:schemeClr val="accent5">
                    <a:lumMod val="50000"/>
                  </a:schemeClr>
                </a:solidFill>
              </a:rPr>
              <a:t>софинансирование</a:t>
            </a:r>
            <a:r>
              <a:rPr lang="ru-RU" sz="1200" cap="small" dirty="0" smtClean="0">
                <a:solidFill>
                  <a:schemeClr val="accent5">
                    <a:lumMod val="50000"/>
                  </a:schemeClr>
                </a:solidFill>
              </a:rPr>
              <a:t> из средств городского бюджета исполнено в полном объеме в сумме 163,00 тыс. рублей. </a:t>
            </a:r>
            <a:r>
              <a:rPr lang="ru-RU" sz="1200" b="1" cap="small" dirty="0" smtClean="0">
                <a:solidFill>
                  <a:schemeClr val="accent5">
                    <a:lumMod val="50000"/>
                  </a:schemeClr>
                </a:solidFill>
              </a:rPr>
              <a:t/>
            </a:r>
            <a:br>
              <a:rPr lang="ru-RU" sz="1200" b="1" cap="small" dirty="0" smtClean="0">
                <a:solidFill>
                  <a:schemeClr val="accent5">
                    <a:lumMod val="50000"/>
                  </a:schemeClr>
                </a:solidFill>
              </a:rPr>
            </a:br>
            <a:r>
              <a:rPr lang="ru-RU" sz="1200" b="1" cap="small" dirty="0" smtClean="0">
                <a:solidFill>
                  <a:schemeClr val="accent5">
                    <a:lumMod val="50000"/>
                  </a:schemeClr>
                </a:solidFill>
              </a:rPr>
              <a:t>5</a:t>
            </a:r>
            <a:r>
              <a:rPr lang="ru-RU" sz="1200" cap="small" dirty="0" smtClean="0">
                <a:solidFill>
                  <a:schemeClr val="accent5">
                    <a:lumMod val="50000"/>
                  </a:schemeClr>
                </a:solidFill>
              </a:rPr>
              <a:t>. В рамках прочих мероприятий в целях обеспечения доступа пользователей к большему объему фондов приобретены книжные издания для МБУК МГЦБС на сумму 418,94 тыс. рублей.</a:t>
            </a:r>
            <a:r>
              <a:rPr lang="ru-RU" sz="1200" b="1" cap="small" dirty="0" smtClean="0">
                <a:solidFill>
                  <a:schemeClr val="accent5">
                    <a:lumMod val="50000"/>
                  </a:schemeClr>
                </a:solidFill>
              </a:rPr>
              <a:t/>
            </a:r>
            <a:br>
              <a:rPr lang="ru-RU" sz="1200" b="1" cap="small" dirty="0" smtClean="0">
                <a:solidFill>
                  <a:schemeClr val="accent5">
                    <a:lumMod val="50000"/>
                  </a:schemeClr>
                </a:solidFill>
              </a:rPr>
            </a:br>
            <a:endParaRPr lang="ru-RU" sz="1200" dirty="0">
              <a:solidFill>
                <a:schemeClr val="accent5">
                  <a:lumMod val="50000"/>
                </a:schemeClr>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TotalTime>
  <Words>1439</Words>
  <Application>Microsoft Office PowerPoint</Application>
  <PresentationFormat>Экран (4:3)</PresentationFormat>
  <Paragraphs>360</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 Культура города Минусинска </vt:lpstr>
      <vt:lpstr> Бюджетные ассигнования на реализацию Программы распределены следующим образом: </vt:lpstr>
      <vt:lpstr> Подпрограмма 1  «Сохранение культурного наследия» </vt:lpstr>
      <vt:lpstr> При реализации данной подпрограммы в 2015 году достигнуты следующие показатели: </vt:lpstr>
      <vt:lpstr>   Объем средств, предусмотренных на финансовое обеспечение выполнения муниципального задания бюджетными учреждениями, составил 55881,88 тыс. рублей, или 99,8% от суммы уточненной бюджетной росписи (56015,79 тыс. рублей). </vt:lpstr>
      <vt:lpstr>Информация по субсидиям на финансовое обеспечение выполнения муниципального задания </vt:lpstr>
      <vt:lpstr> Вышеуказанные муниципальные услуги предоставляются 3 учреждениями культуры,  в том числе: </vt:lpstr>
      <vt:lpstr>В 2015 году библиотеки города посетило 205,49 тыс. человек, число читателей составило более 31,37 тыс. человек. Всего читателям было выдано 663,81  тыс. книг.  Объем новых поступлений в фонды библиотек составило 10 671 единиц. В течение года осуществлялось комплектование фондов библиотек актуальной и востребованной читателями современной литературой, изданиями на электронных носителях. Фонды библиотек составили 360,71 тыс. единиц  или  100,01% от планового значения. Все библиотеки города  подключены к сети Интернет.  В библиотеках созданы локальные сети, позволяющие  максимально полно, оперативно, точно удовлетворять информационные потребности читателей, повышать их информационную культуру.   В библиотеках работают  «Центр социально-правовой информации в помощь семейному просвещению», «Центр социальной адаптации сирот», обучающий  центр «Информационный навигатор», Центр правовой и деловой информации, «Ресурсный  информационный центр по краеведению «Южный регион», Школа информационного комфорта, Школа компьютерной грамотности «Окно в мир»,  детская  Школа компьютерной грамотности «Флешка» . В  рамках краевой  грантовой программы «Социальное партнёрство во имя развития»  центральной городской библиотекой выигран проект  «Фестиваль-конкурс  «Литературный драйв»» в сумме 54,5 тыс. рублей. В рамках Года литературы  в библиотеках Минусинска были подготовлены   программы «Писатели Красноярья», литературные чтения и конференции. В течение года для людей пожилого возраста работал народный университет «Активное долголетие», где прошли обучение  более 200 пенсионеров. Для выполнения  задачи по развитию библиотечного обслуживания населения на основе информационных технологий МБУК ЦБС проводилась разъяснительная работа по вопросам организации доступа к справочно-поисковому аппарату библиотек, переводу карточного библиотечного каталога в электронную форму, созданию сайтов, установке и сопровождению специализированной библиотечной программы ИРБИС по ведению и учету электронного каталога, подключению библиотек к сети Интернет. </vt:lpstr>
      <vt:lpstr>Учреждениями музейного типа в 2015 году проведено 1257 мероприятий, которые посетило 85,5 тыс. человек. Число посетителей учреждений музейного типа составило 258,5 тыс. человек. Число организованных выставок составило 193 единицы. Число экспонатов основного и вспомогательного фонда составляет  194 0373 единиц. 2015-й год – год 70-летия Победы советского народа в Великой отечественной войне, год Литературы в рамках которых прошли следующие мероприятия:  к 70-летию Победы в Великой Отечественной войне Минусинский музей выпустил 4-ю книгу «Минусинцы и Великая Отечественная» и сводное издание «Архивы Великой войны», проведена Всероссийская конференция «Мартьяновские краеведческие чтения», театрализованные тематические мероприятия. За счет средств краевого бюджета открыты три мемориальные доски героям Советского Союза - Г. С. Корневу, П. И. Колмакову, М.П. Хвастанцеву Основными направлениями деятельности Минусинской городской картинной галереи в минувшем году были:   хранение, комплектование, изучение и публичное представление музейных предметов и музейных коллекций;   хранение, изучение, выявление и представление произведений изобразительного искусства современных художников г. Минусинска и Минусинского района; На 1 января 2016 года фонды Минусинской городской картинной галереи  насчитывают 486 предметов основного фонда (научно-вспомогательного фонда нет), в том числе  живопись – 317, графика  – 162, скульптур – 7.  Собрание галереи представляет  преимущественно изобразительное искусство последней трети 20 века и начала 21 века. Общий авторский состав включает более 80 художников Минусинска, Красноярского края, Хакасии, Дагестана и других регионов России.  В отчетном году количество экспонируемых предметов основного года составило 164 единиц.  В выставочном зале работало 26 выставок.  В отчетном периоде Минусинской галереей было организовано 7 внемузейных выставок. Основным видом научно-просветительной работы являлась экскурсионная работа. Всего в 2015 году было проведено 330  экскурсий для 4700 чел.  Картинной галереей совместно с Тесинским художественным музеем, Абаканской картинной галереей, Минусинским краеведческим музеем имени Н.М. Мартьянова был реализован проект, посвященный 70-летию Победы «Народ, который победил». В 2015 году 14 новых художников впервые экспонировали свои произведения на ежегодной выставке-конкурсе «Минусинская палитра». </vt:lpstr>
      <vt:lpstr>Подпрограмма 2   «Искусство и народное творчество» </vt:lpstr>
      <vt:lpstr>Перевыполнение планового значения по показателю «Увеличение численности участников культурно-досуговых мероприятий» объясняется поздней передачей второго корпуса музея им. Н. М. Мартьянова подрядчику для проведения ремонтно-реставрационных работ, т.е. плановое закрытие всех экспозицационных залов второго корпуса музея им. Н. М. Мартьянова произошло не в январе как планировалось, а в июне 2015 года, что позволило принять за этот период еще часть посетителей музея. Перевыполнение показателя «Число участников клубных формирований для детей в возрасте до 14 лет включительно на 1000 жителей» связано с  привлечением новых участников в клубные формирования. </vt:lpstr>
      <vt:lpstr>Вышеуказанные муниципальные  услуги предоставляются 2  учреждениями культуры, в том числе: Муниципальным бюджетным учреждением культуры «Городской Дом культуры»  (далее МБУК ГДК) и муниципальным казенным учреждением культуры «Дом культуры поселка Зеленый Бор» (далее МКУК ДК пос.Зеленый Бор"). В 2015 году МБУК  ГДК  была предоставлена субсидия на выполнение муниципального задания в сумме 28 590,77 тыс. рублей, что составляет 100% от уточненной бюджетной росписи (28 590,77 тыс.руб.).  На обеспечение деятельности МКУК ДК пос. Зеленый Бор в 2015 году выделено 2 594,02 тыс. рублей. Исполнение составило 100% уточненной бюджетной росписи (2 594,02 тыс.руб.). </vt:lpstr>
      <vt:lpstr>В 2015 году количество проведенных массовых культурно-досуговых мероприятий составило 711,  которые посетило 172,2 тыс. человек.  В отчетном периоде на открытых площадках города проведено более 20 городских культурно-массовых, театрализованных мероприятий, таких как: Масленица, День города, День Победы, краевой праздник «Минусинский помидор», Новый год и другие.       Художественные коллективы, имеющие звания «Народный» и «Образцовый» в 2015 году получили 34 диплома «Лауреата» международных, Российских и региональных  конкурсов.         </vt:lpstr>
      <vt:lpstr>Информация по субсидиям на цели, не связанные с финансовым обеспечением выполнения муниципального задания на оказание муниципальных услуг      (выполнение работ)     Реализация социокультурного проекта  осуществлялась МБУК МГЦБС  за счет средств субсидии на реализацию социокультурных проектов  муниципальных учреждений культуры и образовательных организаций в области культуры .Исполнение составило 100 процентов , в том числе за счет средств краевого бюджета в сумме 186,00 тыс. рублей,  софинансирование из средств городского бюджета исполнено в полном объеме в сумме 1,88 тыс. рублей. В рамках реализации мероприятий социокультурного-проекта при Центральной детской библиотеке создан  информационный  центр «Навигатор-Юг», сформирована электронная мини-библиотека «МедиаРесурс», где  дети получают навыки работы с прикладными компьютерными программами, учатся создавать собственные медиаресурсы и ориентироваться в информационных пространствах. В 2015 году доход оп приносящей доход деятельности по учреждению МКУК ДК п.Зеленый Бор составил 60 тыс.рублей. За счет, полученных от  приносящей доход деятельности, были приобретены радио, микрофон, проведена разработка интернет –сайта. </vt:lpstr>
      <vt:lpstr>  Подпрограмма 3 «Обеспечение условий реализации  программы и прочие мероприятия» </vt:lpstr>
      <vt:lpstr>Перевыполнение значения показателя «Доля детей, привлекаемых к участию в творческих мероприятиях, в общем числе детей связано с  внедрением новых форм культурно-досуговой деятельности, таких как интерактивные площадки, клубы по интересам, гостиные  и другие.       Невыполнение показателя "Количество специалистов, повысивших квалификацию, прошедших переподготовку, обученных на семинарах и других мероприятиях» (факт – 106 чел., план 145 чел.) связано с  тем, что в 2014 году повышение квалификации работников библиотек составило 50% от численности специалистов. Перевыполнение значения показателя «Количество библиографических записей электронного каталога в электронных каталогах краевых государственных библиотек» (факт 47,6  тыс. ед., план 41,2 тыс. ед.) за счет ввода ретро записей в электронный  каталог. Невыполнение показателя «Число получателей денежных поощрений лучшим творческим работникам, работникам организаций культуры и образовательных учреждений в области культуры, талантливой молодежи в сфере культуры и искусства» в связи с отклонением комиссией города Красноярска 2 заявок на участие в конкурсе учреждений МБУК ГДК и МОБУ ДОД ДМШ в связи с недобором баллов. </vt:lpstr>
      <vt:lpstr>Расходы на руководство и управление в сфере установленных функций органов государственной власти составили 3 068,06 тыс. ру6. или 100,0% от уточненной бюджетной росписи (3 068,06 тыс.руб.). Расходы по субсидии бюджету муниципального образования город Минусинск Красноярского края  из краевого бюджета в целях содействия достижению и (или) поощрения достижения наилучших значений показателей эффективности деятельности органов местного самоуправления городских округов и муниципальных районов Красноярского края по результатам оценки эффективности их деятельности составили 32 55 тыс. руб. или 100,0% от уточненной бюджетной росписи (32,55 тыс.руб.), в том числе по отделу культуры 19,53 тыс. руб., по муниципальному казенному учреждению "Централизованная бухгалтерия" 13,02 тыс.руб. Расходы на Осуществление деятельности муниципального казенного учреждения "Централизованная бухгалтерия" составили 10 305,66 тыс. рублей или 100,0% от уточненной бюджетной росписи (10 305,66 тыс.руб.). Объем средств, предусмотренных на финансовое обеспечение выполнения  муниципального задания бюджетными учреждениями дополнительного образования, составил 35 434,18 тыс. рублей  тыс. рублей, или 98,6% от суммы уточненной бюджетной росписи (35 933,05 тыс. рублей).</vt:lpstr>
      <vt:lpstr>Информация по субсидиям на финансовое обеспечение выполнения муниципального задания </vt:lpstr>
      <vt:lpstr>Вышеуказанные муниципальные услуги предоставляются 2 учреждениями образования в области культуры, в том числе: муниципальное образовательное бюджетное  учреждение дополнительного образования детей  "Детская музыкальная школа "г. Минусинск  (далее МОБУ ДОД ДМШ);   муниципальное образовательное бюджетное  учреждение дополнительного образования детей  "Детская художественная  школа "г. Минусинск  (далее МОБУ ДОД ДХШ).  В 2015 году учреждения участвовали в краевых, российских и международных  конкурсах и фестивалях, различных конкурсов. Призерами и дипломантами конкурсов стали 101 человек.  Двенадцать  учащихся детской художественной  школы стали  победителями региональных конкурсов,  призерами конкурсов стали 19 человек.</vt:lpstr>
      <vt:lpstr>Информация по субсидиям на цели, не связанные с финансовым обеспечением выполнения государственного задания на оказание государственных услуг (выполнение работ) </vt:lpstr>
      <vt:lpstr>Выделенные в 2015 году бюджетным учреждениям субсидии на иные цели позволили:  1. В рамках приобретения основных средств и (или) материальных запасов для нужд подведомственных учреждений за счет средств городского бюджета: - приобрести МБУК МКМ сканер книжный бесконтактный  на сумму  775,92 тыс. рублей, в целях сохранения редких книжных изданий для перевода в цифровой формат библиотечные стеллажи на сумму 80,00 тыс. рублей; - в целях обеспечения безопасности учащихся установить на автобус МОБУ ДОД ДМШ тахограф на сумму 50,50 тыс. рублей,  укрепить материально-техническую базу  200,00 тыс. рублей;  - приобрести для МКУК «Дом культуры пос. Зеленый Бор»  звукоусиливающую аппаратуру на сумму 265,0 тыс. рублей; - приобрести для МБУК ГДК стулья на сумму 70,0 тыс. рублей и новогоднюю гирлянду на сумму 38,38 тыс. рублей; - приобрести для нужд МБУК МГКГ  прибор  контроля светового режима и специализированного оборудования для фондохранения и экспозиции  на сумму 71,00 тыс. рублей. 2.  В рамках оснащения специальным оборудованием учреждений культурно-досугового типа, в структуре которых действуют клубные формирования по художественным ремеслам и декоративно-прикладному творчеству городскому Дому культуры приобрести специальное оборудование ( швейно-вышивальную машину, оверлок) и мебель для клуба декоративно-прикладного творчества «69 параллель» на сумму 120,00 тыс. рублей, в том числе за счет средств краевого бюджета на сумму 96,0 тыс. рублей, софинансирование за счет средств городского бюджета 24,00 тыс. рублей. 3. В рамках модернизация образовательного процесса муниципальных образовательных организаций дополнительного образования детей в области культуры и искусства в 2015 году  приобрести  для МОБУ ДОД ДМШ  музыкальные инструменты на  сумму 181,38 тыс. рублей, в том числе за счет средств краевого бюджета 179,38 тыс. рублей, за счет средств городского бюджета 2,00 тыс. рублей. 4. В рамках осуществления работ по капитальному ремонту за счет средств субсидии на осуществление (возмещение) расходов, направленных на создание безопасных и комфортных условий функционирования объектов муниципальной собственности, развитие муниципальных учреждений проведен капитальный ремонт библиотеки семейного чтения на сумму  6305,88 тыс. рублей, в том числе за счет средств краевого бюджета – в сумме 6142,88 тыс. рублей, софинансирование из средств городского бюджета исполнено в полном объеме в сумме 163,00 тыс. рублей.  5. В рамках прочих мероприятий в целях обеспечения доступа пользователей к большему объему фондов приобретены книжные издания для МБУК МГЦБС на сумму 418,94 тыс. рублей.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Культура города Минусинска</dc:title>
  <dc:creator>User</dc:creator>
  <cp:lastModifiedBy>nata</cp:lastModifiedBy>
  <cp:revision>17</cp:revision>
  <dcterms:created xsi:type="dcterms:W3CDTF">2016-03-25T09:07:28Z</dcterms:created>
  <dcterms:modified xsi:type="dcterms:W3CDTF">2016-03-28T06:57:23Z</dcterms:modified>
</cp:coreProperties>
</file>