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sldIdLst>
    <p:sldId id="256" r:id="rId2"/>
    <p:sldId id="260" r:id="rId3"/>
    <p:sldId id="262" r:id="rId4"/>
    <p:sldId id="265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8" d="100"/>
          <a:sy n="88" d="100"/>
        </p:scale>
        <p:origin x="-106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4"/>
  <c:chart>
    <c:autoTitleDeleted val="1"/>
    <c:view3D>
      <c:rAngAx val="1"/>
    </c:view3D>
    <c:plotArea>
      <c:layout/>
      <c:bar3DChart>
        <c:barDir val="col"/>
        <c:grouping val="percent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план на 2016 год 
51543,26 тыс.рублей</c:v>
                </c:pt>
                <c:pt idx="1">
                  <c:v>факт исполнения на 01.01.2017 г.
51537,87 тыс.рублей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51543.26</c:v>
                </c:pt>
                <c:pt idx="1">
                  <c:v>51537.87</c:v>
                </c:pt>
              </c:numCache>
            </c:numRef>
          </c:val>
        </c:ser>
        <c:shape val="cylinder"/>
        <c:axId val="93554560"/>
        <c:axId val="93556096"/>
        <c:axId val="0"/>
      </c:bar3DChart>
      <c:catAx>
        <c:axId val="93554560"/>
        <c:scaling>
          <c:orientation val="minMax"/>
        </c:scaling>
        <c:axPos val="b"/>
        <c:tickLblPos val="nextTo"/>
        <c:crossAx val="93556096"/>
        <c:crosses val="autoZero"/>
        <c:auto val="1"/>
        <c:lblAlgn val="ctr"/>
        <c:lblOffset val="100"/>
      </c:catAx>
      <c:valAx>
        <c:axId val="93556096"/>
        <c:scaling>
          <c:orientation val="minMax"/>
        </c:scaling>
        <c:axPos val="l"/>
        <c:majorGridlines/>
        <c:numFmt formatCode="0%" sourceLinked="1"/>
        <c:tickLblPos val="nextTo"/>
        <c:crossAx val="93554560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2"/>
          <p:cNvSpPr txBox="1">
            <a:spLocks/>
          </p:cNvSpPr>
          <p:nvPr/>
        </p:nvSpPr>
        <p:spPr>
          <a:xfrm>
            <a:off x="0" y="1071546"/>
            <a:ext cx="8658196" cy="3786213"/>
          </a:xfrm>
          <a:prstGeom prst="rect">
            <a:avLst/>
          </a:prstGeom>
          <a:noFill/>
          <a:effectLst>
            <a:innerShdw blurRad="736600" dist="25400" dir="13500000">
              <a:prstClr val="black">
                <a:alpha val="50000"/>
              </a:prstClr>
            </a:innerShdw>
          </a:effectLst>
        </p:spPr>
        <p:txBody>
          <a:bodyPr vert="horz" lIns="182880" tIns="91440">
            <a:normAutofit/>
          </a:bodyPr>
          <a:lstStyle/>
          <a:p>
            <a:pPr marL="265176" marR="0" lvl="0" indent="-265176" algn="ctr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" pitchFamily="2" charset="2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65176" marR="0" lvl="0" indent="-265176" algn="ctr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" pitchFamily="2" charset="2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 целом по муниципальной  программе  расходы исполнены в сумме 51 537,87 тыс. рублей, что составляет 99,99% от уточненной бюджетной росписи в сумме 51 543,26 тыс. рублей, в том числе за счет средств</a:t>
            </a:r>
            <a:r>
              <a:rPr kumimoji="0" lang="ru-RU" sz="2000" b="0" i="0" u="none" strike="noStrike" kern="1200" cap="none" spc="0" normalizeH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краевого бюджета в сумме 3 177,00 тыс. рублей или 99,98% от уточненной бюджетной росписи 3 176,33 тыс. рублей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22376" y="-142900"/>
            <a:ext cx="7738056" cy="1071570"/>
          </a:xfrm>
        </p:spPr>
        <p:txBody>
          <a:bodyPr>
            <a:normAutofit/>
          </a:bodyPr>
          <a:lstStyle/>
          <a:p>
            <a:pPr algn="ctr"/>
            <a:r>
              <a:rPr lang="ru-RU" sz="1400" dirty="0" smtClean="0"/>
              <a:t>МУНИЦИПАЛЬНАЯ ПРОГРАММА</a:t>
            </a:r>
            <a:br>
              <a:rPr lang="ru-RU" sz="1400" dirty="0" smtClean="0"/>
            </a:br>
            <a:endParaRPr lang="ru-RU" sz="1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214290"/>
            <a:ext cx="8207920" cy="1571636"/>
          </a:xfrm>
        </p:spPr>
        <p:txBody>
          <a:bodyPr>
            <a:normAutofit fontScale="92500" lnSpcReduction="20000"/>
          </a:bodyPr>
          <a:lstStyle/>
          <a:p>
            <a:endParaRPr lang="ru-RU" sz="3600" b="1" dirty="0" smtClean="0"/>
          </a:p>
          <a:p>
            <a:pPr algn="ctr"/>
            <a:r>
              <a:rPr lang="ru-RU" sz="3600" b="1" dirty="0" smtClean="0"/>
              <a:t> </a:t>
            </a:r>
            <a:r>
              <a:rPr lang="ru-RU" sz="1700" b="1" dirty="0" smtClean="0"/>
              <a:t>«Физическая культура и спорт </a:t>
            </a:r>
          </a:p>
          <a:p>
            <a:pPr algn="ctr"/>
            <a:r>
              <a:rPr lang="ru-RU" sz="1700" b="1" dirty="0" smtClean="0"/>
              <a:t>в муниципальном образовании </a:t>
            </a:r>
          </a:p>
          <a:p>
            <a:pPr algn="ctr"/>
            <a:r>
              <a:rPr lang="ru-RU" sz="1700" b="1" dirty="0" smtClean="0"/>
              <a:t>город Минусинск</a:t>
            </a:r>
            <a:r>
              <a:rPr lang="ru-RU" sz="3600" b="1" dirty="0" smtClean="0"/>
              <a:t>»</a:t>
            </a:r>
          </a:p>
          <a:p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2786050" y="3500438"/>
            <a:ext cx="4824536" cy="2980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C:\Users\admin\AppData\Local\Microsoft\Windows\Temporary Internet Files\Content.Outlook\TTKC8NOT\3.вставка (2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00438"/>
            <a:ext cx="3672408" cy="244827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admin\AppData\Local\Microsoft\Windows\Temporary Internet Files\Content.Outlook\TTKC8NOT\IMG_131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578" y="3617640"/>
            <a:ext cx="2160240" cy="324036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634123256"/>
              </p:ext>
            </p:extLst>
          </p:nvPr>
        </p:nvGraphicFramePr>
        <p:xfrm>
          <a:off x="323527" y="1739268"/>
          <a:ext cx="8177562" cy="2118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2259"/>
                <a:gridCol w="1428760"/>
                <a:gridCol w="2758972"/>
                <a:gridCol w="2244818"/>
                <a:gridCol w="1282753"/>
              </a:tblGrid>
              <a:tr h="520518">
                <a:tc rowSpan="2">
                  <a:txBody>
                    <a:bodyPr/>
                    <a:lstStyle/>
                    <a:p>
                      <a:r>
                        <a:rPr lang="ru-RU" sz="1000" dirty="0" smtClean="0"/>
                        <a:t>№ </a:t>
                      </a:r>
                      <a:r>
                        <a:rPr lang="ru-RU" sz="1000" dirty="0" err="1" smtClean="0"/>
                        <a:t>п</a:t>
                      </a:r>
                      <a:r>
                        <a:rPr lang="ru-RU" sz="1000" dirty="0" smtClean="0"/>
                        <a:t>/</a:t>
                      </a:r>
                      <a:r>
                        <a:rPr lang="ru-RU" sz="1000" dirty="0" err="1" smtClean="0"/>
                        <a:t>п</a:t>
                      </a:r>
                      <a:endParaRPr lang="ru-RU" sz="1000" dirty="0"/>
                    </a:p>
                  </a:txBody>
                  <a:tcPr marL="90928" marR="90928"/>
                </a:tc>
                <a:tc rowSpan="2">
                  <a:txBody>
                    <a:bodyPr/>
                    <a:lstStyle/>
                    <a:p>
                      <a:r>
                        <a:rPr kumimoji="0"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Статус (муниципальная программа, подпрограмма)</a:t>
                      </a:r>
                      <a:endParaRPr lang="ru-RU" sz="1000" dirty="0"/>
                    </a:p>
                  </a:txBody>
                  <a:tcPr marL="90928" marR="90928"/>
                </a:tc>
                <a:tc rowSpan="2">
                  <a:txBody>
                    <a:bodyPr/>
                    <a:lstStyle/>
                    <a:p>
                      <a:r>
                        <a:rPr kumimoji="0"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 программы, подпрограммы</a:t>
                      </a:r>
                      <a:endParaRPr lang="ru-RU" sz="1000" dirty="0"/>
                    </a:p>
                  </a:txBody>
                  <a:tcPr marL="90928" marR="90928"/>
                </a:tc>
                <a:tc rowSpan="2">
                  <a:txBody>
                    <a:bodyPr/>
                    <a:lstStyle/>
                    <a:p>
                      <a:r>
                        <a:rPr kumimoji="0"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ГРБС</a:t>
                      </a:r>
                      <a:endParaRPr lang="ru-RU" sz="1000" dirty="0"/>
                    </a:p>
                  </a:txBody>
                  <a:tcPr marL="90928" marR="90928"/>
                </a:tc>
                <a:tc>
                  <a:txBody>
                    <a:bodyPr/>
                    <a:lstStyle/>
                    <a:p>
                      <a:r>
                        <a:rPr kumimoji="0"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Расходы </a:t>
                      </a:r>
                      <a:br>
                        <a:rPr kumimoji="0"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(тыс. руб.), годы</a:t>
                      </a:r>
                      <a:endParaRPr lang="ru-RU" sz="1000" dirty="0"/>
                    </a:p>
                  </a:txBody>
                  <a:tcPr marL="90928" marR="90928"/>
                </a:tc>
              </a:tr>
              <a:tr h="267807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2016</a:t>
                      </a:r>
                    </a:p>
                  </a:txBody>
                  <a:tcPr marL="68196" marR="68196" marT="0" marB="0"/>
                </a:tc>
              </a:tr>
              <a:tr h="38145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 marL="68196" marR="6819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1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Times New Roman"/>
                          <a:cs typeface="Times New Roman"/>
                        </a:rPr>
                        <a:t>Муниципальная программа</a:t>
                      </a:r>
                    </a:p>
                  </a:txBody>
                  <a:tcPr marL="68196" marR="6819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Times New Roman"/>
                          <a:cs typeface="Times New Roman"/>
                        </a:rPr>
                        <a:t> «Физическая культура и спорт в муниципальном образовании город Минусинск»</a:t>
                      </a:r>
                    </a:p>
                  </a:txBody>
                  <a:tcPr marL="68196" marR="6819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Times New Roman"/>
                          <a:cs typeface="Times New Roman"/>
                        </a:rPr>
                        <a:t>всего расходные обязательства по программе</a:t>
                      </a:r>
                    </a:p>
                  </a:txBody>
                  <a:tcPr marL="68196" marR="6819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51543,26</a:t>
                      </a:r>
                      <a:endParaRPr lang="ru-RU" sz="11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196" marR="68196" marT="0" marB="0"/>
                </a:tc>
              </a:tr>
              <a:tr h="214314">
                <a:tc>
                  <a:txBody>
                    <a:bodyPr/>
                    <a:lstStyle/>
                    <a:p>
                      <a:endParaRPr lang="ru-RU" sz="1100" b="1"/>
                    </a:p>
                  </a:txBody>
                  <a:tcPr marL="90928" marR="90928"/>
                </a:tc>
                <a:tc>
                  <a:txBody>
                    <a:bodyPr/>
                    <a:lstStyle/>
                    <a:p>
                      <a:endParaRPr lang="ru-RU" sz="1100" b="1"/>
                    </a:p>
                  </a:txBody>
                  <a:tcPr marL="90928" marR="90928"/>
                </a:tc>
                <a:tc>
                  <a:txBody>
                    <a:bodyPr/>
                    <a:lstStyle/>
                    <a:p>
                      <a:endParaRPr lang="ru-RU" sz="1100" b="1"/>
                    </a:p>
                  </a:txBody>
                  <a:tcPr marL="90928" marR="90928"/>
                </a:tc>
                <a:tc>
                  <a:txBody>
                    <a:bodyPr/>
                    <a:lstStyle/>
                    <a:p>
                      <a:r>
                        <a:rPr kumimoji="0" lang="ru-RU" sz="11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том числе: </a:t>
                      </a:r>
                      <a:endParaRPr lang="ru-RU" sz="11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928" marR="90928"/>
                </a:tc>
                <a:tc>
                  <a:txBody>
                    <a:bodyPr/>
                    <a:lstStyle/>
                    <a:p>
                      <a:endParaRPr lang="ru-RU" sz="1100" b="1"/>
                    </a:p>
                  </a:txBody>
                  <a:tcPr marL="90928" marR="90928"/>
                </a:tc>
              </a:tr>
              <a:tr h="476714">
                <a:tc>
                  <a:txBody>
                    <a:bodyPr/>
                    <a:lstStyle/>
                    <a:p>
                      <a:endParaRPr lang="ru-RU" sz="1100" b="1"/>
                    </a:p>
                  </a:txBody>
                  <a:tcPr marL="90928" marR="90928"/>
                </a:tc>
                <a:tc>
                  <a:txBody>
                    <a:bodyPr/>
                    <a:lstStyle/>
                    <a:p>
                      <a:endParaRPr lang="ru-RU" sz="1100" b="1"/>
                    </a:p>
                  </a:txBody>
                  <a:tcPr marL="90928" marR="90928"/>
                </a:tc>
                <a:tc>
                  <a:txBody>
                    <a:bodyPr/>
                    <a:lstStyle/>
                    <a:p>
                      <a:endParaRPr lang="ru-RU" sz="1100" b="1" dirty="0"/>
                    </a:p>
                  </a:txBody>
                  <a:tcPr marL="90928" marR="90928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Times New Roman"/>
                          <a:cs typeface="Times New Roman"/>
                        </a:rPr>
                        <a:t>Отдел спорта и молодежной политики администрации города Минусинска</a:t>
                      </a:r>
                    </a:p>
                  </a:txBody>
                  <a:tcPr marL="68196" marR="6819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51543,26</a:t>
                      </a:r>
                      <a:endParaRPr lang="ru-RU" sz="11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196" marR="68196" marT="0" marB="0"/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683568" y="476672"/>
            <a:ext cx="799288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ru-RU" b="1" i="1" dirty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ea typeface="+mj-ea"/>
                <a:cs typeface="+mj-cs"/>
              </a:rPr>
              <a:t>Приложение 2</a:t>
            </a:r>
            <a:r>
              <a:rPr lang="ru-RU" b="1" dirty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ea typeface="+mj-ea"/>
                <a:cs typeface="+mj-cs"/>
              </a:rPr>
              <a:t/>
            </a:r>
            <a:br>
              <a:rPr lang="ru-RU" b="1" dirty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ea typeface="+mj-ea"/>
                <a:cs typeface="+mj-cs"/>
              </a:rPr>
            </a:br>
            <a:r>
              <a:rPr lang="ru-RU" b="1" dirty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ea typeface="+mj-ea"/>
                <a:cs typeface="+mj-cs"/>
              </a:rPr>
              <a:t>к муниципальной программе</a:t>
            </a:r>
            <a:br>
              <a:rPr lang="ru-RU" b="1" dirty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ea typeface="+mj-ea"/>
                <a:cs typeface="+mj-cs"/>
              </a:rPr>
            </a:br>
            <a:r>
              <a:rPr lang="ru-RU" b="1" dirty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ea typeface="+mj-ea"/>
                <a:cs typeface="+mj-cs"/>
              </a:rPr>
              <a:t> «Физическая культура и спорт в муниципальном образовании город Минусинск»</a:t>
            </a:r>
            <a:br>
              <a:rPr lang="ru-RU" b="1" dirty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ea typeface="+mj-ea"/>
                <a:cs typeface="+mj-cs"/>
              </a:rPr>
            </a:br>
            <a:endParaRPr lang="ru-RU" b="1" dirty="0">
              <a:solidFill>
                <a:srgbClr val="F07F09">
                  <a:tint val="88000"/>
                  <a:satMod val="150000"/>
                </a:srgbClr>
              </a:solidFill>
              <a:effectLst>
                <a:outerShdw blurRad="53975" dist="22860" dir="5400000" algn="tl" rotWithShape="0">
                  <a:srgbClr val="000000">
                    <a:alpha val="55000"/>
                  </a:srgbClr>
                </a:outerShdw>
              </a:effectLst>
              <a:ea typeface="+mj-ea"/>
              <a:cs typeface="+mj-cs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538" y="3857628"/>
            <a:ext cx="7082825" cy="7497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" name="Содержимое 3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3402270572"/>
              </p:ext>
            </p:extLst>
          </p:nvPr>
        </p:nvGraphicFramePr>
        <p:xfrm>
          <a:off x="428596" y="4500570"/>
          <a:ext cx="8176422" cy="13715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3994"/>
                <a:gridCol w="5657591"/>
                <a:gridCol w="1914837"/>
              </a:tblGrid>
              <a:tr h="442878">
                <a:tc rowSpan="2">
                  <a:txBody>
                    <a:bodyPr/>
                    <a:lstStyle/>
                    <a:p>
                      <a:r>
                        <a:rPr lang="ru-RU" sz="1200" dirty="0" smtClean="0"/>
                        <a:t>№ </a:t>
                      </a:r>
                      <a:r>
                        <a:rPr lang="ru-RU" sz="1200" dirty="0" err="1" smtClean="0"/>
                        <a:t>п</a:t>
                      </a:r>
                      <a:r>
                        <a:rPr lang="ru-RU" sz="1200" dirty="0" smtClean="0"/>
                        <a:t>/</a:t>
                      </a:r>
                      <a:r>
                        <a:rPr lang="ru-RU" sz="1200" dirty="0" err="1" smtClean="0"/>
                        <a:t>п</a:t>
                      </a:r>
                      <a:endParaRPr lang="ru-RU" sz="1200" dirty="0"/>
                    </a:p>
                  </a:txBody>
                  <a:tcPr marL="90928" marR="90928"/>
                </a:tc>
                <a:tc rowSpan="2">
                  <a:txBody>
                    <a:bodyPr/>
                    <a:lstStyle/>
                    <a:p>
                      <a:r>
                        <a:rPr kumimoji="0" lang="ru-RU" sz="1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ГРБС</a:t>
                      </a:r>
                      <a:endParaRPr lang="ru-RU" sz="1200" dirty="0"/>
                    </a:p>
                  </a:txBody>
                  <a:tcPr marL="90928" marR="90928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Расходы </a:t>
                      </a:r>
                      <a:br>
                        <a:rPr kumimoji="0" lang="ru-RU" sz="1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ru-RU" sz="1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(тыс. руб.), годы</a:t>
                      </a:r>
                      <a:endParaRPr lang="ru-RU" sz="1200" dirty="0"/>
                    </a:p>
                  </a:txBody>
                  <a:tcPr marL="90928" marR="90928"/>
                </a:tc>
              </a:tr>
              <a:tr h="342868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2016</a:t>
                      </a:r>
                    </a:p>
                  </a:txBody>
                  <a:tcPr marL="68196" marR="68196" marT="0" marB="0"/>
                </a:tc>
              </a:tr>
              <a:tr h="191422">
                <a:tc rowSpan="3">
                  <a:txBody>
                    <a:bodyPr/>
                    <a:lstStyle/>
                    <a:p>
                      <a:r>
                        <a:rPr lang="ru-RU" sz="1100" b="1" dirty="0" smtClean="0"/>
                        <a:t>1.1</a:t>
                      </a:r>
                      <a:endParaRPr lang="ru-RU" sz="1100" b="1" dirty="0"/>
                    </a:p>
                  </a:txBody>
                  <a:tcPr marL="90928" marR="90928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Times New Roman"/>
                          <a:cs typeface="Times New Roman"/>
                        </a:rPr>
                        <a:t>всего расходные обязательства по подпрограмме</a:t>
                      </a:r>
                    </a:p>
                  </a:txBody>
                  <a:tcPr marL="68196" marR="6819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28134,04</a:t>
                      </a:r>
                      <a:endParaRPr lang="ru-RU" sz="11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196" marR="68196" marT="0" marB="0"/>
                </a:tc>
              </a:tr>
              <a:tr h="142876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Times New Roman"/>
                          <a:cs typeface="Times New Roman"/>
                        </a:rPr>
                        <a:t>в том числе:</a:t>
                      </a:r>
                    </a:p>
                  </a:txBody>
                  <a:tcPr marL="68196" marR="6819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196" marR="68196" marT="0" marB="0"/>
                </a:tc>
              </a:tr>
              <a:tr h="18955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Times New Roman"/>
                          <a:cs typeface="Times New Roman"/>
                        </a:rPr>
                        <a:t>Отдел спорта и молодежной политики администрации города Минусинска</a:t>
                      </a:r>
                    </a:p>
                  </a:txBody>
                  <a:tcPr marL="68196" marR="6819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28134,04</a:t>
                      </a:r>
                      <a:endParaRPr lang="ru-RU" sz="11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196" marR="68196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315416"/>
            <a:ext cx="8229600" cy="198194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 </a:t>
            </a:r>
            <a:br>
              <a:rPr lang="ru-RU" dirty="0" smtClean="0"/>
            </a:br>
            <a:r>
              <a:rPr lang="ru-RU" sz="2000" b="1" i="1" dirty="0" smtClean="0"/>
              <a:t>Подпрограмма 2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«Развитие системы подготовки спортивного резерва»</a:t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518938399"/>
              </p:ext>
            </p:extLst>
          </p:nvPr>
        </p:nvGraphicFramePr>
        <p:xfrm>
          <a:off x="467545" y="1268761"/>
          <a:ext cx="8247860" cy="20888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0997"/>
                <a:gridCol w="2055318"/>
                <a:gridCol w="3599908"/>
                <a:gridCol w="1571637"/>
              </a:tblGrid>
              <a:tr h="517165">
                <a:tc rowSpan="2">
                  <a:txBody>
                    <a:bodyPr/>
                    <a:lstStyle/>
                    <a:p>
                      <a:r>
                        <a:rPr lang="ru-RU" sz="1200" dirty="0" smtClean="0"/>
                        <a:t>№ </a:t>
                      </a:r>
                      <a:r>
                        <a:rPr lang="ru-RU" sz="1200" dirty="0" err="1" smtClean="0"/>
                        <a:t>п</a:t>
                      </a:r>
                      <a:r>
                        <a:rPr lang="ru-RU" sz="1200" dirty="0" smtClean="0"/>
                        <a:t>/</a:t>
                      </a:r>
                      <a:r>
                        <a:rPr lang="ru-RU" sz="1200" dirty="0" err="1" smtClean="0"/>
                        <a:t>п</a:t>
                      </a:r>
                      <a:endParaRPr lang="ru-RU" sz="12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kumimoji="0"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 программы, подпрограммы</a:t>
                      </a:r>
                      <a:endParaRPr lang="ru-RU" sz="10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kumimoji="0" lang="ru-RU" sz="1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ГРБС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Расходы </a:t>
                      </a:r>
                      <a:br>
                        <a:rPr kumimoji="0" lang="ru-RU" sz="1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ru-RU" sz="1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(тыс. руб.), годы</a:t>
                      </a:r>
                      <a:endParaRPr lang="ru-RU" sz="1200" dirty="0"/>
                    </a:p>
                  </a:txBody>
                  <a:tcPr/>
                </a:tc>
              </a:tr>
              <a:tr h="162837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2016</a:t>
                      </a:r>
                    </a:p>
                  </a:txBody>
                  <a:tcPr marL="68580" marR="68580" marT="0" marB="0"/>
                </a:tc>
              </a:tr>
              <a:tr h="511457">
                <a:tc rowSpan="3">
                  <a:txBody>
                    <a:bodyPr/>
                    <a:lstStyle/>
                    <a:p>
                      <a:r>
                        <a:rPr lang="ru-RU" sz="800" b="1" dirty="0" smtClean="0"/>
                        <a:t>1.2</a:t>
                      </a:r>
                      <a:endParaRPr lang="ru-RU" sz="800" b="1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kumimoji="0" lang="ru-RU" sz="11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«Развитие системы подготовки спортивного резерва»</a:t>
                      </a:r>
                      <a:endParaRPr lang="ru-RU" sz="11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всего расходные обязательства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20239,78</a:t>
                      </a:r>
                      <a:endParaRPr lang="ru-RU" sz="11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214314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 том числе: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5719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Отдел спорта и молодежной политики администрации города Минусинска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20239,78</a:t>
                      </a:r>
                      <a:endParaRPr lang="ru-RU" sz="11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Заголовок 1"/>
          <p:cNvSpPr txBox="1">
            <a:spLocks/>
          </p:cNvSpPr>
          <p:nvPr/>
        </p:nvSpPr>
        <p:spPr>
          <a:xfrm>
            <a:off x="500034" y="2857496"/>
            <a:ext cx="8219256" cy="1214446"/>
          </a:xfrm>
          <a:prstGeom prst="rect">
            <a:avLst/>
          </a:prstGeom>
        </p:spPr>
        <p:txBody>
          <a:bodyPr vert="horz" anchor="b">
            <a:normAutofit fontScale="9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smtClean="0">
                <a:ln>
                  <a:noFill/>
                </a:ln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 </a:t>
            </a:r>
            <a:br>
              <a:rPr kumimoji="0" lang="ru-RU" sz="3600" b="1" i="0" u="none" strike="noStrike" kern="1200" cap="none" spc="0" normalizeH="0" baseline="0" noProof="0" smtClean="0">
                <a:ln>
                  <a:noFill/>
                </a:ln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2000" b="1" i="1" u="none" strike="noStrike" kern="1200" cap="none" spc="0" normalizeH="0" baseline="0" noProof="0" smtClean="0">
                <a:ln>
                  <a:noFill/>
                </a:ln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Подпрограмма 3</a:t>
            </a:r>
            <a:r>
              <a:rPr kumimoji="0" lang="ru-RU" sz="2000" b="1" i="0" u="none" strike="noStrike" kern="1200" cap="none" spc="0" normalizeH="0" baseline="0" noProof="0" smtClean="0">
                <a:ln>
                  <a:noFill/>
                </a:ln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2000" b="1" i="0" u="none" strike="noStrike" kern="1200" cap="none" spc="0" normalizeH="0" baseline="0" noProof="0" smtClean="0">
                <a:ln>
                  <a:noFill/>
                </a:ln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2000" b="1" i="0" u="none" strike="noStrike" kern="1200" cap="none" spc="0" normalizeH="0" baseline="0" noProof="0" smtClean="0">
                <a:ln>
                  <a:noFill/>
                </a:ln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«Выполнение муниципальных функций в установленной форме»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tint val="88000"/>
                  <a:satMod val="150000"/>
                </a:schemeClr>
              </a:solidFill>
              <a:effectLst>
                <a:outerShdw blurRad="53975" dist="22860" dir="5400000" algn="tl" rotWithShape="0">
                  <a:srgbClr val="000000">
                    <a:alpha val="5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6" name="Содержимое 3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3972672847"/>
              </p:ext>
            </p:extLst>
          </p:nvPr>
        </p:nvGraphicFramePr>
        <p:xfrm>
          <a:off x="428596" y="4143380"/>
          <a:ext cx="8247859" cy="19447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4643"/>
                <a:gridCol w="2577456"/>
                <a:gridCol w="2577456"/>
                <a:gridCol w="1718304"/>
              </a:tblGrid>
              <a:tr h="444589">
                <a:tc rowSpan="2">
                  <a:txBody>
                    <a:bodyPr/>
                    <a:lstStyle/>
                    <a:p>
                      <a:r>
                        <a:rPr lang="ru-RU" sz="1200" dirty="0" smtClean="0"/>
                        <a:t>№ </a:t>
                      </a:r>
                      <a:r>
                        <a:rPr lang="ru-RU" sz="1200" dirty="0" err="1" smtClean="0"/>
                        <a:t>п</a:t>
                      </a:r>
                      <a:r>
                        <a:rPr lang="ru-RU" sz="1200" dirty="0" smtClean="0"/>
                        <a:t>/</a:t>
                      </a:r>
                      <a:r>
                        <a:rPr lang="ru-RU" sz="1200" dirty="0" err="1" smtClean="0"/>
                        <a:t>п</a:t>
                      </a:r>
                      <a:endParaRPr lang="ru-RU" sz="12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kumimoji="0"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 программы, подпрограммы</a:t>
                      </a:r>
                      <a:endParaRPr lang="ru-RU" sz="10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kumimoji="0" lang="ru-RU" sz="1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ГРБС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Расходы </a:t>
                      </a:r>
                      <a:br>
                        <a:rPr kumimoji="0" lang="ru-RU" sz="1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ru-RU" sz="1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(тыс. руб.), годы</a:t>
                      </a:r>
                      <a:endParaRPr lang="ru-RU" sz="1200" dirty="0"/>
                    </a:p>
                  </a:txBody>
                  <a:tcPr/>
                </a:tc>
              </a:tr>
              <a:tr h="273141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2016</a:t>
                      </a:r>
                    </a:p>
                  </a:txBody>
                  <a:tcPr marL="68580" marR="68580" marT="0" marB="0"/>
                </a:tc>
              </a:tr>
              <a:tr h="478885">
                <a:tc rowSpan="3">
                  <a:txBody>
                    <a:bodyPr/>
                    <a:lstStyle/>
                    <a:p>
                      <a:r>
                        <a:rPr lang="ru-RU" sz="1100" b="1" dirty="0" smtClean="0"/>
                        <a:t>1.3</a:t>
                      </a:r>
                      <a:endParaRPr lang="ru-RU" sz="1100" b="1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Times New Roman"/>
                          <a:cs typeface="Times New Roman"/>
                        </a:rPr>
                        <a:t>«Выполнение муниципальных функций в установленной форме»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Times New Roman"/>
                          <a:cs typeface="Times New Roman"/>
                        </a:rPr>
                        <a:t>всего расходные обязательства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3169,44</a:t>
                      </a:r>
                      <a:endParaRPr lang="ru-RU" sz="11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14314">
                <a:tc v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Times New Roman"/>
                          <a:cs typeface="Times New Roman"/>
                        </a:rPr>
                        <a:t>в том числе: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28628">
                <a:tc v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Times New Roman"/>
                          <a:cs typeface="Times New Roman"/>
                        </a:rPr>
                        <a:t>Отдел спорта и молодежной политики администрации города Минусинска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3169,44</a:t>
                      </a:r>
                      <a:endParaRPr lang="ru-RU" sz="11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 smtClean="0"/>
              <a:t>Исполнение муниципальной программы на 01.01.2017 года составляет 99,99 %</a:t>
            </a:r>
            <a:endParaRPr lang="ru-RU" sz="32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503238" y="530225"/>
          <a:ext cx="8183562" cy="41878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229</TotalTime>
  <Words>165</Words>
  <Application>Microsoft Office PowerPoint</Application>
  <PresentationFormat>Экран (4:3)</PresentationFormat>
  <Paragraphs>65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Аспект</vt:lpstr>
      <vt:lpstr>МУНИЦИПАЛЬНАЯ ПРОГРАММА </vt:lpstr>
      <vt:lpstr>Слайд 2</vt:lpstr>
      <vt:lpstr>  Подпрограмма 2 «Развитие системы подготовки спортивного резерва»  </vt:lpstr>
      <vt:lpstr>Исполнение муниципальной программы на 01.01.2017 года составляет 99,99 %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МУНИЦИПАЛЬНАЯ ПРОГРАММА</dc:title>
  <dc:creator>User</dc:creator>
  <cp:lastModifiedBy>nata</cp:lastModifiedBy>
  <cp:revision>27</cp:revision>
  <dcterms:created xsi:type="dcterms:W3CDTF">2016-04-07T03:55:31Z</dcterms:created>
  <dcterms:modified xsi:type="dcterms:W3CDTF">2017-02-07T08:02:20Z</dcterms:modified>
</cp:coreProperties>
</file>