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2" r:id="rId1"/>
  </p:sldMasterIdLst>
  <p:notesMasterIdLst>
    <p:notesMasterId r:id="rId5"/>
  </p:notesMasterIdLst>
  <p:sldIdLst>
    <p:sldId id="256" r:id="rId2"/>
    <p:sldId id="262" r:id="rId3"/>
    <p:sldId id="263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ECFF"/>
    <a:srgbClr val="B3EB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 varScale="1">
        <p:scale>
          <a:sx n="66" d="100"/>
          <a:sy n="66" d="100"/>
        </p:scale>
        <p:origin x="15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14568658249517991"/>
                  <c:y val="6.7057948033390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4413672523459287"/>
                  <c:y val="6.70579480333903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Лист1!$B$2:$B$3</c:f>
              <c:numCache>
                <c:formatCode>#,##0.00</c:formatCode>
                <c:ptCount val="2"/>
                <c:pt idx="0">
                  <c:v>101275.7</c:v>
                </c:pt>
                <c:pt idx="1">
                  <c:v>126651.28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invertIfNegative val="0"/>
          <c:cat>
            <c:strRef>
              <c:f>Лист1!$A$2:$A$3</c:f>
              <c:strCache>
                <c:ptCount val="2"/>
                <c:pt idx="0">
                  <c:v>план на 2020 год</c:v>
                </c:pt>
                <c:pt idx="1">
                  <c:v>исполнение за 2020 год</c:v>
                </c:pt>
              </c:strCache>
            </c:strRef>
          </c:cat>
          <c:val>
            <c:numRef>
              <c:f>Лист1!$D$2:$D$3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3999840"/>
        <c:axId val="194002584"/>
        <c:axId val="0"/>
      </c:bar3DChart>
      <c:catAx>
        <c:axId val="1939998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94002584"/>
        <c:crosses val="autoZero"/>
        <c:auto val="1"/>
        <c:lblAlgn val="ctr"/>
        <c:lblOffset val="100"/>
        <c:noMultiLvlLbl val="0"/>
      </c:catAx>
      <c:valAx>
        <c:axId val="194002584"/>
        <c:scaling>
          <c:orientation val="minMax"/>
        </c:scaling>
        <c:delete val="0"/>
        <c:axPos val="l"/>
        <c:majorGridlines/>
        <c:numFmt formatCode="#,##0.00" sourceLinked="1"/>
        <c:majorTickMark val="out"/>
        <c:minorTickMark val="none"/>
        <c:tickLblPos val="nextTo"/>
        <c:crossAx val="19399984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0CF33-E816-4347-A6F6-87033C57369B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E6D8A-B2A0-4777-9702-287FBF0426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8380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2E6D8A-B2A0-4777-9702-287FBF0426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9594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23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0720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4265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7208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6628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95786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83100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46991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2868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4493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81628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791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246885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55030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299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824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1813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3" r:id="rId1"/>
    <p:sldLayoutId id="2147483824" r:id="rId2"/>
    <p:sldLayoutId id="2147483825" r:id="rId3"/>
    <p:sldLayoutId id="2147483826" r:id="rId4"/>
    <p:sldLayoutId id="2147483827" r:id="rId5"/>
    <p:sldLayoutId id="2147483828" r:id="rId6"/>
    <p:sldLayoutId id="2147483829" r:id="rId7"/>
    <p:sldLayoutId id="2147483830" r:id="rId8"/>
    <p:sldLayoutId id="2147483831" r:id="rId9"/>
    <p:sldLayoutId id="2147483832" r:id="rId10"/>
    <p:sldLayoutId id="2147483833" r:id="rId11"/>
    <p:sldLayoutId id="2147483834" r:id="rId12"/>
    <p:sldLayoutId id="2147483835" r:id="rId13"/>
    <p:sldLayoutId id="2147483836" r:id="rId14"/>
    <p:sldLayoutId id="2147483837" r:id="rId15"/>
    <p:sldLayoutId id="214748383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1000" y="214290"/>
            <a:ext cx="8458200" cy="164307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1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1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Эффективное управление муниципальным имуществом»</a:t>
            </a:r>
            <a:r>
              <a:rPr lang="ru-RU" sz="3100" dirty="0" smtClean="0"/>
              <a:t/>
            </a:r>
            <a:br>
              <a:rPr lang="ru-RU" sz="3100" dirty="0" smtClean="0"/>
            </a:br>
            <a:endParaRPr lang="ru-RU" sz="31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142852"/>
            <a:ext cx="8458200" cy="35719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8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Муниципальная программа </a:t>
            </a:r>
            <a:endParaRPr lang="ru-RU" sz="8000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Содержимое 2"/>
          <p:cNvSpPr txBox="1">
            <a:spLocks/>
          </p:cNvSpPr>
          <p:nvPr/>
        </p:nvSpPr>
        <p:spPr>
          <a:xfrm>
            <a:off x="1148544" y="1124744"/>
            <a:ext cx="6923112" cy="5733256"/>
          </a:xfrm>
          <a:prstGeom prst="rect">
            <a:avLst/>
          </a:prstGeom>
          <a:noFill/>
          <a:effectLst>
            <a:innerShdw blurRad="736600" dist="25400" dir="13500000">
              <a:prstClr val="black">
                <a:alpha val="50000"/>
              </a:prstClr>
            </a:innerShdw>
          </a:effectLst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целом по муниципальной  программе  расходы исполнены в сумме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187 534,88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 тыс. рублей, что составляет 100,0 % от уточненной бюджетной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росписи.</a:t>
            </a:r>
          </a:p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" pitchFamily="2" charset="2"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2020 год исполнение составило 1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26651,28 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тыс</a:t>
            </a:r>
            <a:r>
              <a:rPr kumimoji="0" lang="ru-RU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. рублей, в том числе: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sz="24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городской бюджет – 19 695,28 рублей – 100%</a:t>
            </a:r>
            <a:endParaRPr kumimoji="0" lang="ru-RU" sz="2400" b="0" i="0" u="none" strike="noStrike" kern="1200" cap="none" spc="0" normalizeH="0" noProof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краевой 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 –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49 315,15 рублей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kumimoji="0" lang="ru-RU" sz="2400" b="0" i="0" u="none" strike="noStrike" kern="1200" cap="none" spc="0" normalizeH="0" noProof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%</a:t>
            </a:r>
          </a:p>
          <a:p>
            <a:pPr marL="274320" lvl="0" indent="-274320" algn="ctr">
              <a:spcBef>
                <a:spcPct val="20000"/>
              </a:spcBef>
              <a:buClr>
                <a:schemeClr val="accent1"/>
              </a:buClr>
              <a:buSzPct val="85000"/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– 57640,88 – 100%</a:t>
            </a:r>
            <a:endParaRPr lang="ru-RU" sz="2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28600"/>
            <a:ext cx="7272808" cy="896144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 исполнения муниципальной программы на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01.01.2021 года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Объект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0633786"/>
              </p:ext>
            </p:extLst>
          </p:nvPr>
        </p:nvGraphicFramePr>
        <p:xfrm>
          <a:off x="611559" y="3765273"/>
          <a:ext cx="8194303" cy="30927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6483806"/>
              </p:ext>
            </p:extLst>
          </p:nvPr>
        </p:nvGraphicFramePr>
        <p:xfrm>
          <a:off x="1163299" y="1561531"/>
          <a:ext cx="7090821" cy="2203742"/>
        </p:xfrm>
        <a:graphic>
          <a:graphicData uri="http://schemas.openxmlformats.org/drawingml/2006/table">
            <a:tbl>
              <a:tblPr/>
              <a:tblGrid>
                <a:gridCol w="3623117"/>
                <a:gridCol w="1733852"/>
                <a:gridCol w="1733852"/>
              </a:tblGrid>
              <a:tr h="3553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Исполнение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106188,04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115804,55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45524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Управление образования администрации города Минусинска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0,00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4350,42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Отдел культуры администрации города Минусинска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0,00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fontAlgn="ctr" latinLnBrk="0" hangingPunct="1"/>
                      <a:r>
                        <a:rPr lang="ru-RU" sz="1400" b="0" i="0" u="none" strike="noStrik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6496,34</a:t>
                      </a:r>
                      <a:endParaRPr lang="ru-RU" sz="1400" b="0" i="0" u="none" strike="noStrike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МКУ «Землеустройство и градостроительство»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9473,1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9616,51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  <a:tr h="269876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Итого: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91802,6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126651,28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EC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234224" y="1197089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374293" y="116631"/>
            <a:ext cx="6589200" cy="57606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Цели муниципальной программы: </a:t>
            </a:r>
            <a:b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12633" y="836713"/>
            <a:ext cx="72926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развитие, управление и эффективное использование объектов движимого и недвижимого имущества, находящегося в муниципальной собственности города Минусинска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Организация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в сфере земельных отношений 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юридическим и физическим лицам в постоянное (бессрочное) пользование, в безвозмездное пользование, аренду, собственность земельных участков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9014082"/>
              </p:ext>
            </p:extLst>
          </p:nvPr>
        </p:nvGraphicFramePr>
        <p:xfrm>
          <a:off x="1032488" y="3140968"/>
          <a:ext cx="7272810" cy="34329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4539"/>
                <a:gridCol w="1080120"/>
                <a:gridCol w="1368151"/>
              </a:tblGrid>
              <a:tr h="659229">
                <a:tc gridSpan="3"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Исполнение целевых показателей 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6877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922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свидетельств о государственной регистрации права муниципальной собственности города Минусинска на объекты недвижимости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409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65922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Количество объектов недвижимости, находящихся в муниципальной собственности города Минусинска, в отношении которых проведена оценка рыночной стоимости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238</a:t>
                      </a:r>
                      <a:endParaRPr lang="ru-RU" dirty="0"/>
                    </a:p>
                  </a:txBody>
                  <a:tcPr/>
                </a:tc>
              </a:tr>
              <a:tr h="659229"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Доля территории муниципального образования город Минусинск, в отношении которой оформлены права на земельные участки в соответствии с требованиями действующего законодательства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663</TotalTime>
  <Words>178</Words>
  <Application>Microsoft Office PowerPoint</Application>
  <PresentationFormat>Экран (4:3)</PresentationFormat>
  <Paragraphs>47</Paragraphs>
  <Slides>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10" baseType="lpstr">
      <vt:lpstr>Arial</vt:lpstr>
      <vt:lpstr>Calibri</vt:lpstr>
      <vt:lpstr>Century Gothic</vt:lpstr>
      <vt:lpstr>Times New Roman</vt:lpstr>
      <vt:lpstr>Wingdings</vt:lpstr>
      <vt:lpstr>Wingdings 3</vt:lpstr>
      <vt:lpstr>Легкий дым</vt:lpstr>
      <vt:lpstr> «Эффективное управление муниципальным имуществом» </vt:lpstr>
      <vt:lpstr>Факт исполнения муниципальной программы на 01.01.2021 года</vt:lpstr>
      <vt:lpstr>Цели муниципальной программы: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«Эффективное управление муниципальным имуществом города Минусинска»</dc:title>
  <dc:creator>User</dc:creator>
  <cp:lastModifiedBy>Эконом</cp:lastModifiedBy>
  <cp:revision>44</cp:revision>
  <dcterms:created xsi:type="dcterms:W3CDTF">2016-04-08T05:14:21Z</dcterms:created>
  <dcterms:modified xsi:type="dcterms:W3CDTF">2021-02-16T08:51:59Z</dcterms:modified>
</cp:coreProperties>
</file>