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"/>
  </p:notesMasterIdLst>
  <p:sldIdLst>
    <p:sldId id="261" r:id="rId2"/>
    <p:sldId id="264" r:id="rId3"/>
    <p:sldId id="263" r:id="rId4"/>
  </p:sldIdLst>
  <p:sldSz cx="6858000" cy="9144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0000FF"/>
    <a:srgbClr val="3099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>
        <p:scale>
          <a:sx n="75" d="100"/>
          <a:sy n="75" d="100"/>
        </p:scale>
        <p:origin x="-2712" y="-12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01838" y="741363"/>
            <a:ext cx="27781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6218863"/>
            <a:ext cx="686331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14350" y="2336805"/>
            <a:ext cx="5829300" cy="243968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14350" y="4815476"/>
            <a:ext cx="5829300" cy="1599605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2824" y="6604001"/>
            <a:ext cx="6860824" cy="2549451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82" y="1412949"/>
            <a:ext cx="5829300" cy="24384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42035" y="3908949"/>
            <a:ext cx="3429000" cy="1939851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2727510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2587698" y="4007296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1975108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1975108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7213600"/>
            <a:ext cx="303014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72" y="7213600"/>
            <a:ext cx="3031331" cy="1016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42902" y="1925727"/>
            <a:ext cx="303014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1" y="1925727"/>
            <a:ext cx="3031331" cy="5255684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502400"/>
            <a:ext cx="5611332" cy="6096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314700" y="7140136"/>
            <a:ext cx="2980944" cy="12192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85800" y="365760"/>
            <a:ext cx="5609844" cy="6096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045274" y="8543925"/>
            <a:ext cx="1440180" cy="48768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55924" y="7257872"/>
            <a:ext cx="5372100" cy="864309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1450" y="253291"/>
            <a:ext cx="6515100" cy="585216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85056" y="8543929"/>
            <a:ext cx="1763011" cy="48683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50" y="6486832"/>
            <a:ext cx="6056574" cy="750229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374455" y="7926584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4532" y="7721672"/>
            <a:ext cx="2551736" cy="1441157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6928" y="7716987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6498084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6358272" y="6651253"/>
            <a:ext cx="137160" cy="3048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1975109"/>
            <a:ext cx="6172200" cy="584809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33012" y="366190"/>
            <a:ext cx="1333103" cy="745701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743450" cy="745701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374455" y="7926584"/>
            <a:ext cx="3705468" cy="12281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364288" y="7918681"/>
            <a:ext cx="2767838" cy="124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4532" y="7721672"/>
            <a:ext cx="2551736" cy="1441157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6928" y="7716987"/>
            <a:ext cx="2554132" cy="1445844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342900" y="1975108"/>
            <a:ext cx="6172200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5045274" y="8543925"/>
            <a:ext cx="1440180" cy="48768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285056" y="8543929"/>
            <a:ext cx="1763011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6485454" y="8543929"/>
            <a:ext cx="274320" cy="48683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88640" y="2515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2656" y="7389674"/>
            <a:ext cx="4608512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Планируется приобретение  квартир для </a:t>
            </a:r>
          </a:p>
          <a:p>
            <a:r>
              <a:rPr lang="ru-RU" b="1" i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детей-сирот, в том числе:</a:t>
            </a:r>
          </a:p>
          <a:p>
            <a:endParaRPr lang="ru-RU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2021 год – 38 квартир;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2022 год – 32 квартиры;</a:t>
            </a:r>
          </a:p>
          <a:p>
            <a:r>
              <a:rPr lang="ru-RU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2023 год – 11 квартир.</a:t>
            </a:r>
            <a:endParaRPr lang="ru-RU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26922" y="-15220"/>
            <a:ext cx="421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Бюджетные инвестиции на 2021-2023 годы</a:t>
            </a:r>
            <a:endParaRPr lang="ru-RU" sz="2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60648" y="683568"/>
          <a:ext cx="6336704" cy="661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4337894"/>
                <a:gridCol w="1062706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№ строки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Направление </a:t>
                      </a:r>
                      <a:br>
                        <a:rPr lang="ru-RU" sz="1400" b="0" i="0" u="none" strike="noStrike" dirty="0">
                          <a:latin typeface="Times New Roman"/>
                        </a:rPr>
                      </a:br>
                      <a:r>
                        <a:rPr lang="ru-RU" sz="1400" b="0" i="0" u="none" strike="noStrike" dirty="0">
                          <a:latin typeface="Times New Roman"/>
                        </a:rPr>
                        <a:t>расходования средств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Предусмотрено в бюджете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ctr"/>
                </a:tc>
              </a:tr>
              <a:tr h="8720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долевое участие по субсидии на реализацию мероприятий по строительству и реконструкции (модернизации) объектов питьевого водоснабжения. По объекту" "Строительство кольцевого водопровода в г. Минусинске"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81 311,10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Получение технических условий и разработка проектно-сметной документации на строительство сетей уличного освещения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54,29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Разработка проектно-сметной документации на строительство, капитальный ремонт и реконструкцию автомобильных дорог, за счет средств дорожного фонда города Минусинска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3 366,00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мероприятий по переселению граждан из аварийного жилищного фонда за счет средств государственной корпорации - Фонда содействия реформированию жилищно-коммунального хозяйства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60 865,90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мероприятий по переселению граждан из аварийного жилищного фонда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26 344,77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 (в соответствии с Законом края от 24 декабря 2009 года № 9-4225)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703,30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проектно-сметной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документации на реконструкцию стадиона «Электрон»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000,00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88640" y="2515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26922" y="-15220"/>
            <a:ext cx="421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Бюджетные инвестиции на 2021-2023 годы</a:t>
            </a:r>
            <a:endParaRPr lang="ru-RU" sz="2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60648" y="683568"/>
          <a:ext cx="6336704" cy="637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4337894"/>
                <a:gridCol w="1062706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№ строки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Направление </a:t>
                      </a:r>
                      <a:br>
                        <a:rPr lang="ru-RU" sz="1400" b="0" i="0" u="none" strike="noStrike" dirty="0">
                          <a:latin typeface="Times New Roman"/>
                        </a:rPr>
                      </a:br>
                      <a:r>
                        <a:rPr lang="ru-RU" sz="1400" b="0" i="0" u="none" strike="noStrike" dirty="0">
                          <a:latin typeface="Times New Roman"/>
                        </a:rPr>
                        <a:t>расходования средств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Предусмотрено в бюджете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ctr"/>
                </a:tc>
              </a:tr>
              <a:tr h="5120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Проведение строительного контроля на объектах капитального строительства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1 846,10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Проведение проектно-изыскательских работ для строительства участков водопровода в п. Зеленый Бор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821,17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Разработка проектно - сметной документации с получением заключения государственной экспертизы на мероприятие по понижению уровня грунтовых вод в городе Минусинске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7 120,00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мероприятий на строительство жилья, участие в долевом строительстве многоквартирных домов, приобретение жилых помещений, выплату возмещения собственникам жилых помещений за изымаемое жилое помещение для переселения граждан, проживающих в жилых домах муниципальных образований, признанных в установленном порядке аварийными и подлежащими сносу или реконструкции, а также на снос таких домов после расселения граждан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34 539,15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Расходы, связанные с уплатой государственной пошлины, обжалованием судебных актов и исполнением судебных актов по искам к казенным учреждениям муниципального образования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городМинусинск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137,19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277 108,98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5129808" y="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60648" y="323528"/>
          <a:ext cx="6408712" cy="8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0770"/>
                <a:gridCol w="3036428"/>
                <a:gridCol w="1265370"/>
                <a:gridCol w="1296144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№ строки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Направление </a:t>
                      </a:r>
                      <a:br>
                        <a:rPr lang="ru-RU" sz="1400" b="0" i="0" u="none" strike="noStrike" dirty="0">
                          <a:latin typeface="Times New Roman"/>
                        </a:rPr>
                      </a:br>
                      <a:r>
                        <a:rPr lang="ru-RU" sz="1400" b="0" i="0" u="none" strike="noStrike" dirty="0">
                          <a:latin typeface="Times New Roman"/>
                        </a:rPr>
                        <a:t>расходования средств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Предусмотрено в бюджете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2022год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latin typeface="Times New Roman"/>
                        </a:rPr>
                        <a:t>Предусмотрено в бюджете на 2023</a:t>
                      </a:r>
                      <a:r>
                        <a:rPr lang="ru-RU" sz="1400" b="0" i="0" u="none" strike="noStrike" baseline="0" dirty="0" smtClean="0">
                          <a:latin typeface="Times New Roman"/>
                        </a:rPr>
                        <a:t>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долевое участие по субсидии на реализацию мероприятий по строительству и реконструкции (модернизации) объектов питьевого водоснабжения. По объекту" "Строительство кольцевого водопровода в г. Минусинске»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110 059,40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299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Проведение строительного контроля на объектах капитального строительства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2 051,23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45481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мероприятий на строительство жилья, участие в долевом строительстве многоквартирных домов, приобретение жилых помещений, выплату возмещения собственникам жилых помещений за изымаемое жилое помещение для переселения граждан, проживающих в жилых домах муниципальных образований, признанных в установленном порядке аварийными и подлежащими сносу или реконструкции, а также на снос таких домов после расселения граждан 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33 864,24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</a:p>
                    <a:p>
                      <a:pPr algn="r"/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6058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 (в соответствии с Законом края от 24 декабря 2009 года № 9-4225)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41 653,00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22 783,20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187 627,87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22 783,20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2040</TotalTime>
  <Words>526</Words>
  <Application>Microsoft Office PowerPoint</Application>
  <PresentationFormat>Экран (4:3)</PresentationFormat>
  <Paragraphs>80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Открытая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253</cp:revision>
  <dcterms:modified xsi:type="dcterms:W3CDTF">2021-11-19T03:45:25Z</dcterms:modified>
</cp:coreProperties>
</file>