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 varScale="1">
        <p:scale>
          <a:sx n="91" d="100"/>
          <a:sy n="91" d="100"/>
        </p:scale>
        <p:origin x="-15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2%20&#1075;&#1086;&#1076;\&#1057;&#1072;&#1081;&#1090;\&#1043;&#1054;&#1058;&#1054;&#1042;&#1054;\&#1044;&#1086;&#1093;&#1086;&#1076;&#1099;%20&#1085;&#1072;%2001.12.2022\&#1044;&#1086;&#1093;&#1086;&#1076;&#1099;%20&#1085;&#1072;&#1083;&#1086;&#1075;+&#1085;&#1077;&#1085;&#1072;&#1083;&#1086;&#1075;%20&#1085;&#1072;%2001.12.22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2%20&#1075;&#1086;&#1076;\&#1057;&#1072;&#1081;&#1090;\&#1043;&#1054;&#1058;&#1054;&#1042;&#1054;\&#1056;&#1072;&#1089;&#1093;&#1086;&#1076;&#1099;%20&#1085;&#1072;%2001.12.2022\&#1085;&#1086;&#1103;&#1073;&#1088;&#1100;\&#1076;&#1083;&#1103;%20&#1089;&#1072;&#1081;&#1090;&#1072;%20&#1085;&#1072;%2001.12.202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7950.32</c:v>
                </c:pt>
                <c:pt idx="1">
                  <c:v>6704.02</c:v>
                </c:pt>
                <c:pt idx="2">
                  <c:v>8584.34</c:v>
                </c:pt>
              </c:numCache>
            </c:numRef>
          </c:val>
        </c:ser>
        <c:ser>
          <c:idx val="1"/>
          <c:order val="1"/>
          <c:tx>
            <c:strRef>
              <c:f>Лист1!$F$29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372741.55</c:v>
                </c:pt>
                <c:pt idx="1">
                  <c:v>320249.45</c:v>
                </c:pt>
                <c:pt idx="2">
                  <c:v>320570.36</c:v>
                </c:pt>
              </c:numCache>
            </c:numRef>
          </c:val>
        </c:ser>
        <c:ser>
          <c:idx val="2"/>
          <c:order val="2"/>
          <c:tx>
            <c:strRef>
              <c:f>Лист1!$F$30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133324.5</c:v>
                </c:pt>
                <c:pt idx="1">
                  <c:v>124889.91</c:v>
                </c:pt>
                <c:pt idx="2">
                  <c:v>129071.56</c:v>
                </c:pt>
              </c:numCache>
            </c:numRef>
          </c:val>
        </c:ser>
        <c:ser>
          <c:idx val="3"/>
          <c:order val="3"/>
          <c:tx>
            <c:strRef>
              <c:f>Лист1!$F$31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42549</c:v>
                </c:pt>
                <c:pt idx="1">
                  <c:v>34418.97</c:v>
                </c:pt>
                <c:pt idx="2">
                  <c:v>34216.160000000003</c:v>
                </c:pt>
              </c:numCache>
            </c:numRef>
          </c:val>
        </c:ser>
        <c:ser>
          <c:idx val="4"/>
          <c:order val="4"/>
          <c:tx>
            <c:strRef>
              <c:f>Лист1!$F$32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16105.5</c:v>
                </c:pt>
                <c:pt idx="1">
                  <c:v>14905.8</c:v>
                </c:pt>
                <c:pt idx="2">
                  <c:v>16408.86</c:v>
                </c:pt>
              </c:numCache>
            </c:numRef>
          </c:val>
        </c:ser>
        <c:ser>
          <c:idx val="5"/>
          <c:order val="5"/>
          <c:tx>
            <c:strRef>
              <c:f>Лист1!$F$33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55588.03</c:v>
                </c:pt>
                <c:pt idx="1">
                  <c:v>50583.83</c:v>
                </c:pt>
                <c:pt idx="2">
                  <c:v>58869.760000000002</c:v>
                </c:pt>
              </c:numCache>
            </c:numRef>
          </c:val>
        </c:ser>
        <c:ser>
          <c:idx val="6"/>
          <c:order val="6"/>
          <c:tx>
            <c:strRef>
              <c:f>Лист1!$F$35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57911.4</c:v>
                </c:pt>
                <c:pt idx="1">
                  <c:v>49036.69</c:v>
                </c:pt>
                <c:pt idx="2">
                  <c:v>47222.09</c:v>
                </c:pt>
              </c:numCache>
            </c:numRef>
          </c:val>
        </c:ser>
        <c:ser>
          <c:idx val="7"/>
          <c:order val="7"/>
          <c:tx>
            <c:strRef>
              <c:f>Лист1!$F$36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766.9</c:v>
                </c:pt>
                <c:pt idx="1">
                  <c:v>754.6</c:v>
                </c:pt>
                <c:pt idx="2">
                  <c:v>635.71</c:v>
                </c:pt>
              </c:numCache>
            </c:numRef>
          </c:val>
        </c:ser>
        <c:ser>
          <c:idx val="8"/>
          <c:order val="8"/>
          <c:tx>
            <c:strRef>
              <c:f>Лист1!$F$37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10429.1</c:v>
                </c:pt>
                <c:pt idx="1">
                  <c:v>10117.59</c:v>
                </c:pt>
                <c:pt idx="2">
                  <c:v>10255.280000000001</c:v>
                </c:pt>
              </c:numCache>
            </c:numRef>
          </c:val>
        </c:ser>
        <c:ser>
          <c:idx val="9"/>
          <c:order val="9"/>
          <c:tx>
            <c:strRef>
              <c:f>Лист1!$F$38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4763.6000000000004</c:v>
                </c:pt>
                <c:pt idx="1">
                  <c:v>3545.45</c:v>
                </c:pt>
                <c:pt idx="2">
                  <c:v>2896.42</c:v>
                </c:pt>
              </c:numCache>
            </c:numRef>
          </c:val>
        </c:ser>
        <c:ser>
          <c:idx val="10"/>
          <c:order val="10"/>
          <c:tx>
            <c:strRef>
              <c:f>Лист1!$F$39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5222.7</c:v>
                </c:pt>
                <c:pt idx="1">
                  <c:v>2916.17</c:v>
                </c:pt>
                <c:pt idx="2">
                  <c:v>5709.26</c:v>
                </c:pt>
              </c:numCache>
            </c:numRef>
          </c:val>
        </c:ser>
        <c:ser>
          <c:idx val="11"/>
          <c:order val="11"/>
          <c:tx>
            <c:strRef>
              <c:f>Лист1!$F$40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69.63</c:v>
                </c:pt>
                <c:pt idx="1">
                  <c:v>65.459999999999994</c:v>
                </c:pt>
                <c:pt idx="2" formatCode="#,##0.0">
                  <c:v>133.19</c:v>
                </c:pt>
              </c:numCache>
            </c:numRef>
          </c:val>
        </c:ser>
        <c:ser>
          <c:idx val="12"/>
          <c:order val="12"/>
          <c:tx>
            <c:strRef>
              <c:f>Лист1!$F$41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582119.30000000005</c:v>
                </c:pt>
                <c:pt idx="1">
                  <c:v>535696.59</c:v>
                </c:pt>
                <c:pt idx="2">
                  <c:v>535696.6</c:v>
                </c:pt>
              </c:numCache>
            </c:numRef>
          </c:val>
        </c:ser>
        <c:ser>
          <c:idx val="13"/>
          <c:order val="13"/>
          <c:tx>
            <c:strRef>
              <c:f>Лист1!$F$42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#,##0.00</c:formatCode>
                <c:ptCount val="3"/>
                <c:pt idx="0">
                  <c:v>1842777.73</c:v>
                </c:pt>
                <c:pt idx="1">
                  <c:v>1230644.8500000001</c:v>
                </c:pt>
                <c:pt idx="2" formatCode="#,##0.0">
                  <c:v>1230346.3799999999</c:v>
                </c:pt>
              </c:numCache>
            </c:numRef>
          </c:val>
        </c:ser>
        <c:ser>
          <c:idx val="14"/>
          <c:order val="14"/>
          <c:tx>
            <c:strRef>
              <c:f>Лист1!$F$43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</c:formatCode>
                <c:ptCount val="3"/>
                <c:pt idx="0">
                  <c:v>1204328.8700000001</c:v>
                </c:pt>
                <c:pt idx="1">
                  <c:v>1012049</c:v>
                </c:pt>
                <c:pt idx="2">
                  <c:v>1011294.01</c:v>
                </c:pt>
              </c:numCache>
            </c:numRef>
          </c:val>
        </c:ser>
        <c:ser>
          <c:idx val="15"/>
          <c:order val="15"/>
          <c:tx>
            <c:strRef>
              <c:f>Лист1!$F$45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Лист1!$G$45:$I$45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Лист1!$G$46:$I$46</c:f>
              <c:numCache>
                <c:formatCode>#,##0.0</c:formatCode>
                <c:ptCount val="3"/>
                <c:pt idx="0" formatCode="#,##0.00">
                  <c:v>-18372.93</c:v>
                </c:pt>
                <c:pt idx="1">
                  <c:v>-18372.93</c:v>
                </c:pt>
                <c:pt idx="2" formatCode="#,##0.00">
                  <c:v>-18372.93</c:v>
                </c:pt>
              </c:numCache>
            </c:numRef>
          </c:val>
        </c:ser>
        <c:ser>
          <c:idx val="17"/>
          <c:order val="17"/>
          <c:tx>
            <c:strRef>
              <c:f>Лист1!$F$34:$I$34</c:f>
              <c:strCache>
                <c:ptCount val="1"/>
                <c:pt idx="0">
                  <c:v>Задолженность по отмененным налогам и иным обязательным платежам  0,00 0,00 0,10</c:v>
                </c:pt>
              </c:strCache>
            </c:strRef>
          </c:tx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hape val="box"/>
        <c:axId val="61311616"/>
        <c:axId val="62869888"/>
        <c:axId val="0"/>
      </c:bar3DChart>
      <c:catAx>
        <c:axId val="6131161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2869888"/>
        <c:crosses val="autoZero"/>
        <c:auto val="1"/>
        <c:lblAlgn val="ctr"/>
        <c:lblOffset val="100"/>
      </c:catAx>
      <c:valAx>
        <c:axId val="62869888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131161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493528.6</c:v>
                </c:pt>
                <c:pt idx="1">
                  <c:v>242098.3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455</c:v>
                </c:pt>
                <c:pt idx="1">
                  <c:v>382.7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7394</c:v>
                </c:pt>
                <c:pt idx="1">
                  <c:v>5460.9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634553.19999999995</c:v>
                </c:pt>
                <c:pt idx="1">
                  <c:v>516505.2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830941.7</c:v>
                </c:pt>
                <c:pt idx="1">
                  <c:v>494744.2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17914.8</c:v>
                </c:pt>
                <c:pt idx="1">
                  <c:v>1373.3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1774212</c:v>
                </c:pt>
                <c:pt idx="1">
                  <c:v>1510536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345342.9</c:v>
                </c:pt>
                <c:pt idx="1">
                  <c:v>184116.8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195.8</c:v>
                </c:pt>
                <c:pt idx="1">
                  <c:v>195.7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184199.9</c:v>
                </c:pt>
                <c:pt idx="1">
                  <c:v>125360.2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220465.7</c:v>
                </c:pt>
                <c:pt idx="1">
                  <c:v>184403.7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2</c:v>
                </c:pt>
                <c:pt idx="1">
                  <c:v>2.0129999999999999</c:v>
                </c:pt>
              </c:numCache>
            </c:numRef>
          </c:val>
        </c:ser>
        <c:shape val="box"/>
        <c:axId val="125551360"/>
        <c:axId val="125554048"/>
        <c:axId val="0"/>
      </c:bar3DChart>
      <c:catAx>
        <c:axId val="12555136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5554048"/>
        <c:crosses val="autoZero"/>
        <c:auto val="1"/>
        <c:lblAlgn val="ctr"/>
        <c:lblOffset val="100"/>
      </c:catAx>
      <c:valAx>
        <c:axId val="12555404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555136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ноябрь 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2022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ноябрь 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2022 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16.12.2022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16.12.2022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913" y="548680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970073884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39552" y="3573016"/>
          <a:ext cx="7920879" cy="2141173"/>
        </p:xfrm>
        <a:graphic>
          <a:graphicData uri="http://schemas.openxmlformats.org/drawingml/2006/table">
            <a:tbl>
              <a:tblPr/>
              <a:tblGrid>
                <a:gridCol w="2213910"/>
                <a:gridCol w="1902323"/>
                <a:gridCol w="1902323"/>
                <a:gridCol w="1902323"/>
              </a:tblGrid>
              <a:tr h="46382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latin typeface="Arial"/>
                        </a:rPr>
                        <a:t>План                                         на 2022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latin typeface="Arial"/>
                        </a:rPr>
                        <a:t>План  на 10 мес. 2022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2650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4 396 883,84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3 439 909,61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3 455 241,31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123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4 508 205,58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3 272 221,36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3 265 179,06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42407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дефицит(-)/профицит (+)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-111 321,74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167 688,25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190 062,25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</a:t>
            </a:r>
            <a:r>
              <a:rPr lang="ru-RU" b="1" dirty="0" smtClean="0"/>
              <a:t> </a:t>
            </a:r>
            <a:r>
              <a:rPr lang="ru-RU" b="1" dirty="0" smtClean="0"/>
              <a:t>НОЯБРЬ </a:t>
            </a:r>
            <a:r>
              <a:rPr lang="ru-RU" sz="3200" b="1" dirty="0"/>
              <a:t>2022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0" y="266700"/>
          <a:ext cx="4644008" cy="659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355976" y="476672"/>
          <a:ext cx="4670847" cy="6208807"/>
        </p:xfrm>
        <a:graphic>
          <a:graphicData uri="http://schemas.openxmlformats.org/drawingml/2006/table">
            <a:tbl>
              <a:tblPr/>
              <a:tblGrid>
                <a:gridCol w="2078526"/>
                <a:gridCol w="864107"/>
                <a:gridCol w="864107"/>
                <a:gridCol w="864107"/>
              </a:tblGrid>
              <a:tr h="302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 на 11 мес. 2022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728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628 258,90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551 751,98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567 721,14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37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7 950,32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6 704,02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8 584,34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140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372 741,55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320 249,45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320 570,36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11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133 324,50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124 889,91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129 071,56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11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42 549,00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34 418,97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34 216,16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49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16 105,50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14 905,80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16 408,86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49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55 588,03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50 583,83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58 869,76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61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43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79 163,33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66 435,96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66 851,96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67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57 911,40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49 036,69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47 222,09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766,90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635,71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10 429,10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10 117,59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10 255,28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4 763,60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3 545,45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2 896,42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5 222,70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2 916,17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5 709,26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73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133,19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3 689 461,62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2 821 721,66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2 820 668,21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582 119,30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535 696,59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535 696,60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1 842 777,73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1 230 644,85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1 230 346,38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1 204 328,87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1 012 049,00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1 011 294,01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73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78 608,65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61 704,15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61 704,15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73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49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4 396 883,84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3 439 909,61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3 455 241,31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en-US" b="1" dirty="0" smtClean="0"/>
              <a:t> </a:t>
            </a:r>
            <a:r>
              <a:rPr lang="ru-RU" b="1" dirty="0" smtClean="0"/>
              <a:t>НОЯБРЬ </a:t>
            </a:r>
            <a:r>
              <a:rPr lang="ru-RU" sz="3200" b="1" dirty="0"/>
              <a:t>2022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0811" y="4981883"/>
            <a:ext cx="1593000" cy="1782000"/>
          </a:xfrm>
          <a:prstGeom prst="rect">
            <a:avLst/>
          </a:prstGeom>
        </p:spPr>
      </p:pic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179512" y="548680"/>
          <a:ext cx="5184576" cy="620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788024" y="980728"/>
          <a:ext cx="3911599" cy="3924300"/>
        </p:xfrm>
        <a:graphic>
          <a:graphicData uri="http://schemas.openxmlformats.org/drawingml/2006/table">
            <a:tbl>
              <a:tblPr/>
              <a:tblGrid>
                <a:gridCol w="2104783"/>
                <a:gridCol w="903408"/>
                <a:gridCol w="903408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4 509 205,6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3 265 179,0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493 528,6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242 098,3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455,0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382,7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7 394,0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5 460,9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634 553,2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516 505,2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830 941,7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494 744,2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17 914,8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1 373,3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2 524 416,3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2 004 612,4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1 774 212,0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1 510 536,0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345 342,9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184 116,8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184 199,9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125 360,2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220 465,7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184 403,7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2971</TotalTime>
  <Words>468</Words>
  <Application>Microsoft Office PowerPoint</Application>
  <PresentationFormat>Экран (4:3)</PresentationFormat>
  <Paragraphs>162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402</cp:revision>
  <dcterms:modified xsi:type="dcterms:W3CDTF">2022-12-16T04:41:58Z</dcterms:modified>
</cp:coreProperties>
</file>