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"/>
  </p:notesMasterIdLst>
  <p:sldIdLst>
    <p:sldId id="256" r:id="rId2"/>
    <p:sldId id="258" r:id="rId3"/>
    <p:sldId id="259" r:id="rId4"/>
    <p:sldId id="261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5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2017 год 
207776,66</c:v>
                </c:pt>
                <c:pt idx="1">
                  <c:v>факт на 01.01.2018 г. 
142163,50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207776.66</c:v>
                </c:pt>
                <c:pt idx="1">
                  <c:v>142163.5</c:v>
                </c:pt>
              </c:numCache>
            </c:numRef>
          </c:val>
        </c:ser>
        <c:dLbls/>
        <c:shape val="pyramid"/>
        <c:axId val="65210624"/>
        <c:axId val="65232896"/>
        <c:axId val="0"/>
      </c:bar3DChart>
      <c:catAx>
        <c:axId val="65210624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65232896"/>
        <c:crosses val="autoZero"/>
        <c:auto val="1"/>
        <c:lblAlgn val="ctr"/>
        <c:lblOffset val="100"/>
      </c:catAx>
      <c:valAx>
        <c:axId val="65232896"/>
        <c:scaling>
          <c:orientation val="minMax"/>
        </c:scaling>
        <c:axPos val="l"/>
        <c:majorGridlines/>
        <c:numFmt formatCode="General" sourceLinked="1"/>
        <c:tickLblPos val="nextTo"/>
        <c:crossAx val="65210624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0CC2D-AB52-4317-A19E-849B8CE88945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D1736-260D-4695-8317-BFC00F670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7587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310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28604"/>
            <a:ext cx="8964488" cy="7143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1400" dirty="0" smtClean="0"/>
              <a:t>Муниципальная программа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42984"/>
            <a:ext cx="3357554" cy="524179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«Культура города Минусинска» 2017 год</a:t>
            </a:r>
          </a:p>
          <a:p>
            <a:endParaRPr lang="ru-RU" sz="3200" dirty="0"/>
          </a:p>
        </p:txBody>
      </p:sp>
      <p:pic>
        <p:nvPicPr>
          <p:cNvPr id="8194" name="Picture 2" descr="http://hell-man.de/proxy/index.php?q=aHR0cHM6Ly91cGxvYWQud2lraW1lZGlhLm9yZy93aWtpcGVkaWEvY29tbW9ucy90aHVtYi81LzU2LyVEMCU5QyVEMCVCOCVEMCVCRCVEMSU4MyVEMSU4MSVEMCVCOCVEMCVCRCVEMSU4MSVEMCVCQSVEMCVCOCVEMCVCOV8lRDAlQkElRDElODAlRDAlQjAlRDAlQjUlRDAlQjIlRDAlQjUlRDAlQjQlRDElODclRDAlQjUlRDElODElRDAlQkElRDAlQjglRDAlQjlfJUQwJUJDJUQxJTgzJUQwJUI3JUQwJUI1JUQwJUI5XyVEMCVCOCVEMCVCQy5fJUQwJTlELl8lRDAlOUMuXyVEMCU5QyVEMCVCMCVEMSU4MCVEMSU4MiVEMSU4QyVEMSU4RiVEMCVCRCVEMCVCRSVEMCVCMiVEMCVCMC5KUEcvODAwcHgtJUQwJTlDJUQwJUI4JUQwJUJEJUQxJTgzJUQxJTgxJUQwJUI4JUQwJUJEJUQxJTgxJUQwJUJBJUQwJUI4JUQwJUI5XyVEMCVCQSVEMSU4MCVEMCVCMCVEMCVCNSVEMCVCMiVEMCVCNSVEMCVCNCVEMSU4NyVEMCVCNSVEMSU4MSVEMCVCQSVEMCVCOCVEMCVCOV8lRDAlQkMlRDElODMlRDAlQjclRDAlQjUlRDAlQjlfJUQwJUI4JUQwJUJDLl8lRDAlOUQuXyVEMCU5Qy5fJUQwJTlDJUQwJUIwJUQxJTgwJUQxJTgyJUQxJThDJUQxJThGJUQwJUJEJUQwJUJFJUQwJUIyJUQwJUIwLkpQRw%3D%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3360" y="285728"/>
            <a:ext cx="5760640" cy="35859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3857628"/>
            <a:ext cx="864399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ru-RU" sz="2400" dirty="0" smtClean="0"/>
              <a:t>В целом по муниципальной  программе  расходы исполнены в сумме 142163,50 тыс. рублей, что составляет 68,4% от уточненной бюджетной росписи в сумме 207776,66 тыс. рублей, в том числе: за счет средств краевого бюджета в сумме 850,08 тыс. рублей или 1,32 % от уточненной бюджетной росписи 64399,60 тыс. рублей, за счет средств федерального бюджета в сумме 7,1 тыс. рублей или 100%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Исполнение муниципальной программы на 01.01.2018 составляет 68,4%</a:t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70900622"/>
              </p:ext>
            </p:extLst>
          </p:nvPr>
        </p:nvGraphicFramePr>
        <p:xfrm>
          <a:off x="1142976" y="2857496"/>
          <a:ext cx="6781824" cy="3616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68517053"/>
              </p:ext>
            </p:extLst>
          </p:nvPr>
        </p:nvGraphicFramePr>
        <p:xfrm>
          <a:off x="500035" y="1071546"/>
          <a:ext cx="7572428" cy="1690736"/>
        </p:xfrm>
        <a:graphic>
          <a:graphicData uri="http://schemas.openxmlformats.org/drawingml/2006/table">
            <a:tbl>
              <a:tblPr/>
              <a:tblGrid>
                <a:gridCol w="2779331"/>
                <a:gridCol w="1198275"/>
                <a:gridCol w="1797411"/>
                <a:gridCol w="1797411"/>
              </a:tblGrid>
              <a:tr h="311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402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08 01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66090,31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477,15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6186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Отдел культуры администрации города минусиснка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0702,               0801,          0804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141686,35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141686,35</a:t>
                      </a:r>
                      <a:endParaRPr lang="ru-RU" sz="1400" b="0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119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207776,66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latin typeface="Times New Roman" pitchFamily="18" charset="0"/>
                          <a:cs typeface="Times New Roman" pitchFamily="18" charset="0"/>
                        </a:rPr>
                        <a:t>142163,50</a:t>
                      </a:r>
                      <a:endParaRPr lang="ru-RU" sz="1400" b="1" i="0" u="none" strike="noStrik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7467600" cy="857256"/>
          </a:xfrm>
        </p:spPr>
        <p:txBody>
          <a:bodyPr/>
          <a:lstStyle/>
          <a:p>
            <a:r>
              <a:rPr lang="ru-RU" dirty="0" smtClean="0"/>
              <a:t>Показатели результативности: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72839100"/>
              </p:ext>
            </p:extLst>
          </p:nvPr>
        </p:nvGraphicFramePr>
        <p:xfrm>
          <a:off x="142844" y="500042"/>
          <a:ext cx="3879849" cy="514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673"/>
                <a:gridCol w="1022095"/>
                <a:gridCol w="876081"/>
              </a:tblGrid>
              <a:tr h="395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847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Удельный вес населения, участвующего в платных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культурно-досуговых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мероприятиях, проводимых государственными (муниципальными) учреждениями культуры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381,91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Количество экземпляров новых поступлений в библиотечные фонды общедоступных библиотек на 1 тыс. человек населения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1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Количество посетителей общедоступных библиотек города  в расчете на 1 тыс. человек  населения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3049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4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Среднее число книговыдач в расчете на 1 тыс. человек населения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9429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Доля представленных (во всех формах) зрителю музейных предметов от общего количества предметов основного фонда музеев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10,9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375162950"/>
              </p:ext>
            </p:extLst>
          </p:nvPr>
        </p:nvGraphicFramePr>
        <p:xfrm>
          <a:off x="4143372" y="500040"/>
          <a:ext cx="4618856" cy="58362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72"/>
                <a:gridCol w="864096"/>
                <a:gridCol w="792088"/>
              </a:tblGrid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2017 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музейных учреждений города Минусинска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посещений на 1 жителя в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3,34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Число клубных формирований  на 1000 жителей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на 1000 жителей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24,9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для детей в возрасте до 14 лет включительно на 1000 жителей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16,77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6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численности участников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культурно-досуговых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мероприятий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 сравнению с предыдущим годом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Calibri"/>
                          <a:ea typeface="Calibri"/>
                          <a:cs typeface="Times New Roman"/>
                        </a:rPr>
                        <a:t>26,01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Доля детей, привлекаемых к участию в творческих мероприятиях, в общем числе детей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13,3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72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Количество специалистов, повысивших квалификацию, прошедших переподготовку, обученных на семинарах и других мероприятиях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Доля музеев, имеющих сайт в сети Интернет, в общем количестве музеев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Доля библиотек, подключенных к сети Интернет, в общем количестве общедоступных библиотек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Рисунок 5" descr="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5429265"/>
            <a:ext cx="2286016" cy="1428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621163378"/>
              </p:ext>
            </p:extLst>
          </p:nvPr>
        </p:nvGraphicFramePr>
        <p:xfrm>
          <a:off x="457200" y="333375"/>
          <a:ext cx="4493761" cy="4048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0574"/>
                <a:gridCol w="708162"/>
                <a:gridCol w="955025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библиографических записей электронного каталога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тыс. ед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58,0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Число получателей денежных поощрений лучшим творческим работникам, работникам организаций культуры и образовательных учреждений в области культуры, талантливой молодежи в сфере культуры и искусства.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Уровень исполнения расходов главного распорядителя за счет средств городского  бюджета (без учета межбюджетных трансфертов, имеющих целевое  назначение, из федерального бюджета)  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68,4%     </a:t>
                      </a:r>
                    </a:p>
                    <a:p>
                      <a:pPr indent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Своевременность утверждения муниципальных заданий подведомственным главному распорядителю учреждениям на текущий финансовый год и плановый период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Calibri"/>
                          <a:cs typeface="Times New Roman"/>
                        </a:rPr>
                        <a:t>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Рисунок 7" descr="105.jpg"/>
          <p:cNvPicPr>
            <a:picLocks noChangeAspect="1"/>
          </p:cNvPicPr>
          <p:nvPr/>
        </p:nvPicPr>
        <p:blipFill>
          <a:blip r:embed="rId3" cstate="print"/>
          <a:srcRect t="36621"/>
          <a:stretch>
            <a:fillRect/>
          </a:stretch>
        </p:blipFill>
        <p:spPr>
          <a:xfrm>
            <a:off x="4929190" y="4214818"/>
            <a:ext cx="4214810" cy="2118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785794"/>
            <a:ext cx="4043528" cy="2694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318</TotalTime>
  <Words>369</Words>
  <Application>Microsoft Office PowerPoint</Application>
  <PresentationFormat>Экран (4:3)</PresentationFormat>
  <Paragraphs>90</Paragraphs>
  <Slides>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Эркер</vt:lpstr>
      <vt:lpstr> Муниципальная программа</vt:lpstr>
      <vt:lpstr>Исполнение муниципальной программы на 01.01.2018 составляет 68,4% </vt:lpstr>
      <vt:lpstr>Показатели результативности:</vt:lpstr>
      <vt:lpstr>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nata</cp:lastModifiedBy>
  <cp:revision>22</cp:revision>
  <dcterms:created xsi:type="dcterms:W3CDTF">2016-04-07T09:13:19Z</dcterms:created>
  <dcterms:modified xsi:type="dcterms:W3CDTF">2018-01-23T05:58:56Z</dcterms:modified>
</cp:coreProperties>
</file>