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1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428860" y="214295"/>
          <a:ext cx="6429420" cy="6429422"/>
        </p:xfrm>
        <a:graphic>
          <a:graphicData uri="http://schemas.openxmlformats.org/drawingml/2006/table">
            <a:tbl>
              <a:tblPr/>
              <a:tblGrid>
                <a:gridCol w="4259209"/>
                <a:gridCol w="1069314"/>
                <a:gridCol w="1100897"/>
              </a:tblGrid>
              <a:tr h="22315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Исполнение доходов города Минусинска</a:t>
                      </a:r>
                    </a:p>
                  </a:txBody>
                  <a:tcPr marL="7937" marR="7937" marT="79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315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на 01 января 2016 года</a:t>
                      </a:r>
                    </a:p>
                  </a:txBody>
                  <a:tcPr marL="7937" marR="7937" marT="79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74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      Наименование показателей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1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7937" marR="7937" marT="7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latin typeface="Times New Roman"/>
                        </a:rPr>
                        <a:t>2</a:t>
                      </a:r>
                    </a:p>
                  </a:txBody>
                  <a:tcPr marL="7937" marR="7937" marT="7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7937" marR="7937" marT="793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15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latin typeface="Times New Roman"/>
                        </a:rPr>
                        <a:t>393 031,5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latin typeface="Times New Roman"/>
                        </a:rPr>
                        <a:t>383 286,4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15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latin typeface="Times New Roman"/>
                        </a:rPr>
                        <a:t>НАЛОГОВЫЕ ДОХОДЫ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latin typeface="Times New Roman"/>
                        </a:rPr>
                        <a:t>316 346,5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latin typeface="Times New Roman"/>
                        </a:rPr>
                        <a:t>301 985,9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15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Налог на прибыль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latin typeface="Times New Roman"/>
                        </a:rPr>
                        <a:t>8 557,2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latin typeface="Times New Roman"/>
                        </a:rPr>
                        <a:t>5 624,0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15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latin typeface="Times New Roman"/>
                        </a:rPr>
                        <a:t>Налог на доходы физических лиц                                           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latin typeface="Times New Roman"/>
                        </a:rPr>
                        <a:t>202 033,0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latin typeface="Times New Roman"/>
                        </a:rPr>
                        <a:t>195 770,1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152">
                <a:tc>
                  <a:txBody>
                    <a:bodyPr/>
                    <a:lstStyle/>
                    <a:p>
                      <a:pPr algn="l" fontAlgn="auto"/>
                      <a:r>
                        <a:rPr lang="ru-RU" sz="1400" b="0" i="0" u="none" strike="noStrike">
                          <a:latin typeface="Times New Roman"/>
                        </a:rPr>
                        <a:t>Акцизы</a:t>
                      </a:r>
                    </a:p>
                  </a:txBody>
                  <a:tcPr marL="7937" marR="7937" marT="79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latin typeface="Times New Roman"/>
                        </a:rPr>
                        <a:t>22 333,6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latin typeface="Times New Roman"/>
                        </a:rPr>
                        <a:t>20 000,9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15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latin typeface="Times New Roman"/>
                        </a:rPr>
                        <a:t>42 423,4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latin typeface="Times New Roman"/>
                        </a:rPr>
                        <a:t>40 656,3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15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latin typeface="Times New Roman"/>
                        </a:rPr>
                        <a:t>Налог на имущество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latin typeface="Times New Roman"/>
                        </a:rPr>
                        <a:t>23 492,6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latin typeface="Times New Roman"/>
                        </a:rPr>
                        <a:t>22 534,5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15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latin typeface="Times New Roman"/>
                        </a:rPr>
                        <a:t>17 506,7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latin typeface="Times New Roman"/>
                        </a:rPr>
                        <a:t>17 399,8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latin typeface="Times New Roman"/>
                        </a:rPr>
                        <a:t>Задолженность и перерасчеты по отмененным налогам и сборам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latin typeface="Times New Roman"/>
                        </a:rPr>
                        <a:t>0,3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15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latin typeface="Times New Roman"/>
                        </a:rPr>
                        <a:t> НЕНАЛОГОВЫЕ ДОХОДЫ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latin typeface="Times New Roman"/>
                        </a:rPr>
                        <a:t>76 685,0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latin typeface="Times New Roman"/>
                        </a:rPr>
                        <a:t>81 300,5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latin typeface="Times New Roman"/>
                        </a:rPr>
                        <a:t>58 676,5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latin typeface="Times New Roman"/>
                        </a:rPr>
                        <a:t>60 335,1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latin typeface="Times New Roman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latin typeface="Times New Roman"/>
                        </a:rPr>
                        <a:t>1 100,2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latin typeface="Times New Roman"/>
                        </a:rPr>
                        <a:t>637,9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latin typeface="Times New Roman"/>
                        </a:rPr>
                        <a:t>3 530,4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latin typeface="Times New Roman"/>
                        </a:rPr>
                        <a:t>3 713,5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latin typeface="Times New Roman"/>
                        </a:rPr>
                        <a:t>2 225,4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latin typeface="Times New Roman"/>
                        </a:rPr>
                        <a:t>5 829,4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15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latin typeface="Times New Roman"/>
                        </a:rPr>
                        <a:t>11 022,5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latin typeface="Times New Roman"/>
                        </a:rPr>
                        <a:t>9 108,1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15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latin typeface="Times New Roman"/>
                        </a:rPr>
                        <a:t>130,0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latin typeface="Times New Roman"/>
                        </a:rPr>
                        <a:t>1 676,5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15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latin typeface="Times New Roman"/>
                        </a:rPr>
                        <a:t>1 484 302,1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latin typeface="Times New Roman"/>
                        </a:rPr>
                        <a:t>1 464 683,8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15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1" i="0" u="none" strike="noStrike">
                          <a:latin typeface="Times New Roman"/>
                        </a:rPr>
                        <a:t>ВСЕГО ДОХОДЫ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latin typeface="Times New Roman"/>
                        </a:rPr>
                        <a:t>1 877 333,6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latin typeface="Times New Roman"/>
                        </a:rPr>
                        <a:t>1 847 970,2</a:t>
                      </a:r>
                    </a:p>
                  </a:txBody>
                  <a:tcPr marL="7937" marR="7937" marT="79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2428860" y="642918"/>
            <a:ext cx="64294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</TotalTime>
  <Words>177</Words>
  <Application>Microsoft Office PowerPoint</Application>
  <PresentationFormat>Экран (4:3)</PresentationFormat>
  <Paragraphs>62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Эркер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nata</cp:lastModifiedBy>
  <cp:revision>1</cp:revision>
  <dcterms:modified xsi:type="dcterms:W3CDTF">2016-04-04T02:56:34Z</dcterms:modified>
</cp:coreProperties>
</file>