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256" r:id="rId2"/>
    <p:sldId id="262" r:id="rId3"/>
    <p:sldId id="260" r:id="rId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8" autoAdjust="0"/>
  </p:normalViewPr>
  <p:slideViewPr>
    <p:cSldViewPr>
      <p:cViewPr>
        <p:scale>
          <a:sx n="107" d="100"/>
          <a:sy n="107" d="100"/>
        </p:scale>
        <p:origin x="-8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434670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6049989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624758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896578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321827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358048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8876704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045831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3004312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24096007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18.01.2018</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extLst>
      <p:ext uri="{BB962C8B-B14F-4D97-AF65-F5344CB8AC3E}">
        <p14:creationId xmlns:p14="http://schemas.microsoft.com/office/powerpoint/2010/main" val="7872732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18.01.2018</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extLst>
      <p:ext uri="{BB962C8B-B14F-4D97-AF65-F5344CB8AC3E}">
        <p14:creationId xmlns:p14="http://schemas.microsoft.com/office/powerpoint/2010/main" val="2536215127"/>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41407" y="764704"/>
            <a:ext cx="8583488" cy="622422"/>
          </a:xfrm>
        </p:spPr>
        <p:txBody>
          <a:bodyPr>
            <a:normAutofit fontScale="90000"/>
          </a:bodyPr>
          <a:lstStyle/>
          <a:p>
            <a:r>
              <a:rPr lang="ru-RU" sz="2400" b="1" dirty="0" smtClean="0">
                <a:solidFill>
                  <a:srgbClr val="002060"/>
                </a:solidFill>
                <a:latin typeface="Times New Roman" pitchFamily="18" charset="0"/>
                <a:cs typeface="Times New Roman" pitchFamily="18" charset="0"/>
              </a:rPr>
              <a:t>«</a:t>
            </a:r>
            <a:r>
              <a:rPr lang="ru-RU" sz="2400" dirty="0">
                <a:solidFill>
                  <a:srgbClr val="002060"/>
                </a:solidFill>
                <a:latin typeface="Times New Roman" pitchFamily="18" charset="0"/>
                <a:cs typeface="Times New Roman" pitchFamily="18" charset="0"/>
              </a:rPr>
              <a:t>Социально – экономическая поддержка интересов </a:t>
            </a:r>
            <a:r>
              <a:rPr lang="ru-RU" sz="2400" dirty="0" smtClean="0">
                <a:solidFill>
                  <a:srgbClr val="002060"/>
                </a:solidFill>
                <a:latin typeface="Times New Roman" pitchFamily="18" charset="0"/>
                <a:cs typeface="Times New Roman" pitchFamily="18" charset="0"/>
              </a:rPr>
              <a:t/>
            </a:r>
            <a:br>
              <a:rPr lang="ru-RU" sz="2400" dirty="0" smtClean="0">
                <a:solidFill>
                  <a:srgbClr val="002060"/>
                </a:solidFill>
                <a:latin typeface="Times New Roman" pitchFamily="18" charset="0"/>
                <a:cs typeface="Times New Roman" pitchFamily="18" charset="0"/>
              </a:rPr>
            </a:br>
            <a:r>
              <a:rPr lang="ru-RU" sz="2400" dirty="0" smtClean="0">
                <a:solidFill>
                  <a:srgbClr val="002060"/>
                </a:solidFill>
                <a:latin typeface="Times New Roman" pitchFamily="18" charset="0"/>
                <a:cs typeface="Times New Roman" pitchFamily="18" charset="0"/>
              </a:rPr>
              <a:t>населения </a:t>
            </a:r>
            <a:r>
              <a:rPr lang="ru-RU" sz="2400" dirty="0">
                <a:solidFill>
                  <a:srgbClr val="002060"/>
                </a:solidFill>
                <a:latin typeface="Times New Roman" pitchFamily="18" charset="0"/>
                <a:cs typeface="Times New Roman" pitchFamily="18" charset="0"/>
              </a:rPr>
              <a:t>города Минусинска</a:t>
            </a:r>
            <a:r>
              <a:rPr lang="ru-RU" sz="2400" dirty="0" smtClean="0">
                <a:solidFill>
                  <a:srgbClr val="002060"/>
                </a:solidFill>
                <a:latin typeface="Times New Roman" pitchFamily="18" charset="0"/>
                <a:cs typeface="Times New Roman" pitchFamily="18" charset="0"/>
              </a:rPr>
              <a:t>»</a:t>
            </a:r>
            <a:endParaRPr lang="ru-RU" dirty="0"/>
          </a:p>
        </p:txBody>
      </p:sp>
      <p:sp>
        <p:nvSpPr>
          <p:cNvPr id="3" name="Подзаголовок 2"/>
          <p:cNvSpPr>
            <a:spLocks noGrp="1"/>
          </p:cNvSpPr>
          <p:nvPr>
            <p:ph type="subTitle" idx="1"/>
          </p:nvPr>
        </p:nvSpPr>
        <p:spPr>
          <a:xfrm>
            <a:off x="381000" y="142852"/>
            <a:ext cx="8458200" cy="357190"/>
          </a:xfrm>
        </p:spPr>
        <p:txBody>
          <a:bodyPr>
            <a:normAutofit fontScale="47500" lnSpcReduction="20000"/>
          </a:bodyPr>
          <a:lstStyle/>
          <a:p>
            <a:r>
              <a:rPr lang="ru-RU" sz="4000" b="1" dirty="0" smtClean="0">
                <a:solidFill>
                  <a:srgbClr val="0070C0"/>
                </a:solidFill>
              </a:rPr>
              <a:t>Муниципальная программа</a:t>
            </a:r>
            <a:endParaRPr lang="ru-RU" sz="4000" dirty="0" smtClean="0">
              <a:solidFill>
                <a:srgbClr val="0070C0"/>
              </a:solidFill>
            </a:endParaRPr>
          </a:p>
          <a:p>
            <a:endParaRPr lang="ru-RU" dirty="0"/>
          </a:p>
        </p:txBody>
      </p:sp>
      <p:sp>
        <p:nvSpPr>
          <p:cNvPr id="4" name="Содержимое 2"/>
          <p:cNvSpPr txBox="1">
            <a:spLocks/>
          </p:cNvSpPr>
          <p:nvPr/>
        </p:nvSpPr>
        <p:spPr>
          <a:xfrm>
            <a:off x="457200" y="1772816"/>
            <a:ext cx="8507288" cy="4752528"/>
          </a:xfrm>
          <a:prstGeom prst="rect">
            <a:avLst/>
          </a:prstGeom>
          <a:noFill/>
          <a:effectLst>
            <a:innerShdw blurRad="736600" dist="25400" dir="13500000">
              <a:prstClr val="black">
                <a:alpha val="50000"/>
              </a:prstClr>
            </a:innerShdw>
          </a:effectLst>
        </p:spPr>
        <p:txBody>
          <a:bodyPr vert="horz">
            <a:normAutofit lnSpcReduction="10000"/>
          </a:bodyPr>
          <a:lstStyle/>
          <a:p>
            <a:pPr marL="274320" marR="0" lvl="0" indent="-274320" algn="ctr" defTabSz="914400" rtl="0" eaLnBrk="1" fontAlgn="auto" latinLnBrk="0" hangingPunct="1">
              <a:lnSpc>
                <a:spcPct val="100000"/>
              </a:lnSpc>
              <a:spcBef>
                <a:spcPct val="20000"/>
              </a:spcBef>
              <a:spcAft>
                <a:spcPts val="0"/>
              </a:spcAft>
              <a:buClr>
                <a:schemeClr val="accent1"/>
              </a:buClr>
              <a:buSzPct val="85000"/>
              <a:buFont typeface="Wingdings" pitchFamily="2" charset="2"/>
              <a:buNone/>
              <a:tabLst/>
              <a:defRPr/>
            </a:pPr>
            <a:r>
              <a:rPr lang="ru-RU" dirty="0" smtClean="0">
                <a:solidFill>
                  <a:schemeClr val="accent1">
                    <a:lumMod val="75000"/>
                  </a:schemeClr>
                </a:solidFill>
              </a:rPr>
              <a:t>Общий </a:t>
            </a:r>
            <a:r>
              <a:rPr lang="ru-RU" dirty="0">
                <a:solidFill>
                  <a:schemeClr val="accent1">
                    <a:lumMod val="75000"/>
                  </a:schemeClr>
                </a:solidFill>
              </a:rPr>
              <a:t>объем финансирования программы составляет 5 100,00  тыс. рублей, из них:</a:t>
            </a:r>
          </a:p>
          <a:p>
            <a:pPr marL="274320" lvl="0" indent="-274320">
              <a:spcBef>
                <a:spcPct val="20000"/>
              </a:spcBef>
              <a:buClr>
                <a:schemeClr val="accent1"/>
              </a:buClr>
              <a:buSzPct val="85000"/>
              <a:defRPr/>
            </a:pPr>
            <a:r>
              <a:rPr lang="ru-RU" dirty="0">
                <a:solidFill>
                  <a:schemeClr val="accent1">
                    <a:lumMod val="75000"/>
                  </a:schemeClr>
                </a:solidFill>
              </a:rPr>
              <a:t>в 2018 году – 1 700,00 тыс. рублей;</a:t>
            </a:r>
          </a:p>
          <a:p>
            <a:pPr marL="274320" lvl="0" indent="-274320">
              <a:spcBef>
                <a:spcPct val="20000"/>
              </a:spcBef>
              <a:buClr>
                <a:schemeClr val="accent1"/>
              </a:buClr>
              <a:buSzPct val="85000"/>
              <a:defRPr/>
            </a:pPr>
            <a:r>
              <a:rPr lang="ru-RU" dirty="0">
                <a:solidFill>
                  <a:schemeClr val="accent1">
                    <a:lumMod val="75000"/>
                  </a:schemeClr>
                </a:solidFill>
              </a:rPr>
              <a:t>в 2019 году – 1 700,00 тыс. рублей;</a:t>
            </a:r>
          </a:p>
          <a:p>
            <a:pPr marL="274320" lvl="0" indent="-274320">
              <a:spcBef>
                <a:spcPct val="20000"/>
              </a:spcBef>
              <a:buClr>
                <a:schemeClr val="accent1"/>
              </a:buClr>
              <a:buSzPct val="85000"/>
              <a:defRPr/>
            </a:pPr>
            <a:r>
              <a:rPr lang="ru-RU" dirty="0">
                <a:solidFill>
                  <a:schemeClr val="accent1">
                    <a:lumMod val="75000"/>
                  </a:schemeClr>
                </a:solidFill>
              </a:rPr>
              <a:t>в 2020 году – 1 700,00 тыс. </a:t>
            </a:r>
            <a:r>
              <a:rPr lang="ru-RU" dirty="0" smtClean="0">
                <a:solidFill>
                  <a:schemeClr val="accent1">
                    <a:lumMod val="75000"/>
                  </a:schemeClr>
                </a:solidFill>
              </a:rPr>
              <a:t>рублей, в том числе:</a:t>
            </a:r>
          </a:p>
          <a:p>
            <a:pPr marL="274320" lvl="0" indent="-274320">
              <a:spcBef>
                <a:spcPct val="20000"/>
              </a:spcBef>
              <a:buClr>
                <a:schemeClr val="accent1"/>
              </a:buClr>
              <a:buSzPct val="85000"/>
              <a:defRPr/>
            </a:pPr>
            <a:endParaRPr lang="ru-RU" dirty="0" smtClean="0">
              <a:solidFill>
                <a:schemeClr val="accent1">
                  <a:lumMod val="75000"/>
                </a:schemeClr>
              </a:solidFill>
            </a:endParaRPr>
          </a:p>
          <a:p>
            <a:pPr marL="274320" lvl="0" indent="-274320">
              <a:spcBef>
                <a:spcPct val="20000"/>
              </a:spcBef>
              <a:buClr>
                <a:schemeClr val="accent1"/>
              </a:buClr>
              <a:buSzPct val="85000"/>
              <a:defRPr/>
            </a:pPr>
            <a:r>
              <a:rPr lang="ru-RU" sz="1600" dirty="0" smtClean="0">
                <a:solidFill>
                  <a:schemeClr val="accent1">
                    <a:lumMod val="75000"/>
                  </a:schemeClr>
                </a:solidFill>
              </a:rPr>
              <a:t>Подпрограмма </a:t>
            </a:r>
            <a:r>
              <a:rPr lang="ru-RU" sz="1600" dirty="0">
                <a:solidFill>
                  <a:schemeClr val="accent1">
                    <a:lumMod val="75000"/>
                  </a:schemeClr>
                </a:solidFill>
              </a:rPr>
              <a:t>1 «Повышение качества жизни отдельной категории </a:t>
            </a:r>
            <a:r>
              <a:rPr lang="ru-RU" sz="1600" dirty="0" smtClean="0">
                <a:solidFill>
                  <a:schemeClr val="accent1">
                    <a:lumMod val="75000"/>
                  </a:schemeClr>
                </a:solidFill>
              </a:rPr>
              <a:t>граждан» составляет </a:t>
            </a:r>
          </a:p>
          <a:p>
            <a:pPr marL="274320" lvl="0" indent="-274320">
              <a:spcBef>
                <a:spcPct val="20000"/>
              </a:spcBef>
              <a:buClr>
                <a:schemeClr val="accent1"/>
              </a:buClr>
              <a:buSzPct val="85000"/>
              <a:defRPr/>
            </a:pPr>
            <a:r>
              <a:rPr lang="ru-RU" sz="1600" dirty="0" smtClean="0">
                <a:solidFill>
                  <a:schemeClr val="accent1">
                    <a:lumMod val="75000"/>
                  </a:schemeClr>
                </a:solidFill>
              </a:rPr>
              <a:t>3 </a:t>
            </a:r>
            <a:r>
              <a:rPr lang="ru-RU" sz="1600" dirty="0">
                <a:solidFill>
                  <a:schemeClr val="accent1">
                    <a:lumMod val="75000"/>
                  </a:schemeClr>
                </a:solidFill>
              </a:rPr>
              <a:t>600,00  тыс. руб., в том числе по годам: </a:t>
            </a:r>
          </a:p>
          <a:p>
            <a:pPr marL="274320" lvl="0" indent="-274320">
              <a:spcBef>
                <a:spcPct val="20000"/>
              </a:spcBef>
              <a:buClr>
                <a:schemeClr val="accent1"/>
              </a:buClr>
              <a:buSzPct val="85000"/>
              <a:defRPr/>
            </a:pPr>
            <a:r>
              <a:rPr lang="ru-RU" sz="1600" dirty="0">
                <a:solidFill>
                  <a:schemeClr val="accent1">
                    <a:lumMod val="75000"/>
                  </a:schemeClr>
                </a:solidFill>
              </a:rPr>
              <a:t>в 2018 году –  1200,00 тыс. руб.;</a:t>
            </a:r>
          </a:p>
          <a:p>
            <a:pPr marL="274320" lvl="0" indent="-274320">
              <a:spcBef>
                <a:spcPct val="20000"/>
              </a:spcBef>
              <a:buClr>
                <a:schemeClr val="accent1"/>
              </a:buClr>
              <a:buSzPct val="85000"/>
              <a:defRPr/>
            </a:pPr>
            <a:r>
              <a:rPr lang="ru-RU" sz="1600" dirty="0">
                <a:solidFill>
                  <a:schemeClr val="accent1">
                    <a:lumMod val="75000"/>
                  </a:schemeClr>
                </a:solidFill>
              </a:rPr>
              <a:t>в 2019 году –  1200,00 тыс. руб.;</a:t>
            </a:r>
          </a:p>
          <a:p>
            <a:pPr marL="274320" lvl="0" indent="-274320">
              <a:spcBef>
                <a:spcPct val="20000"/>
              </a:spcBef>
              <a:buClr>
                <a:schemeClr val="accent1"/>
              </a:buClr>
              <a:buSzPct val="85000"/>
              <a:defRPr/>
            </a:pPr>
            <a:r>
              <a:rPr lang="ru-RU" sz="1600" dirty="0">
                <a:solidFill>
                  <a:schemeClr val="accent1">
                    <a:lumMod val="75000"/>
                  </a:schemeClr>
                </a:solidFill>
              </a:rPr>
              <a:t>в 2020 году  -  1200,00 тыс. руб</a:t>
            </a:r>
            <a:r>
              <a:rPr lang="ru-RU" sz="1600" dirty="0" smtClean="0">
                <a:solidFill>
                  <a:schemeClr val="accent1">
                    <a:lumMod val="75000"/>
                  </a:schemeClr>
                </a:solidFill>
              </a:rPr>
              <a:t>.,</a:t>
            </a:r>
          </a:p>
          <a:p>
            <a:pPr marL="274320" lvl="0" indent="-274320">
              <a:spcBef>
                <a:spcPct val="20000"/>
              </a:spcBef>
              <a:buClr>
                <a:schemeClr val="accent1"/>
              </a:buClr>
              <a:buSzPct val="85000"/>
              <a:defRPr/>
            </a:pPr>
            <a:r>
              <a:rPr lang="ru-RU" sz="1600" dirty="0" smtClean="0">
                <a:solidFill>
                  <a:schemeClr val="accent1">
                    <a:lumMod val="75000"/>
                  </a:schemeClr>
                </a:solidFill>
              </a:rPr>
              <a:t> </a:t>
            </a:r>
            <a:endParaRPr lang="ru-RU" sz="1600" dirty="0">
              <a:solidFill>
                <a:schemeClr val="accent1">
                  <a:lumMod val="75000"/>
                </a:schemeClr>
              </a:solidFill>
            </a:endParaRPr>
          </a:p>
          <a:p>
            <a:pPr marL="274320" lvl="0" indent="-274320">
              <a:spcBef>
                <a:spcPct val="20000"/>
              </a:spcBef>
              <a:buClr>
                <a:schemeClr val="accent1"/>
              </a:buClr>
              <a:buSzPct val="85000"/>
              <a:defRPr/>
            </a:pPr>
            <a:r>
              <a:rPr lang="ru-RU" sz="1600" dirty="0">
                <a:solidFill>
                  <a:schemeClr val="accent1">
                    <a:lumMod val="75000"/>
                  </a:schemeClr>
                </a:solidFill>
              </a:rPr>
              <a:t>Подпрограмма 2 «Поддержка субъектов малого и среднего предпринимательства» </a:t>
            </a:r>
            <a:r>
              <a:rPr lang="ru-RU" sz="1600" dirty="0" smtClean="0">
                <a:solidFill>
                  <a:schemeClr val="accent1">
                    <a:lumMod val="75000"/>
                  </a:schemeClr>
                </a:solidFill>
              </a:rPr>
              <a:t>составляет</a:t>
            </a:r>
          </a:p>
          <a:p>
            <a:pPr marL="274320" lvl="0" indent="-274320">
              <a:spcBef>
                <a:spcPct val="20000"/>
              </a:spcBef>
              <a:buClr>
                <a:schemeClr val="accent1"/>
              </a:buClr>
              <a:buSzPct val="85000"/>
              <a:defRPr/>
            </a:pPr>
            <a:r>
              <a:rPr lang="ru-RU" sz="1600" dirty="0" smtClean="0">
                <a:solidFill>
                  <a:schemeClr val="accent1">
                    <a:lumMod val="75000"/>
                  </a:schemeClr>
                </a:solidFill>
              </a:rPr>
              <a:t>1 </a:t>
            </a:r>
            <a:r>
              <a:rPr lang="ru-RU" sz="1600" dirty="0">
                <a:solidFill>
                  <a:schemeClr val="accent1">
                    <a:lumMod val="75000"/>
                  </a:schemeClr>
                </a:solidFill>
              </a:rPr>
              <a:t>500,00 тыс. рублей, в том числе по годам:</a:t>
            </a:r>
          </a:p>
          <a:p>
            <a:pPr marL="274320" lvl="0" indent="-274320">
              <a:spcBef>
                <a:spcPct val="20000"/>
              </a:spcBef>
              <a:buClr>
                <a:schemeClr val="accent1"/>
              </a:buClr>
              <a:buSzPct val="85000"/>
              <a:defRPr/>
            </a:pPr>
            <a:r>
              <a:rPr lang="ru-RU" sz="1600" dirty="0">
                <a:solidFill>
                  <a:schemeClr val="accent1">
                    <a:lumMod val="75000"/>
                  </a:schemeClr>
                </a:solidFill>
              </a:rPr>
              <a:t>2018 год – 500,00 тыс. рублей;</a:t>
            </a:r>
          </a:p>
          <a:p>
            <a:pPr marL="274320" lvl="0" indent="-274320">
              <a:spcBef>
                <a:spcPct val="20000"/>
              </a:spcBef>
              <a:buClr>
                <a:schemeClr val="accent1"/>
              </a:buClr>
              <a:buSzPct val="85000"/>
              <a:defRPr/>
            </a:pPr>
            <a:r>
              <a:rPr lang="ru-RU" sz="1600" dirty="0">
                <a:solidFill>
                  <a:schemeClr val="accent1">
                    <a:lumMod val="75000"/>
                  </a:schemeClr>
                </a:solidFill>
              </a:rPr>
              <a:t>2019 год – 500,00 тыс. рублей;</a:t>
            </a:r>
          </a:p>
          <a:p>
            <a:pPr marL="274320" lvl="0" indent="-274320">
              <a:spcBef>
                <a:spcPct val="20000"/>
              </a:spcBef>
              <a:buClr>
                <a:schemeClr val="accent1"/>
              </a:buClr>
              <a:buSzPct val="85000"/>
              <a:defRPr/>
            </a:pPr>
            <a:r>
              <a:rPr lang="ru-RU" sz="1600" dirty="0">
                <a:solidFill>
                  <a:schemeClr val="accent1">
                    <a:lumMod val="75000"/>
                  </a:schemeClr>
                </a:solidFill>
              </a:rPr>
              <a:t>2020 год – 500,00 тыс. </a:t>
            </a:r>
            <a:r>
              <a:rPr lang="ru-RU" sz="1600" dirty="0" smtClean="0">
                <a:solidFill>
                  <a:schemeClr val="accent1">
                    <a:lumMod val="75000"/>
                  </a:schemeClr>
                </a:solidFill>
              </a:rPr>
              <a:t>рублей.</a:t>
            </a:r>
            <a:endParaRPr lang="ru-RU" sz="1600" dirty="0">
              <a:solidFill>
                <a:schemeClr val="accent1">
                  <a:lumMod val="75000"/>
                </a:schemeClr>
              </a:solidFill>
            </a:endParaRPr>
          </a:p>
          <a:p>
            <a:pPr marL="274320" lvl="0" indent="-274320">
              <a:spcBef>
                <a:spcPct val="20000"/>
              </a:spcBef>
              <a:buClr>
                <a:schemeClr val="accent1"/>
              </a:buClr>
              <a:buSzPct val="85000"/>
              <a:defRPr/>
            </a:pPr>
            <a:endParaRPr kumimoji="0" lang="ru-RU" b="0" i="0" u="none" strike="noStrike" kern="1200" cap="none" spc="0" normalizeH="0" baseline="0" noProof="0" dirty="0" smtClean="0">
              <a:ln>
                <a:noFill/>
              </a:ln>
              <a:solidFill>
                <a:schemeClr val="accent1">
                  <a:lumMod val="75000"/>
                </a:schemeClr>
              </a:solidFill>
              <a:effectLst/>
              <a:uLnTx/>
              <a:uFillTx/>
              <a:latin typeface="+mn-lt"/>
              <a:ea typeface="+mn-ea"/>
              <a:cs typeface="+mn-c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2519987441"/>
              </p:ext>
            </p:extLst>
          </p:nvPr>
        </p:nvGraphicFramePr>
        <p:xfrm>
          <a:off x="107504" y="116632"/>
          <a:ext cx="9001000" cy="2232248"/>
        </p:xfrm>
        <a:graphic>
          <a:graphicData uri="http://schemas.openxmlformats.org/drawingml/2006/table">
            <a:tbl>
              <a:tblPr firstRow="1" bandRow="1">
                <a:tableStyleId>{5C22544A-7EE6-4342-B048-85BDC9FD1C3A}</a:tableStyleId>
              </a:tblPr>
              <a:tblGrid>
                <a:gridCol w="9001000"/>
              </a:tblGrid>
              <a:tr h="421179">
                <a:tc>
                  <a:txBody>
                    <a:bodyPr/>
                    <a:lstStyle/>
                    <a:p>
                      <a:r>
                        <a:rPr lang="ru-RU" dirty="0" smtClean="0"/>
                        <a:t>В качестве приоритетной </a:t>
                      </a:r>
                      <a:r>
                        <a:rPr lang="ru-RU" dirty="0" err="1" smtClean="0"/>
                        <a:t>це</a:t>
                      </a:r>
                      <a:r>
                        <a:rPr lang="ru-RU" noProof="0" dirty="0" smtClean="0"/>
                        <a:t>ли</a:t>
                      </a:r>
                      <a:r>
                        <a:rPr lang="ru-RU" baseline="0" noProof="0" dirty="0" smtClean="0"/>
                        <a:t> социально-экономического развития можно обозначить </a:t>
                      </a:r>
                      <a:endParaRPr lang="ru-RU" dirty="0"/>
                    </a:p>
                  </a:txBody>
                  <a:tcPr/>
                </a:tc>
              </a:tr>
              <a:tr h="1811069">
                <a:tc>
                  <a:txBody>
                    <a:bodyPr/>
                    <a:lstStyle/>
                    <a:p>
                      <a:r>
                        <a:rPr lang="ru-RU" dirty="0" smtClean="0"/>
                        <a:t>Обеспечение содействия в устойчивом функционировании и развитии малого и среднего предпринимательства на территории города Минусинска, способствующего созданию новых рабочих мест, развитию реального сектора экономики, пополнению бюджета города Минусинска, обеспечению занятости населения, выполнение обязательств муниципального образования город Минусинск по повышению качества жизни отдельной категории граждан. </a:t>
                      </a:r>
                      <a:endParaRPr lang="ru-RU" dirty="0"/>
                    </a:p>
                  </a:txBody>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277240561"/>
              </p:ext>
            </p:extLst>
          </p:nvPr>
        </p:nvGraphicFramePr>
        <p:xfrm>
          <a:off x="107504" y="2348880"/>
          <a:ext cx="9001000" cy="4320480"/>
        </p:xfrm>
        <a:graphic>
          <a:graphicData uri="http://schemas.openxmlformats.org/drawingml/2006/table">
            <a:tbl>
              <a:tblPr firstRow="1" bandRow="1">
                <a:tableStyleId>{5C22544A-7EE6-4342-B048-85BDC9FD1C3A}</a:tableStyleId>
              </a:tblPr>
              <a:tblGrid>
                <a:gridCol w="9001000"/>
              </a:tblGrid>
              <a:tr h="432048">
                <a:tc>
                  <a:txBody>
                    <a:bodyPr/>
                    <a:lstStyle/>
                    <a:p>
                      <a:r>
                        <a:rPr lang="ru-RU" dirty="0" smtClean="0"/>
                        <a:t>Задачами муниципальной программы являются:</a:t>
                      </a:r>
                      <a:endParaRPr lang="ru-RU" dirty="0"/>
                    </a:p>
                  </a:txBody>
                  <a:tcPr/>
                </a:tc>
              </a:tr>
              <a:tr h="1944216">
                <a:tc>
                  <a:txBody>
                    <a:bodyPr/>
                    <a:lstStyle/>
                    <a:p>
                      <a:r>
                        <a:rPr lang="ru-RU" dirty="0" smtClean="0"/>
                        <a:t>1. Оказание информационной, консультационной, финансовой и имущественной, поддержки субъектам малого и среднего предпринимательства муниципального образования города Минусинск.</a:t>
                      </a:r>
                      <a:endParaRPr lang="ru-RU" dirty="0"/>
                    </a:p>
                  </a:txBody>
                  <a:tcPr/>
                </a:tc>
              </a:tr>
              <a:tr h="1944216">
                <a:tc>
                  <a:txBody>
                    <a:bodyPr/>
                    <a:lstStyle/>
                    <a:p>
                      <a:r>
                        <a:rPr lang="ru-RU" dirty="0" smtClean="0"/>
                        <a:t>2.</a:t>
                      </a:r>
                      <a:r>
                        <a:rPr lang="ru-RU" baseline="0" dirty="0" smtClean="0"/>
                        <a:t> </a:t>
                      </a:r>
                      <a:r>
                        <a:rPr lang="ru-RU" dirty="0" smtClean="0"/>
                        <a:t>Своевременное  и адресное предоставление пенсии за выслугу лет лицам, замещавшим должности муниципальной службы в муниципальном образовании город Минусинск.</a:t>
                      </a:r>
                      <a:endParaRPr lang="ru-RU" dirty="0"/>
                    </a:p>
                  </a:txBody>
                  <a:tcPr/>
                </a:tc>
              </a:tr>
            </a:tbl>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Содержимое 3"/>
          <p:cNvGraphicFramePr>
            <a:graphicFrameLocks noGrp="1"/>
          </p:cNvGraphicFramePr>
          <p:nvPr>
            <p:ph idx="1"/>
            <p:extLst>
              <p:ext uri="{D42A27DB-BD31-4B8C-83A1-F6EECF244321}">
                <p14:modId xmlns:p14="http://schemas.microsoft.com/office/powerpoint/2010/main" val="212374408"/>
              </p:ext>
            </p:extLst>
          </p:nvPr>
        </p:nvGraphicFramePr>
        <p:xfrm>
          <a:off x="179512" y="116632"/>
          <a:ext cx="8843547" cy="6218040"/>
        </p:xfrm>
        <a:graphic>
          <a:graphicData uri="http://schemas.openxmlformats.org/drawingml/2006/table">
            <a:tbl>
              <a:tblPr firstRow="1" bandRow="1">
                <a:tableStyleId>{5C22544A-7EE6-4342-B048-85BDC9FD1C3A}</a:tableStyleId>
              </a:tblPr>
              <a:tblGrid>
                <a:gridCol w="8843547"/>
              </a:tblGrid>
              <a:tr h="548680">
                <a:tc>
                  <a:txBody>
                    <a:bodyPr/>
                    <a:lstStyle/>
                    <a:p>
                      <a:r>
                        <a:rPr lang="ru-RU" sz="1800" b="1" kern="1200" dirty="0" smtClean="0">
                          <a:solidFill>
                            <a:schemeClr val="lt1"/>
                          </a:solidFill>
                          <a:effectLst/>
                          <a:latin typeface="+mn-lt"/>
                          <a:ea typeface="+mn-ea"/>
                          <a:cs typeface="+mn-cs"/>
                        </a:rPr>
                        <a:t>Реализация мероприятий</a:t>
                      </a:r>
                      <a:r>
                        <a:rPr lang="ru-RU" sz="1800" dirty="0" smtClean="0"/>
                        <a:t> Программы позволит достичь следующих результатов:</a:t>
                      </a:r>
                    </a:p>
                    <a:p>
                      <a:endParaRPr lang="ru-RU" sz="1800" dirty="0"/>
                    </a:p>
                  </a:txBody>
                  <a:tcPr/>
                </a:tc>
              </a:tr>
              <a:tr h="387424">
                <a:tc>
                  <a:txBody>
                    <a:bodyPr/>
                    <a:lstStyle/>
                    <a:p>
                      <a:r>
                        <a:rPr lang="ru-RU" sz="1800" dirty="0" smtClean="0"/>
                        <a:t>сократить численность безработных;</a:t>
                      </a:r>
                    </a:p>
                    <a:p>
                      <a:endParaRPr lang="ru-RU" sz="1800" dirty="0"/>
                    </a:p>
                  </a:txBody>
                  <a:tcPr/>
                </a:tc>
              </a:tr>
              <a:tr h="360040">
                <a:tc>
                  <a:txBody>
                    <a:bodyPr/>
                    <a:lstStyle/>
                    <a:p>
                      <a:pPr algn="l">
                        <a:spcAft>
                          <a:spcPts val="0"/>
                        </a:spcAft>
                      </a:pPr>
                      <a:r>
                        <a:rPr lang="ru-RU" sz="1800" kern="50" dirty="0" smtClean="0">
                          <a:latin typeface="+mn-lt"/>
                          <a:ea typeface="Times New Roman"/>
                          <a:cs typeface="Times New Roman"/>
                        </a:rPr>
                        <a:t>увеличить количество перерабатывающих и обрабатывающих производств;</a:t>
                      </a:r>
                    </a:p>
                    <a:p>
                      <a:pPr algn="l">
                        <a:spcAft>
                          <a:spcPts val="0"/>
                        </a:spcAft>
                      </a:pPr>
                      <a:endParaRPr lang="ru-RU" sz="1800" kern="50" dirty="0">
                        <a:latin typeface="+mn-lt"/>
                        <a:ea typeface="Times New Roman"/>
                        <a:cs typeface="Times New Roman"/>
                      </a:endParaRPr>
                    </a:p>
                  </a:txBody>
                  <a:tcPr marL="68580" marR="68580" marT="0" marB="0"/>
                </a:tc>
              </a:tr>
              <a:tr h="360040">
                <a:tc>
                  <a:txBody>
                    <a:bodyPr/>
                    <a:lstStyle/>
                    <a:p>
                      <a:pPr algn="l">
                        <a:spcAft>
                          <a:spcPts val="0"/>
                        </a:spcAft>
                      </a:pPr>
                      <a:r>
                        <a:rPr lang="ru-RU" sz="1800" kern="50" dirty="0" smtClean="0">
                          <a:latin typeface="+mn-lt"/>
                          <a:ea typeface="Times New Roman"/>
                          <a:cs typeface="Times New Roman"/>
                        </a:rPr>
                        <a:t>снизить инвестиционные и предпринимательские риски;</a:t>
                      </a:r>
                    </a:p>
                    <a:p>
                      <a:pPr algn="l">
                        <a:spcAft>
                          <a:spcPts val="0"/>
                        </a:spcAft>
                      </a:pPr>
                      <a:endParaRPr lang="ru-RU" sz="1800" kern="50" dirty="0">
                        <a:latin typeface="+mn-lt"/>
                        <a:ea typeface="Times New Roman"/>
                        <a:cs typeface="Times New Roman"/>
                      </a:endParaRPr>
                    </a:p>
                  </a:txBody>
                  <a:tcPr marL="68580" marR="68580" marT="0" marB="0"/>
                </a:tc>
              </a:tr>
              <a:tr h="864096">
                <a:tc>
                  <a:txBody>
                    <a:bodyPr/>
                    <a:lstStyle/>
                    <a:p>
                      <a:pPr algn="l">
                        <a:spcAft>
                          <a:spcPts val="0"/>
                        </a:spcAft>
                      </a:pPr>
                      <a:r>
                        <a:rPr lang="ru-RU" sz="1800" kern="50" dirty="0" smtClean="0">
                          <a:latin typeface="+mn-lt"/>
                          <a:ea typeface="Times New Roman"/>
                          <a:cs typeface="Times New Roman"/>
                        </a:rPr>
                        <a:t>обновить основные фонды и увеличить имущественный комплекс субъектов малого и среднего предпринимательства, занимающихся перерабатывающим и обрабатывающим производством;</a:t>
                      </a:r>
                    </a:p>
                    <a:p>
                      <a:pPr algn="l">
                        <a:spcAft>
                          <a:spcPts val="0"/>
                        </a:spcAft>
                      </a:pPr>
                      <a:endParaRPr lang="ru-RU" sz="1800" kern="50" dirty="0">
                        <a:latin typeface="+mn-lt"/>
                        <a:ea typeface="Times New Roman"/>
                        <a:cs typeface="Times New Roman"/>
                      </a:endParaRPr>
                    </a:p>
                  </a:txBody>
                  <a:tcPr marL="68580" marR="68580" marT="0" marB="0"/>
                </a:tc>
              </a:tr>
              <a:tr h="548680">
                <a:tc>
                  <a:txBody>
                    <a:bodyPr/>
                    <a:lstStyle/>
                    <a:p>
                      <a:pPr algn="l">
                        <a:spcAft>
                          <a:spcPts val="0"/>
                        </a:spcAft>
                      </a:pPr>
                      <a:r>
                        <a:rPr lang="ru-RU" sz="1800" kern="50" dirty="0" smtClean="0">
                          <a:latin typeface="+mn-lt"/>
                          <a:ea typeface="Times New Roman"/>
                          <a:cs typeface="Times New Roman"/>
                        </a:rPr>
                        <a:t>повысить рыночную устойчивость ряда основных отраслей экономики в условиях жесткой конкуренции с товаропроизводителями из других регионов, в первую очередь обрабатывающих производств;</a:t>
                      </a:r>
                    </a:p>
                    <a:p>
                      <a:pPr algn="l">
                        <a:spcAft>
                          <a:spcPts val="0"/>
                        </a:spcAft>
                      </a:pPr>
                      <a:endParaRPr lang="ru-RU" sz="1800" kern="50" dirty="0">
                        <a:latin typeface="+mn-lt"/>
                        <a:ea typeface="Times New Roman"/>
                        <a:cs typeface="Times New Roman"/>
                      </a:endParaRPr>
                    </a:p>
                  </a:txBody>
                  <a:tcPr marL="68580" marR="68580" marT="0" marB="0"/>
                </a:tc>
              </a:tr>
              <a:tr h="548680">
                <a:tc>
                  <a:txBody>
                    <a:bodyPr/>
                    <a:lstStyle/>
                    <a:p>
                      <a:pPr algn="l">
                        <a:spcAft>
                          <a:spcPts val="0"/>
                        </a:spcAft>
                      </a:pPr>
                      <a:r>
                        <a:rPr lang="ru-RU" sz="1800" kern="50" dirty="0" smtClean="0">
                          <a:latin typeface="+mn-lt"/>
                          <a:ea typeface="Times New Roman"/>
                          <a:cs typeface="Times New Roman"/>
                        </a:rPr>
                        <a:t>повысить производительность труда;</a:t>
                      </a:r>
                      <a:endParaRPr lang="ru-RU" sz="1800" kern="50" dirty="0">
                        <a:latin typeface="+mn-lt"/>
                        <a:ea typeface="Times New Roman"/>
                        <a:cs typeface="Times New Roman"/>
                      </a:endParaRPr>
                    </a:p>
                  </a:txBody>
                  <a:tcPr marL="68580" marR="68580" marT="0" marB="0"/>
                </a:tc>
              </a:tr>
              <a:tr h="548680">
                <a:tc>
                  <a:txBody>
                    <a:bodyPr/>
                    <a:lstStyle/>
                    <a:p>
                      <a:pPr algn="l">
                        <a:spcAft>
                          <a:spcPts val="0"/>
                        </a:spcAft>
                      </a:pPr>
                      <a:r>
                        <a:rPr lang="ru-RU" sz="1800" kern="50" dirty="0" smtClean="0">
                          <a:latin typeface="+mn-lt"/>
                          <a:ea typeface="Times New Roman"/>
                          <a:cs typeface="Times New Roman"/>
                        </a:rPr>
                        <a:t>поднять размер налоговых доходов;</a:t>
                      </a:r>
                      <a:endParaRPr lang="ru-RU" sz="1800" kern="50" dirty="0">
                        <a:latin typeface="+mn-lt"/>
                        <a:ea typeface="Times New Roman"/>
                        <a:cs typeface="Times New Roman"/>
                      </a:endParaRPr>
                    </a:p>
                  </a:txBody>
                  <a:tcPr marL="68580" marR="68580" marT="0" marB="0"/>
                </a:tc>
              </a:tr>
              <a:tr h="548680">
                <a:tc>
                  <a:txBody>
                    <a:bodyPr/>
                    <a:lstStyle/>
                    <a:p>
                      <a:pPr algn="l">
                        <a:spcAft>
                          <a:spcPts val="0"/>
                        </a:spcAft>
                      </a:pPr>
                      <a:r>
                        <a:rPr lang="ru-RU" sz="1800" kern="50" dirty="0" smtClean="0">
                          <a:latin typeface="+mn-lt"/>
                          <a:ea typeface="Times New Roman"/>
                          <a:cs typeface="Times New Roman"/>
                        </a:rPr>
                        <a:t>сократить количество обоснованных жалоб к числу муниципальных услуг.</a:t>
                      </a:r>
                      <a:endParaRPr lang="ru-RU" sz="1800" kern="50" dirty="0">
                        <a:latin typeface="+mn-lt"/>
                        <a:ea typeface="Times New Roman"/>
                        <a:cs typeface="Times New Roman"/>
                      </a:endParaRPr>
                    </a:p>
                  </a:txBody>
                  <a:tcPr marL="68580" marR="68580" marT="0" marB="0"/>
                </a:tc>
              </a:tr>
            </a:tbl>
          </a:graphicData>
        </a:graphic>
      </p:graphicFrame>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TotalTime>
  <Words>346</Words>
  <Application>Microsoft Office PowerPoint</Application>
  <PresentationFormat>Экран (4:3)</PresentationFormat>
  <Paragraphs>32</Paragraphs>
  <Slides>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vt:i4>
      </vt:variant>
    </vt:vector>
  </HeadingPairs>
  <TitlesOfParts>
    <vt:vector size="4" baseType="lpstr">
      <vt:lpstr>Тема Office</vt:lpstr>
      <vt:lpstr>«Социально – экономическая поддержка интересов  населения города Минусинска»</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«Эффективное управление муниципальным имуществом города Минусинска»</dc:title>
  <dc:creator>User</dc:creator>
  <cp:lastModifiedBy>Ekon9_2</cp:lastModifiedBy>
  <cp:revision>28</cp:revision>
  <dcterms:created xsi:type="dcterms:W3CDTF">2016-04-08T05:14:21Z</dcterms:created>
  <dcterms:modified xsi:type="dcterms:W3CDTF">2018-01-18T08:27:28Z</dcterms:modified>
</cp:coreProperties>
</file>