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75" r:id="rId3"/>
    <p:sldId id="277" r:id="rId4"/>
    <p:sldId id="262" r:id="rId5"/>
    <p:sldId id="278" r:id="rId6"/>
    <p:sldId id="279" r:id="rId7"/>
    <p:sldId id="284" r:id="rId8"/>
    <p:sldId id="280" r:id="rId9"/>
    <p:sldId id="264" r:id="rId10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8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991470083570967E-3"/>
          <c:y val="0.36756563090352418"/>
          <c:w val="0.96407292193871452"/>
          <c:h val="0.50400564295485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благоустройство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12648.4</c:v>
                </c:pt>
                <c:pt idx="1">
                  <c:v>15978.54</c:v>
                </c:pt>
                <c:pt idx="2">
                  <c:v>4650.42</c:v>
                </c:pt>
                <c:pt idx="3">
                  <c:v>3772.74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ЖКХ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67767.899999999994</c:v>
                </c:pt>
                <c:pt idx="1">
                  <c:v>41626.47</c:v>
                </c:pt>
                <c:pt idx="2">
                  <c:v>40672.14</c:v>
                </c:pt>
                <c:pt idx="3">
                  <c:v>40672.14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транспорт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</c:strCache>
            </c:strRef>
          </c:cat>
          <c:val>
            <c:numRef>
              <c:f>Лист1!$D$2:$D$5</c:f>
              <c:numCache>
                <c:formatCode>0.00</c:formatCode>
                <c:ptCount val="4"/>
                <c:pt idx="0">
                  <c:v>106860.64</c:v>
                </c:pt>
                <c:pt idx="1">
                  <c:v>56372.23</c:v>
                </c:pt>
                <c:pt idx="2">
                  <c:v>37047.99</c:v>
                </c:pt>
                <c:pt idx="3">
                  <c:v>36807.99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расходы (в том числе строительство)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</c:strCache>
            </c:strRef>
          </c:cat>
          <c:val>
            <c:numRef>
              <c:f>Лист1!$E$2:$E$5</c:f>
              <c:numCache>
                <c:formatCode>0.00</c:formatCode>
                <c:ptCount val="4"/>
                <c:pt idx="0">
                  <c:v>120000</c:v>
                </c:pt>
                <c:pt idx="1">
                  <c:v>112000</c:v>
                </c:pt>
                <c:pt idx="2">
                  <c:v>150000</c:v>
                </c:pt>
                <c:pt idx="3">
                  <c:v>150000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планируемое участие в краевых проектах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</c:strCache>
            </c:strRef>
          </c:cat>
          <c:val>
            <c:numRef>
              <c:f>Лист1!$F$2:$F$5</c:f>
              <c:numCache>
                <c:formatCode>0.00</c:formatCode>
                <c:ptCount val="4"/>
                <c:pt idx="0">
                  <c:v>150000</c:v>
                </c:pt>
                <c:pt idx="1">
                  <c:v>220000</c:v>
                </c:pt>
                <c:pt idx="2">
                  <c:v>200000</c:v>
                </c:pt>
                <c:pt idx="3">
                  <c:v>200000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0464088"/>
        <c:axId val="200464480"/>
        <c:axId val="0"/>
      </c:bar3DChart>
      <c:catAx>
        <c:axId val="200464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200464480"/>
        <c:crosses val="autoZero"/>
        <c:auto val="1"/>
        <c:lblAlgn val="r"/>
        <c:lblOffset val="100"/>
        <c:noMultiLvlLbl val="0"/>
      </c:catAx>
      <c:valAx>
        <c:axId val="2004644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0046408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600" b="1"/>
            </a:pPr>
            <a:endParaRPr lang="ru-RU"/>
          </a:p>
        </c:txPr>
      </c:legendEntry>
      <c:layout>
        <c:manualLayout>
          <c:xMode val="edge"/>
          <c:yMode val="edge"/>
          <c:x val="6.0965319696988401E-2"/>
          <c:y val="1.5512018760992769E-2"/>
          <c:w val="0.87806923201948839"/>
          <c:h val="0.32361491108071166"/>
        </c:manualLayout>
      </c:layout>
      <c:overlay val="0"/>
      <c:spPr>
        <a:solidFill>
          <a:schemeClr val="bg1">
            <a:alpha val="85000"/>
          </a:schemeClr>
        </a:solidFill>
      </c:spPr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2738" tIns="46369" rIns="92738" bIns="4636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2738" tIns="46369" rIns="92738" bIns="46369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38" tIns="46369" rIns="92738" bIns="4636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2"/>
            <a:ext cx="5510530" cy="4509135"/>
          </a:xfrm>
          <a:prstGeom prst="rect">
            <a:avLst/>
          </a:prstGeom>
        </p:spPr>
        <p:txBody>
          <a:bodyPr vert="horz" lIns="92738" tIns="46369" rIns="92738" bIns="4636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7546"/>
            <a:ext cx="2984870" cy="501015"/>
          </a:xfrm>
          <a:prstGeom prst="rect">
            <a:avLst/>
          </a:prstGeom>
        </p:spPr>
        <p:txBody>
          <a:bodyPr vert="horz" lIns="92738" tIns="46369" rIns="92738" bIns="4636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6"/>
            <a:ext cx="2984870" cy="501015"/>
          </a:xfrm>
          <a:prstGeom prst="rect">
            <a:avLst/>
          </a:prstGeom>
        </p:spPr>
        <p:txBody>
          <a:bodyPr vert="horz" lIns="92738" tIns="46369" rIns="92738" bIns="46369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1189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Структура расходов городского бюджета </a:t>
            </a:r>
            <a:r>
              <a:rPr lang="ru-RU" sz="5400" b="1" dirty="0" smtClean="0"/>
              <a:t>2018 </a:t>
            </a:r>
            <a:r>
              <a:rPr lang="ru-RU" sz="5400" b="1" dirty="0" smtClean="0"/>
              <a:t>года </a:t>
            </a:r>
            <a:r>
              <a:rPr lang="ru-RU" sz="5400" b="1" dirty="0" smtClean="0"/>
              <a:t>и плановый период 2019-2020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brightnessContrast bright="32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 rad="330200">
              <a:schemeClr val="bg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endPos="0" dist="50800" dir="5400000" sy="-100000" algn="bl" rotWithShape="0"/>
            <a:softEdge rad="1270000"/>
          </a:effectLst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Динамика расходов бюджета</a:t>
            </a:r>
            <a:br>
              <a:rPr lang="ru-RU" sz="2800" b="1" dirty="0" smtClean="0"/>
            </a:br>
            <a:r>
              <a:rPr lang="ru-RU" sz="2800" b="1" dirty="0" smtClean="0"/>
              <a:t> МКУ «Управление городского хозяйства»</a:t>
            </a:r>
            <a:br>
              <a:rPr lang="ru-RU" sz="2800" b="1" dirty="0" smtClean="0"/>
            </a:br>
            <a:r>
              <a:rPr lang="ru-RU" sz="2800" b="1" dirty="0" smtClean="0"/>
              <a:t>на 2018 год и плановый период 2019-2020 годы</a:t>
            </a:r>
            <a:br>
              <a:rPr lang="ru-RU" sz="2800" b="1" dirty="0" smtClean="0"/>
            </a:br>
            <a:endParaRPr lang="ru-RU" sz="28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220340828"/>
              </p:ext>
            </p:extLst>
          </p:nvPr>
        </p:nvGraphicFramePr>
        <p:xfrm>
          <a:off x="683568" y="1397000"/>
          <a:ext cx="7776864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432047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354927"/>
              </p:ext>
            </p:extLst>
          </p:nvPr>
        </p:nvGraphicFramePr>
        <p:xfrm>
          <a:off x="375392" y="548680"/>
          <a:ext cx="8589096" cy="6060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8616"/>
                <a:gridCol w="1080120"/>
                <a:gridCol w="1080120"/>
                <a:gridCol w="1080120"/>
                <a:gridCol w="108012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  <a:endParaRPr lang="ru-RU" sz="1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47597,04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33995,03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31401,12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31401,12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17728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транспортной инфраструктуры муниципального образования город Минусинск 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194171,86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121893,23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36970,44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37476,14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42840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территории  муниципального образования город Минусинск 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6307,74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7787,74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4018,54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3008,54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9784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жизнедеятельности территории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22870,18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23405,32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21355,32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19803,32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9999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доступным и комфортным жильем жителей города Минусинска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854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Формирование</a:t>
                      </a:r>
                      <a:r>
                        <a:rPr lang="ru-RU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современной городской среды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32210,21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27517,11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5490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</a:p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жильем молодых семей в муниципальном образовании город Минусинск»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2167,20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999,81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549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«Культурное наследие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66090,31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63,62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37207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059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930187"/>
              </p:ext>
            </p:extLst>
          </p:nvPr>
        </p:nvGraphicFramePr>
        <p:xfrm>
          <a:off x="214282" y="1142984"/>
          <a:ext cx="8712967" cy="5305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5"/>
                <a:gridCol w="1152128"/>
                <a:gridCol w="1152128"/>
                <a:gridCol w="1152128"/>
                <a:gridCol w="1152128"/>
              </a:tblGrid>
              <a:tr h="585128">
                <a:tc>
                  <a:txBody>
                    <a:bodyPr/>
                    <a:lstStyle/>
                    <a:p>
                      <a:pPr algn="ctr"/>
                      <a:endParaRPr lang="ru-RU" sz="155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32049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«Модернизация, реконструкция и капитальный ремонт объектов коммунальной инфраструктуры и жилищного фонда муниципального образования город Минусинск»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12563,42</a:t>
                      </a:r>
                      <a:endParaRPr lang="ru-RU" sz="155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1935,11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075371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сетей уличного освещения муниципального образования город Минусинск»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2600,97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488,00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8512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реализации муниципальной программы и прочие мероприятия»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20 032,35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17138,02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16967,22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16967,22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32049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Субвенция бюджетам муниципальных образований на реализацию временных мер поддержки населения в целях обеспечения доступности  коммунальных услуг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12400,30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14433,90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14433,90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14433,90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1860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47597,04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33995,03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31401,12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31401,12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986626"/>
              </p:ext>
            </p:extLst>
          </p:nvPr>
        </p:nvGraphicFramePr>
        <p:xfrm>
          <a:off x="215516" y="1142984"/>
          <a:ext cx="8785641" cy="518516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138689"/>
                <a:gridCol w="1161738"/>
                <a:gridCol w="1161738"/>
                <a:gridCol w="1161738"/>
                <a:gridCol w="1161738"/>
              </a:tblGrid>
              <a:tr h="642942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995002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«Дороги муниципального образования город Минусинск»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177174,71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104292,95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20921,54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21427,24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15228,00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16048,90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16048,90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16048,90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1769,15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1551,38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22883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194171,86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121893,23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36970,44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37476,14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324244"/>
              </p:ext>
            </p:extLst>
          </p:nvPr>
        </p:nvGraphicFramePr>
        <p:xfrm>
          <a:off x="469776" y="1700808"/>
          <a:ext cx="8316923" cy="30151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54406"/>
                <a:gridCol w="1206133"/>
                <a:gridCol w="1152128"/>
                <a:gridCol w="1152128"/>
                <a:gridCol w="11521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22108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муниципального образования город Минусинск»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5907,74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7387,74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4018,54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3008,54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18728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«Мой любимый город»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6307,74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7787,74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4018,54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3008,54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«Формирование современной городской среды на 2018-2022 годы»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371527"/>
              </p:ext>
            </p:extLst>
          </p:nvPr>
        </p:nvGraphicFramePr>
        <p:xfrm>
          <a:off x="469776" y="1700808"/>
          <a:ext cx="8350696" cy="30151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62264"/>
                <a:gridCol w="1224136"/>
                <a:gridCol w="1296144"/>
                <a:gridCol w="1368152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22108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дворовых территорий многоквартирных домов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19670,26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18728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общественных территорий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7846,85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27517,11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937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38" y="3505"/>
            <a:ext cx="9133862" cy="68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bg1">
                <a:alpha val="0"/>
              </a:schemeClr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жизнедеятельности территории»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978030"/>
              </p:ext>
            </p:extLst>
          </p:nvPr>
        </p:nvGraphicFramePr>
        <p:xfrm>
          <a:off x="407218" y="515878"/>
          <a:ext cx="8532948" cy="139913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554291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8953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Жизнедеятельность города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22870,18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23405,32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21355,32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19803,32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890286"/>
              </p:ext>
            </p:extLst>
          </p:nvPr>
        </p:nvGraphicFramePr>
        <p:xfrm>
          <a:off x="407218" y="2462920"/>
          <a:ext cx="8532948" cy="1798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605406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180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«Обеспечение жильем молодых семей в муниципальном образовании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 Минусинск»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2167,20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999,81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4"/>
          <p:cNvSpPr txBox="1">
            <a:spLocks/>
          </p:cNvSpPr>
          <p:nvPr/>
        </p:nvSpPr>
        <p:spPr>
          <a:xfrm>
            <a:off x="407218" y="2076599"/>
            <a:ext cx="8501122" cy="38982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«Молодежь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Минусинска»</a:t>
            </a: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409510" y="4397017"/>
            <a:ext cx="8498830" cy="64807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«Культура города Минусинска»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37689"/>
              </p:ext>
            </p:extLst>
          </p:nvPr>
        </p:nvGraphicFramePr>
        <p:xfrm>
          <a:off x="457200" y="5045089"/>
          <a:ext cx="8532948" cy="129614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«Культурное наследие»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66090,31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63,62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Планируемое участие МКУ «Управление городского хозяйства» в краевых программах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25658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«Дороги Красноярья»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«Содействие развитию местного самоуправления»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««Реформирование и модернизация жилищно-коммунального хозяйства и повышение  энергетической эффективности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Красноярском крае»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«Молодежь в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веке»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культуры и туризма»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«Содействие органам местного самоуправления в формировании современной городской среды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624</Words>
  <Application>Microsoft Office PowerPoint</Application>
  <PresentationFormat>Экран (4:3)</PresentationFormat>
  <Paragraphs>233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Bookman Old Style</vt:lpstr>
      <vt:lpstr>Calibri</vt:lpstr>
      <vt:lpstr>Lucida Sans Unicode</vt:lpstr>
      <vt:lpstr>Times New Roman</vt:lpstr>
      <vt:lpstr>Тема Office</vt:lpstr>
      <vt:lpstr>Презентация PowerPoint</vt:lpstr>
      <vt:lpstr>Динамика расходов бюджета  МКУ «Управление городского хозяйства» на 2018 год и плановый период 2019-2020 годы </vt:lpstr>
      <vt:lpstr>Муниципальные программы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Муниципальная программа «Обеспечение транспортной инфраструктуры муниципального образования город Минусинск»</vt:lpstr>
      <vt:lpstr>Муниципальная программа «Благоустройство территории муниципального образования город Минусинск»</vt:lpstr>
      <vt:lpstr>Муниципальная программа «Формирование современной городской среды на 2018-2022 годы»</vt:lpstr>
      <vt:lpstr>Муниципальная программа «Обеспечение жизнедеятельности территории»</vt:lpstr>
      <vt:lpstr>Планируемое участие МКУ «Управление городского хозяйства» в краевых программах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90</cp:lastModifiedBy>
  <cp:revision>109</cp:revision>
  <cp:lastPrinted>2017-11-28T09:25:00Z</cp:lastPrinted>
  <dcterms:modified xsi:type="dcterms:W3CDTF">2017-11-28T09:25:02Z</dcterms:modified>
</cp:coreProperties>
</file>