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4" r:id="rId2"/>
    <p:sldId id="274" r:id="rId3"/>
    <p:sldId id="280" r:id="rId4"/>
    <p:sldId id="260" r:id="rId5"/>
    <p:sldId id="261" r:id="rId6"/>
    <p:sldId id="270" r:id="rId7"/>
    <p:sldId id="290" r:id="rId8"/>
    <p:sldId id="287" r:id="rId9"/>
    <p:sldId id="271" r:id="rId10"/>
    <p:sldId id="272" r:id="rId11"/>
    <p:sldId id="296" r:id="rId12"/>
    <p:sldId id="275" r:id="rId13"/>
    <p:sldId id="291" r:id="rId14"/>
    <p:sldId id="288" r:id="rId15"/>
    <p:sldId id="267" r:id="rId16"/>
    <p:sldId id="289" r:id="rId17"/>
    <p:sldId id="277" r:id="rId18"/>
    <p:sldId id="292" r:id="rId19"/>
    <p:sldId id="278" r:id="rId20"/>
    <p:sldId id="293" r:id="rId21"/>
    <p:sldId id="276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9\&#1048;&#1090;&#1086;&#1075;%20&#1040;&#1043;%202448-&#1087;%20%20&#1086;&#1090;%2031.12.2019\31.12.2019%20&#1089;&#1083;&#1072;&#1081;&#1076;&#1099;%202019\&#1074;&#1089;&#1077;%20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3.2407407407407392E-2"/>
                  <c:y val="-3.7799161991335845E-2"/>
                </c:manualLayout>
              </c:layout>
              <c:showVal val="1"/>
            </c:dLbl>
            <c:dLbl>
              <c:idx val="1"/>
              <c:layout>
                <c:manualLayout>
                  <c:x val="3.2407407407407413E-2"/>
                  <c:y val="-3.3550529081741311E-2"/>
                </c:manualLayout>
              </c:layout>
              <c:showVal val="1"/>
            </c:dLbl>
            <c:dLbl>
              <c:idx val="2"/>
              <c:layout>
                <c:manualLayout>
                  <c:x val="3.3024691358024688E-2"/>
                  <c:y val="-3.779916199133584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9376</c:v>
                </c:pt>
                <c:pt idx="1">
                  <c:v>4331</c:v>
                </c:pt>
                <c:pt idx="2">
                  <c:v>3509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факт (человек)</c:v>
                </c:pt>
              </c:strCache>
            </c:strRef>
          </c:tx>
          <c:dLbls>
            <c:dLbl>
              <c:idx val="0"/>
              <c:layout>
                <c:manualLayout>
                  <c:x val="3.4259259259259267E-2"/>
                  <c:y val="-4.1828823710437231E-2"/>
                </c:manualLayout>
              </c:layout>
              <c:showVal val="1"/>
            </c:dLbl>
            <c:dLbl>
              <c:idx val="1"/>
              <c:layout>
                <c:manualLayout>
                  <c:x val="3.5493827160493839E-2"/>
                  <c:y val="-3.4312785550268683E-2"/>
                </c:manualLayout>
              </c:layout>
              <c:showVal val="1"/>
            </c:dLbl>
            <c:dLbl>
              <c:idx val="2"/>
              <c:layout>
                <c:manualLayout>
                  <c:x val="2.4691358024691367E-2"/>
                  <c:y val="-3.779916199133584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9334</c:v>
                </c:pt>
                <c:pt idx="1">
                  <c:v>4342</c:v>
                </c:pt>
                <c:pt idx="2">
                  <c:v>3509</c:v>
                </c:pt>
              </c:numCache>
            </c:numRef>
          </c:val>
        </c:ser>
        <c:dLbls>
          <c:showVal val="1"/>
        </c:dLbls>
        <c:shape val="box"/>
        <c:axId val="77971840"/>
        <c:axId val="77973376"/>
        <c:axId val="0"/>
      </c:bar3DChart>
      <c:catAx>
        <c:axId val="7797184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77973376"/>
        <c:crosses val="autoZero"/>
        <c:auto val="1"/>
        <c:lblAlgn val="ctr"/>
        <c:lblOffset val="100"/>
      </c:catAx>
      <c:valAx>
        <c:axId val="77973376"/>
        <c:scaling>
          <c:orientation val="minMax"/>
        </c:scaling>
        <c:axPos val="l"/>
        <c:majorGridlines/>
        <c:numFmt formatCode="General" sourceLinked="1"/>
        <c:tickLblPos val="nextTo"/>
        <c:crossAx val="7797184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1816221808687927"/>
          <c:y val="5.1400554097404488E-2"/>
          <c:w val="0.88183778191312068"/>
          <c:h val="0.7761151210265383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Лист1!$B$24</c:f>
              <c:strCache>
                <c:ptCount val="1"/>
                <c:pt idx="0">
                  <c:v>2019 год</c:v>
                </c:pt>
              </c:strCache>
            </c:strRef>
          </c:tx>
          <c:dLbls>
            <c:dLbl>
              <c:idx val="0"/>
              <c:layout>
                <c:manualLayout>
                  <c:x val="2.6455393845128326E-2"/>
                  <c:y val="-3.6980658063082594E-2"/>
                </c:manualLayout>
              </c:layout>
              <c:showVal val="1"/>
            </c:dLbl>
            <c:dLbl>
              <c:idx val="1"/>
              <c:layout>
                <c:manualLayout>
                  <c:x val="3.3804114357663971E-2"/>
                  <c:y val="-3.4135992058230091E-2"/>
                </c:manualLayout>
              </c:layout>
              <c:showVal val="1"/>
            </c:dLbl>
            <c:dLbl>
              <c:idx val="2"/>
              <c:layout>
                <c:manualLayout>
                  <c:x val="3.5273858460171101E-2"/>
                  <c:y val="-2.8446660048525078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Лист1!$A$25:$A$27</c:f>
              <c:strCache>
                <c:ptCount val="3"/>
                <c:pt idx="0">
                  <c:v>Местный бюджет, тыс.руб.</c:v>
                </c:pt>
                <c:pt idx="1">
                  <c:v>Краевой бюджет, тыс.руб.</c:v>
                </c:pt>
                <c:pt idx="2">
                  <c:v>Федеральный бюджет</c:v>
                </c:pt>
              </c:strCache>
            </c:strRef>
          </c:cat>
          <c:val>
            <c:numRef>
              <c:f>Лист1!$B$25:$B$27</c:f>
              <c:numCache>
                <c:formatCode>#,##0.00</c:formatCode>
                <c:ptCount val="3"/>
                <c:pt idx="0">
                  <c:v>390167.47000000003</c:v>
                </c:pt>
                <c:pt idx="1">
                  <c:v>990724.54</c:v>
                </c:pt>
                <c:pt idx="2" formatCode="General">
                  <c:v>750</c:v>
                </c:pt>
              </c:numCache>
            </c:numRef>
          </c:val>
        </c:ser>
        <c:dLbls>
          <c:showVal val="1"/>
        </c:dLbls>
        <c:shape val="box"/>
        <c:axId val="78522624"/>
        <c:axId val="78532608"/>
        <c:axId val="0"/>
      </c:bar3DChart>
      <c:catAx>
        <c:axId val="78522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78532608"/>
        <c:crosses val="autoZero"/>
        <c:auto val="1"/>
        <c:lblAlgn val="ctr"/>
        <c:lblOffset val="100"/>
      </c:catAx>
      <c:valAx>
        <c:axId val="78532608"/>
        <c:scaling>
          <c:orientation val="minMax"/>
        </c:scaling>
        <c:axPos val="l"/>
        <c:majorGridlines/>
        <c:numFmt formatCode="#,##0.00" sourceLinked="1"/>
        <c:tickLblPos val="nextTo"/>
        <c:crossAx val="78522624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Лист1!$A$50:$A$51</c:f>
              <c:strCache>
                <c:ptCount val="2"/>
                <c:pt idx="0">
                  <c:v>Краевой бюджет, тыс.руб.</c:v>
                </c:pt>
                <c:pt idx="1">
                  <c:v>Местный бюджет, тыс.руб.</c:v>
                </c:pt>
              </c:strCache>
            </c:strRef>
          </c:cat>
          <c:val>
            <c:numRef>
              <c:f>Лист1!$B$50:$B$51</c:f>
              <c:numCache>
                <c:formatCode>#,##0.00</c:formatCode>
                <c:ptCount val="2"/>
                <c:pt idx="0">
                  <c:v>424062.71999999997</c:v>
                </c:pt>
                <c:pt idx="1">
                  <c:v>115564.11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5917322834645806E-2"/>
          <c:y val="6.7437379576107903E-2"/>
          <c:w val="0.51555555555555554"/>
          <c:h val="0.89402697495183048"/>
        </c:manualLayout>
      </c:layout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0.13341681248177312"/>
                  <c:y val="0.10720968814410339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2.7056357538641003E-2"/>
                  <c:y val="2.0975527678889154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6.0210581316224358E-2"/>
                  <c:y val="0.15864655170984318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Лист1!$A$45:$A$48</c:f>
              <c:strCache>
                <c:ptCount val="4"/>
                <c:pt idx="0">
                  <c:v>Подготовка ДОУ к новому учебному году</c:v>
                </c:pt>
                <c:pt idx="1">
                  <c:v>Присмотр и уход за детьми-инвалидами, сиротами и детьми, оставшимися без попечения родителей, туберкулезной интоксикацией</c:v>
                </c:pt>
                <c:pt idx="2">
                  <c:v>Мероприятия, направленные на обеспечение безопасного участия детей в дорожном движении</c:v>
                </c:pt>
                <c:pt idx="3">
                  <c:v>Мероприятия, направленные на обеспечение доступности приоритетных объектов и услуг в сферах жизнедеятельности инвалидов</c:v>
                </c:pt>
              </c:strCache>
            </c:strRef>
          </c:cat>
          <c:val>
            <c:numRef>
              <c:f>Лист1!$B$45:$B$48</c:f>
              <c:numCache>
                <c:formatCode>#,##0.00</c:formatCode>
                <c:ptCount val="4"/>
                <c:pt idx="0">
                  <c:v>13657.26</c:v>
                </c:pt>
                <c:pt idx="1">
                  <c:v>4406</c:v>
                </c:pt>
                <c:pt idx="2" formatCode="0.00">
                  <c:v>71.5</c:v>
                </c:pt>
                <c:pt idx="3" formatCode="0.00">
                  <c:v>1010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2572353455818219"/>
          <c:y val="0"/>
          <c:w val="0.34927646544182012"/>
          <c:h val="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Лист1!$B$57</c:f>
              <c:strCache>
                <c:ptCount val="1"/>
                <c:pt idx="0">
                  <c:v>2018 год</c:v>
                </c:pt>
              </c:strCache>
            </c:strRef>
          </c:tx>
          <c:dLbls>
            <c:delete val="1"/>
          </c:dLbls>
          <c:val>
            <c:numRef>
              <c:f>Лист1!$C$57</c:f>
              <c:numCache>
                <c:formatCode>#,##0.00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Лист1!$A$58</c:f>
              <c:strCache>
                <c:ptCount val="1"/>
                <c:pt idx="0">
                  <c:v>Количество получателей</c:v>
                </c:pt>
              </c:strCache>
            </c:strRef>
          </c:tx>
          <c:dLbls>
            <c:dLbl>
              <c:idx val="0"/>
              <c:layout>
                <c:manualLayout>
                  <c:x val="5.5695565989743831E-2"/>
                  <c:y val="-6.1414877184062258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</c:dLbls>
          <c:cat>
            <c:strRef>
              <c:f>Лист1!$B$57:$C$57</c:f>
              <c:strCache>
                <c:ptCount val="1"/>
                <c:pt idx="0">
                  <c:v>2019 год</c:v>
                </c:pt>
              </c:strCache>
            </c:strRef>
          </c:cat>
          <c:val>
            <c:numRef>
              <c:f>Лист1!$B$58:$C$58</c:f>
              <c:numCache>
                <c:formatCode>General</c:formatCode>
                <c:ptCount val="2"/>
                <c:pt idx="0" formatCode="#,##0">
                  <c:v>981</c:v>
                </c:pt>
              </c:numCache>
            </c:numRef>
          </c:val>
        </c:ser>
        <c:dLbls>
          <c:showVal val="1"/>
        </c:dLbls>
        <c:shape val="box"/>
        <c:axId val="79542912"/>
        <c:axId val="79544704"/>
        <c:axId val="0"/>
      </c:bar3DChart>
      <c:catAx>
        <c:axId val="7954291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79544704"/>
        <c:crosses val="autoZero"/>
        <c:auto val="1"/>
        <c:lblAlgn val="ctr"/>
        <c:lblOffset val="100"/>
      </c:catAx>
      <c:valAx>
        <c:axId val="79544704"/>
        <c:scaling>
          <c:orientation val="minMax"/>
        </c:scaling>
        <c:axPos val="l"/>
        <c:majorGridlines/>
        <c:numFmt formatCode="#,##0" sourceLinked="1"/>
        <c:tickLblPos val="nextTo"/>
        <c:crossAx val="795429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3.2334370255156834E-2"/>
                  <c:y val="-5.6612874035017947E-2"/>
                </c:manualLayout>
              </c:layout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4.2622578972706736E-2"/>
                  <c:y val="-5.378223033326706E-2"/>
                </c:manualLayout>
              </c:layout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3.5273742732289004E-2"/>
                  <c:y val="-3.3967724421010773E-2"/>
                </c:manualLayout>
              </c:layout>
              <c:spPr/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Лист1!$A$64:$A$66</c:f>
              <c:strCache>
                <c:ptCount val="3"/>
                <c:pt idx="0">
                  <c:v>Всего, тыс.руб</c:v>
                </c:pt>
                <c:pt idx="1">
                  <c:v>Краевой бюджет, тыс.руб.</c:v>
                </c:pt>
                <c:pt idx="2">
                  <c:v>Местный бюджет, тыс.руб.</c:v>
                </c:pt>
              </c:strCache>
            </c:strRef>
          </c:cat>
          <c:val>
            <c:numRef>
              <c:f>Лист1!$B$64:$B$66</c:f>
              <c:numCache>
                <c:formatCode>#,##0.00</c:formatCode>
                <c:ptCount val="3"/>
                <c:pt idx="0">
                  <c:v>552386.23</c:v>
                </c:pt>
                <c:pt idx="1">
                  <c:v>454854.24</c:v>
                </c:pt>
                <c:pt idx="2">
                  <c:v>97531.99</c:v>
                </c:pt>
              </c:numCache>
            </c:numRef>
          </c:val>
        </c:ser>
        <c:dLbls>
          <c:showVal val="1"/>
        </c:dLbls>
        <c:shape val="box"/>
        <c:axId val="74797056"/>
        <c:axId val="75874304"/>
        <c:axId val="0"/>
      </c:bar3DChart>
      <c:catAx>
        <c:axId val="747970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75874304"/>
        <c:crosses val="autoZero"/>
        <c:auto val="1"/>
        <c:lblAlgn val="ctr"/>
        <c:lblOffset val="100"/>
      </c:catAx>
      <c:valAx>
        <c:axId val="75874304"/>
        <c:scaling>
          <c:orientation val="minMax"/>
        </c:scaling>
        <c:axPos val="l"/>
        <c:majorGridlines/>
        <c:numFmt formatCode="#,##0.00" sourceLinked="1"/>
        <c:tickLblPos val="nextTo"/>
        <c:crossAx val="74797056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2957010378865466"/>
                  <c:y val="0.13338960454488108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-0.11307252042023341"/>
                  <c:y val="-0.10400633451273776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4.5462735699768185E-2"/>
                  <c:y val="-0.20186975458470705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0.14704131847161706"/>
                  <c:y val="0.10436717012610651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inEnd"/>
            <c:showVal val="1"/>
            <c:showLeaderLines val="1"/>
          </c:dLbls>
          <c:cat>
            <c:strRef>
              <c:f>Лист1!$A$79:$A$83</c:f>
              <c:strCache>
                <c:ptCount val="4"/>
                <c:pt idx="0">
                  <c:v>Подготовка ОУ к новому учебному году</c:v>
                </c:pt>
                <c:pt idx="1">
                  <c:v>Организация питания детей в лагерях с дневным пребыванием</c:v>
                </c:pt>
                <c:pt idx="2">
                  <c:v>Приобретение учебников</c:v>
                </c:pt>
                <c:pt idx="3">
                  <c:v>Проведение реконструкции здания МОБУ "ООШ № 5"</c:v>
                </c:pt>
              </c:strCache>
            </c:strRef>
          </c:cat>
          <c:val>
            <c:numRef>
              <c:f>Лист1!$B$79:$B$83</c:f>
              <c:numCache>
                <c:formatCode>#,##0.00</c:formatCode>
                <c:ptCount val="5"/>
                <c:pt idx="0">
                  <c:v>14175.65</c:v>
                </c:pt>
                <c:pt idx="1">
                  <c:v>3861.6</c:v>
                </c:pt>
                <c:pt idx="2">
                  <c:v>14245.8</c:v>
                </c:pt>
                <c:pt idx="3">
                  <c:v>15150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451997614788324"/>
          <c:y val="0"/>
          <c:w val="0.34048896839594611"/>
          <c:h val="1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5218005735394186"/>
                  <c:y val="-0.12374796140255505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0.14954475308641976"/>
                  <c:y val="4.3271991369937486E-2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bestFit"/>
            <c:showVal val="1"/>
            <c:showLeaderLines val="1"/>
          </c:dLbls>
          <c:cat>
            <c:strRef>
              <c:f>Лист1!$A$86:$A$91</c:f>
              <c:strCache>
                <c:ptCount val="6"/>
                <c:pt idx="0">
                  <c:v>Дополнительные общеразвивающие программы, тыс.руб.</c:v>
                </c:pt>
                <c:pt idx="1">
                  <c:v>Организация отдыха, оздоровления и занятости детей, тыс.руб.</c:v>
                </c:pt>
                <c:pt idx="2">
                  <c:v>Подготовка к открытию летнего сезона, тыс.руб.</c:v>
                </c:pt>
                <c:pt idx="3">
                  <c:v>Организация лагерей дневного пребывания, тыс.руб.</c:v>
                </c:pt>
                <c:pt idx="4">
                  <c:v>Организация палаточных лагерей, тыс.руб.</c:v>
                </c:pt>
                <c:pt idx="5">
                  <c:v>Поддержка одаренных и талантливых детей, тыс.руб.</c:v>
                </c:pt>
              </c:strCache>
            </c:strRef>
          </c:cat>
          <c:val>
            <c:numRef>
              <c:f>Лист1!$B$86:$B$91</c:f>
              <c:numCache>
                <c:formatCode>#,##0.00</c:formatCode>
                <c:ptCount val="6"/>
                <c:pt idx="0">
                  <c:v>52121.99</c:v>
                </c:pt>
                <c:pt idx="1">
                  <c:v>31005.96</c:v>
                </c:pt>
                <c:pt idx="2">
                  <c:v>1365</c:v>
                </c:pt>
                <c:pt idx="3">
                  <c:v>330</c:v>
                </c:pt>
                <c:pt idx="4">
                  <c:v>522.15</c:v>
                </c:pt>
                <c:pt idx="5">
                  <c:v>764.61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6108790220666858"/>
          <c:y val="2.2592331475944565E-2"/>
          <c:w val="0.32965283853407212"/>
          <c:h val="0.9629060206577874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FE36-CAB6-4DEC-ACF3-E25CC1A3F384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AD90B-8D65-4EC9-928D-BB92019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Фасад школы 16.jpg"/>
          <p:cNvPicPr>
            <a:picLocks noChangeAspect="1" noChangeArrowheads="1"/>
          </p:cNvPicPr>
          <p:nvPr/>
        </p:nvPicPr>
        <p:blipFill>
          <a:blip r:embed="rId3" cstate="print">
            <a:lum bright="38000" contrast="-4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1916832"/>
            <a:ext cx="8534400" cy="406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 smtClean="0"/>
              <a:t>Исполнение городского бюджета за 2019 год</a:t>
            </a:r>
            <a:endParaRPr lang="ru-RU" sz="4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r>
              <a:rPr lang="ru-RU" sz="4400" b="1" dirty="0" smtClean="0"/>
              <a:t>по управлению образования города Минусинска 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err="1" smtClean="0"/>
              <a:t>Койнова</a:t>
            </a:r>
            <a:r>
              <a:rPr lang="ru-RU" sz="1400" b="1" dirty="0" smtClean="0"/>
              <a:t> Татьяна Николаевна, </a:t>
            </a:r>
            <a:endParaRPr lang="ru-RU" sz="1400" b="1" dirty="0"/>
          </a:p>
          <a:p>
            <a:pPr algn="r"/>
            <a:r>
              <a:rPr lang="ru-RU" sz="1400" b="1" dirty="0" smtClean="0"/>
              <a:t>И.о. руководителя </a:t>
            </a:r>
            <a:r>
              <a:rPr lang="ru-RU" sz="1400" b="1" dirty="0"/>
              <a:t>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56207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</a:t>
            </a:r>
            <a:br>
              <a:rPr lang="ru-RU" sz="2800" b="1" dirty="0" smtClean="0"/>
            </a:br>
            <a:r>
              <a:rPr lang="ru-RU" sz="2800" b="1" dirty="0" smtClean="0"/>
              <a:t>подведомственных  управлению образования </a:t>
            </a:r>
            <a:br>
              <a:rPr lang="ru-RU" sz="2800" b="1" dirty="0" smtClean="0"/>
            </a:br>
            <a:r>
              <a:rPr lang="ru-RU" sz="2800" b="1" dirty="0" smtClean="0"/>
              <a:t>администрации города Минусинска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23528" y="1526490"/>
          <a:ext cx="8568952" cy="5167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330"/>
                <a:gridCol w="1532622"/>
              </a:tblGrid>
              <a:tr h="468226"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sz="25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</a:tr>
              <a:tr h="68827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39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6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624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812360" cy="128215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Участники системы  образования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79512" y="1600200"/>
          <a:ext cx="8784976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428604"/>
            <a:ext cx="7288686" cy="9841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Бюджет управления образования на 2019 год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Диаграмма 7"/>
          <p:cNvGraphicFramePr/>
          <p:nvPr/>
        </p:nvGraphicFramePr>
        <p:xfrm>
          <a:off x="251520" y="2204864"/>
          <a:ext cx="86409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772816"/>
          <a:ext cx="8640959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0886"/>
                <a:gridCol w="2610073"/>
              </a:tblGrid>
              <a:tr h="100802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подпрограмм  и мероприятий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2019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(тыс.руб.)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дошкольного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563 163,09</a:t>
                      </a: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общего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599 819,28</a:t>
                      </a:r>
                    </a:p>
                  </a:txBody>
                  <a:tcPr/>
                </a:tc>
              </a:tr>
              <a:tr h="90012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дополнительного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86 109,71</a:t>
                      </a:r>
                    </a:p>
                  </a:txBody>
                  <a:tcPr/>
                </a:tc>
              </a:tr>
              <a:tr h="142516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Обеспечение реализации муниципальной программы развития образования города Минусинска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132 846,73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2"/>
            <a:ext cx="6931496" cy="11521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pic>
        <p:nvPicPr>
          <p:cNvPr id="4" name="Picture 2" descr="C:\Users\User\Desktop\news1475120195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83568" y="2060848"/>
            <a:ext cx="8244408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28798"/>
          <a:ext cx="8229600" cy="4680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1024"/>
                <a:gridCol w="1008112"/>
                <a:gridCol w="1090464"/>
              </a:tblGrid>
              <a:tr h="85792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/>
                </a:tc>
              </a:tr>
              <a:tr h="1521962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</a:t>
                      </a:r>
                      <a:endParaRPr lang="ru-RU" sz="1600" dirty="0"/>
                    </a:p>
                  </a:txBody>
                  <a:tcPr/>
                </a:tc>
              </a:tr>
              <a:tr h="95565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воспитанников дошкольных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100</a:t>
                      </a:r>
                      <a:endParaRPr lang="ru-RU" sz="1600" dirty="0"/>
                    </a:p>
                  </a:txBody>
                  <a:tcPr/>
                </a:tc>
              </a:tr>
              <a:tr h="95565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</a:tr>
              <a:tr h="389339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с ОВЗ доступным дошкольным образованием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18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792088" cy="12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1967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352928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135981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539 626,83</a:t>
                      </a: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19 144,76</a:t>
                      </a:r>
                    </a:p>
                  </a:txBody>
                  <a:tcPr/>
                </a:tc>
              </a:tr>
              <a:tr h="104899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Выплата и доставка компенсации части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родительской платы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4 391,50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563 163,09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«Расходы на  финансовое обеспечение выполнения муниципального задания»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"/>
          <p:cNvSpPr txBox="1"/>
          <p:nvPr/>
        </p:nvSpPr>
        <p:spPr>
          <a:xfrm>
            <a:off x="4751512" y="1628800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539 626,83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2132856"/>
          <a:ext cx="822960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«Субсидии на иные цели» 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"/>
          <p:cNvSpPr txBox="1"/>
          <p:nvPr/>
        </p:nvSpPr>
        <p:spPr>
          <a:xfrm>
            <a:off x="4572000" y="1196752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19 144,76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844824"/>
          <a:ext cx="82296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</a:t>
            </a:r>
            <a:r>
              <a:rPr lang="ru-RU" sz="2400" b="1" dirty="0" smtClean="0"/>
              <a:t>Расходы на выплату и доставку компенсации части родительской платы за присмотр и уход»</a:t>
            </a:r>
            <a:endParaRPr lang="ru-RU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/>
          <p:nvPr/>
        </p:nvSpPr>
        <p:spPr>
          <a:xfrm>
            <a:off x="4572000" y="1484784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 4 391,50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19492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23528" y="2110740"/>
          <a:ext cx="8208912" cy="4342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Подпрограмма 2 </a:t>
            </a:r>
            <a:br>
              <a:rPr lang="ru-RU" b="1" dirty="0" smtClean="0"/>
            </a:br>
            <a:r>
              <a:rPr lang="ru-RU" b="1" dirty="0" smtClean="0"/>
              <a:t>«Развитие общего образования»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ЭКОНОМИСТЫ\Яковлева И.В\ПРОЕКТ МП\2018\ДОКЛАД бюджет 2018\фотографии\фото со школ\16\PA07253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138886" cy="2943208"/>
          </a:xfrm>
          <a:prstGeom prst="rect">
            <a:avLst/>
          </a:prstGeom>
          <a:noFill/>
        </p:spPr>
      </p:pic>
      <p:pic>
        <p:nvPicPr>
          <p:cNvPr id="1029" name="Picture 5" descr="C:\Users\532B~1\AppData\Local\Temp\Rar$DIa0.246\Урок Универсиада-2019 с Ростовцевым П.А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276872"/>
            <a:ext cx="4414812" cy="294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5280"/>
          <a:ext cx="8229600" cy="477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4776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/>
                </a:tc>
              </a:tr>
              <a:tr h="119401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93,8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58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общеобразовательных учреждений, не сдавших единый государственный экзамен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686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освоивших основную общеобразовательную программу основного общего образования и получивших документы государственного образца об освоении образовательных программ основного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96,0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988841"/>
          <a:ext cx="8352928" cy="4637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71622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sz="2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016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552 386,23</a:t>
                      </a:r>
                      <a:endParaRPr lang="ru-RU" sz="2200" b="1" dirty="0" smtClean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32 283,05</a:t>
                      </a:r>
                      <a:endParaRPr lang="ru-RU" sz="2200" b="1" dirty="0" smtClean="0"/>
                    </a:p>
                  </a:txBody>
                  <a:tcPr/>
                </a:tc>
              </a:tr>
              <a:tr h="1804885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Субсидия</a:t>
                      </a: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осуществление капитальных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вложений в объекты капитального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строительства государственной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(муниципальной) собственности бюджетным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учреждениям (</a:t>
                      </a: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МОБУ «ООШ №5»)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15 150,00</a:t>
                      </a:r>
                      <a:endParaRPr lang="ru-RU" sz="2200" b="1" dirty="0" smtClean="0"/>
                    </a:p>
                  </a:txBody>
                  <a:tcPr/>
                </a:tc>
              </a:tr>
              <a:tr h="6720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599 819,28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14290"/>
            <a:ext cx="7288686" cy="1928826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на финансовое обеспечение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выполнения муниципального задания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251520" y="2110740"/>
          <a:ext cx="8640960" cy="448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0"/>
            <a:ext cx="6640614" cy="1270494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Субсидии на иные цели, капитальные вложения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118694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/>
          <p:nvPr/>
        </p:nvSpPr>
        <p:spPr>
          <a:xfrm>
            <a:off x="5148064" y="1124744"/>
            <a:ext cx="3600400" cy="8640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47 433,05 тыс.руб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Краевой бюджет –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43 871,50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Местный бюджет –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3 561,55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51520" y="2276872"/>
          <a:ext cx="856895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6931496" cy="158417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3 </a:t>
            </a:r>
            <a:br>
              <a:rPr lang="ru-RU" sz="2800" b="1" dirty="0" smtClean="0"/>
            </a:br>
            <a:r>
              <a:rPr lang="ru-RU" sz="2800" b="1" dirty="0" smtClean="0"/>
              <a:t>«Развитие дополнительного образования»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137685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User\Desktop\zvezdy-enise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3888432" cy="2724333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t="17973" b="14303"/>
          <a:stretch>
            <a:fillRect/>
          </a:stretch>
        </p:blipFill>
        <p:spPr bwMode="auto">
          <a:xfrm>
            <a:off x="4355976" y="4293096"/>
            <a:ext cx="4464496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:\ЭКОНОМИСТЫ\Мохначева И.Г\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556791"/>
            <a:ext cx="4464496" cy="2880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70288"/>
          <a:ext cx="8229600" cy="450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9351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2019 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год</a:t>
                      </a:r>
                    </a:p>
                  </a:txBody>
                  <a:tcPr/>
                </a:tc>
              </a:tr>
              <a:tr h="117645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79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81,0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496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детей, вовлеченных в образовательные модули летнего отдыха и оздоровления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76,7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12241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23731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ГРБС отдел культуры администрации города Минусинска – </a:t>
            </a:r>
            <a:r>
              <a:rPr lang="ru-RU" dirty="0" smtClean="0"/>
              <a:t>250,00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Подпрограмма 4</a:t>
            </a:r>
            <a:br>
              <a:rPr lang="ru-RU" sz="2000" b="1" dirty="0" smtClean="0"/>
            </a:br>
            <a:r>
              <a:rPr lang="ru-RU" sz="2000" b="1" dirty="0" smtClean="0"/>
              <a:t>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1"/>
          <a:ext cx="8229600" cy="5041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0984"/>
                <a:gridCol w="1224136"/>
                <a:gridCol w="1234480"/>
              </a:tblGrid>
              <a:tr h="3953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/>
                </a:tc>
              </a:tr>
              <a:tr h="12848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сроков предоставления годовой бюджетной отчетности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Подпрограмма 4</a:t>
            </a:r>
            <a:br>
              <a:rPr lang="ru-RU" sz="2800" b="1" dirty="0" smtClean="0"/>
            </a:br>
            <a:r>
              <a:rPr lang="ru-RU" sz="2800" b="1" dirty="0" smtClean="0"/>
              <a:t>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568952" cy="4680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8700"/>
                <a:gridCol w="1720252"/>
              </a:tblGrid>
              <a:tr h="90021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2019 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365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установленных функций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 </a:t>
                      </a:r>
                      <a:r>
                        <a:rPr lang="ru-RU" sz="2400" b="1" dirty="0" smtClean="0"/>
                        <a:t>310,22</a:t>
                      </a:r>
                      <a:endParaRPr lang="ru-RU" sz="2400" b="1" dirty="0" smtClean="0"/>
                    </a:p>
                  </a:txBody>
                  <a:tcPr/>
                </a:tc>
              </a:tr>
              <a:tr h="633482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97 066,55</a:t>
                      </a:r>
                      <a:endParaRPr lang="ru-RU" sz="2400" b="1" dirty="0" smtClean="0"/>
                    </a:p>
                  </a:txBody>
                  <a:tcPr/>
                </a:tc>
              </a:tr>
              <a:tr h="629365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24 804,07</a:t>
                      </a:r>
                      <a:endParaRPr lang="ru-RU" sz="2400" b="1" dirty="0" smtClean="0"/>
                    </a:p>
                  </a:txBody>
                  <a:tcPr/>
                </a:tc>
              </a:tr>
              <a:tr h="629365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по программе «Кадры города Минусинска»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137,5</a:t>
                      </a:r>
                    </a:p>
                  </a:txBody>
                  <a:tcPr/>
                </a:tc>
              </a:tr>
              <a:tr h="629365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Отдел опеки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попечительства 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 отношении несовершеннолетних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6 528,39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36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132 846,73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абаканска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357158" y="214290"/>
            <a:ext cx="850112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2667466"/>
            <a:ext cx="7429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/>
              <a:t>Спасибо за внимание</a:t>
            </a:r>
            <a:endParaRPr lang="ru-RU" sz="48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732</Words>
  <Application>Microsoft Office PowerPoint</Application>
  <PresentationFormat>Экран (4:3)</PresentationFormat>
  <Paragraphs>195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Сеть образовательных учреждений,  подведомственных  управлению образования  администрации города Минусинска</vt:lpstr>
      <vt:lpstr>Участники системы  образования </vt:lpstr>
      <vt:lpstr>Бюджет управления образования на 2019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«Расходы на  финансовое обеспечение выполнения муниципального задания»</vt:lpstr>
      <vt:lpstr>«Субсидии на иные цели» </vt:lpstr>
      <vt:lpstr>«Расходы на выплату и доставку компенсации части родительской платы за присмотр и уход»</vt:lpstr>
      <vt:lpstr>Подпрограмма 2  «Развитие общего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Расходы на финансовое обеспечение выполнения муниципального задания</vt:lpstr>
      <vt:lpstr>Субсидии на иные цели, капитальные вложения</vt:lpstr>
      <vt:lpstr>Подпрограмма 3  «Развитие дополнительного образования»</vt:lpstr>
      <vt:lpstr>Целевые индикаторы и показатели результативности</vt:lpstr>
      <vt:lpstr>Финансовое обеспечение на реализацию подпрограммы</vt:lpstr>
      <vt:lpstr>Подпрограмма 4  «Обеспечение реализации муниципальной программы развития образования города Минусинска» Целевые индикаторы и показатели результативности </vt:lpstr>
      <vt:lpstr>Подпрограмма 4  «Обеспечение реализации муниципальной программы развития образования города Минусинска»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Дошкольное </dc:title>
  <dc:creator>User</dc:creator>
  <cp:lastModifiedBy>moxnach</cp:lastModifiedBy>
  <cp:revision>221</cp:revision>
  <dcterms:created xsi:type="dcterms:W3CDTF">2017-12-01T06:41:26Z</dcterms:created>
  <dcterms:modified xsi:type="dcterms:W3CDTF">2020-02-14T09:42:18Z</dcterms:modified>
</cp:coreProperties>
</file>