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62" r:id="rId4"/>
    <p:sldId id="257" r:id="rId5"/>
    <p:sldId id="267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99"/>
    <a:srgbClr val="DDECFF"/>
    <a:srgbClr val="ECECEC"/>
    <a:srgbClr val="FFFFCC"/>
    <a:srgbClr val="0000CC"/>
    <a:srgbClr val="FFFF66"/>
    <a:srgbClr val="6D90C3"/>
    <a:srgbClr val="FFFF00"/>
    <a:srgbClr val="DFF8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023" autoAdjust="0"/>
  </p:normalViewPr>
  <p:slideViewPr>
    <p:cSldViewPr snapToGrid="0">
      <p:cViewPr varScale="1">
        <p:scale>
          <a:sx n="89" d="100"/>
          <a:sy n="89" d="100"/>
        </p:scale>
        <p:origin x="18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Социальные</a:t>
            </a:r>
            <a:r>
              <a:rPr lang="ru-RU" baseline="0" dirty="0" smtClean="0"/>
              <a:t> выплаты получили 2 молодых семей в размере                      1 612,8  тыс. руб.</a:t>
            </a:r>
            <a:endParaRPr lang="ru-RU" dirty="0"/>
          </a:p>
        </c:rich>
      </c:tx>
      <c:layout>
        <c:manualLayout>
          <c:xMode val="edge"/>
          <c:yMode val="edge"/>
          <c:x val="8.480416058690475E-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3643793078125489"/>
          <c:y val="0.15725459039692483"/>
          <c:w val="0.34281714785651796"/>
          <c:h val="0.8284642562816311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cmpd="sng"/>
          </c:spPr>
          <c:dPt>
            <c:idx val="2"/>
            <c:bubble3D val="0"/>
            <c:spPr>
              <a:solidFill>
                <a:srgbClr val="FFFF66"/>
              </a:solidFill>
              <a:ln cmpd="sng"/>
            </c:spPr>
          </c:dPt>
          <c:dLbls>
            <c:numFmt formatCode="@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Федеральный бюджет </c:v>
                </c:pt>
                <c:pt idx="1">
                  <c:v>Краевой бюджет</c:v>
                </c:pt>
                <c:pt idx="2">
                  <c:v>Городской бюджет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362.88</c:v>
                </c:pt>
                <c:pt idx="1">
                  <c:v>564.48</c:v>
                </c:pt>
                <c:pt idx="2">
                  <c:v>685.44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Федеральный бюджет </c:v>
                </c:pt>
                <c:pt idx="1">
                  <c:v>Краевой бюджет</c:v>
                </c:pt>
                <c:pt idx="2">
                  <c:v>Городской бюджет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Федеральный бюджет </c:v>
                </c:pt>
                <c:pt idx="1">
                  <c:v>Краевой бюджет</c:v>
                </c:pt>
                <c:pt idx="2">
                  <c:v>Городской бюджет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5989204441012359"/>
          <c:y val="0.47202703222380504"/>
          <c:w val="0.23663228550850832"/>
          <c:h val="0.3046367897781898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0.67905</cdr:x>
      <cdr:y>0.24292</cdr:y>
    </cdr:from>
    <cdr:to>
      <cdr:x>1</cdr:x>
      <cdr:y>0.42996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443653" y="1187541"/>
          <a:ext cx="351826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0.72115</cdr:x>
      <cdr:y>0.17879</cdr:y>
    </cdr:from>
    <cdr:to>
      <cdr:x>0.97855</cdr:x>
      <cdr:y>0.36583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05205" y="874033"/>
          <a:ext cx="2821577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0.00397</cdr:x>
      <cdr:y>0.21441</cdr:y>
    </cdr:from>
    <cdr:to>
      <cdr:x>0.285</cdr:x>
      <cdr:y>0.45995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43543" y="1048206"/>
          <a:ext cx="3080657" cy="1200329"/>
        </a:xfrm>
        <a:prstGeom xmlns:a="http://schemas.openxmlformats.org/drawingml/2006/main" prst="rect">
          <a:avLst/>
        </a:prstGeom>
        <a:solidFill xmlns:a="http://schemas.openxmlformats.org/drawingml/2006/main">
          <a:srgbClr val="FFFFCC"/>
        </a:solidFill>
        <a:ln xmlns:a="http://schemas.openxmlformats.org/drawingml/2006/main">
          <a:solidFill>
            <a:schemeClr val="tx1">
              <a:lumMod val="95000"/>
              <a:lumOff val="5000"/>
            </a:schemeClr>
          </a:solidFill>
        </a:ln>
        <a:scene3d xmlns:a="http://schemas.openxmlformats.org/drawingml/2006/main">
          <a:camera prst="orthographicFront"/>
          <a:lightRig rig="twoPt" dir="tl">
            <a:rot lat="0" lon="0" rev="0"/>
          </a:lightRig>
        </a:scene3d>
        <a:sp3d xmlns:a="http://schemas.openxmlformats.org/drawingml/2006/main" extrusionH="400050" prstMaterial="dkEdge">
          <a:extrusionClr>
            <a:schemeClr val="tx1"/>
          </a:extrusionClr>
        </a:sp3d>
      </cdr:spPr>
      <cdr:txBody>
        <a:bodyPr xmlns:a="http://schemas.openxmlformats.org/drawingml/2006/main" wrap="square" lIns="91440" tIns="45720" rIns="91440" bIns="45720">
          <a:spAutoFit/>
          <a:sp3d contourW="19050" prstMaterial="clear">
            <a:bevelT w="50800" h="50800"/>
            <a:contourClr>
              <a:schemeClr val="accent5">
                <a:tint val="70000"/>
                <a:satMod val="180000"/>
                <a:alpha val="70000"/>
              </a:schemeClr>
            </a:contourClr>
          </a:sp3d>
        </a:bodyPr>
        <a:lstStyle xmlns:a="http://schemas.openxmlformats.org/drawingml/2006/main"/>
        <a:p xmlns:a="http://schemas.openxmlformats.org/drawingml/2006/main">
          <a:pPr algn="l"/>
          <a:r>
            <a:rPr lang="ru-RU" sz="1800" b="1" dirty="0" smtClean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выплата  каждой молодой семьи составила 40% расчетной стоимости жилья.</a:t>
          </a:r>
          <a:endParaRPr lang="ru-RU" sz="1800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rgbClr val="000066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AB8AD-31C9-4080-9534-2D553923AABC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F0DC1-7B8E-4DF8-9313-60E8842BC3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893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F0DC1-7B8E-4DF8-9313-60E8842BC3E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094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F0DC1-7B8E-4DF8-9313-60E8842BC3E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634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625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841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414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47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338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092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8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274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24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54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134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65B26-5CB1-43F0-9D05-281909B05128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37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9658" y="1735592"/>
            <a:ext cx="8955314" cy="3522208"/>
          </a:xfrm>
          <a:noFill/>
          <a:effectLst>
            <a:glow rad="228600">
              <a:schemeClr val="accent5">
                <a:satMod val="175000"/>
                <a:alpha val="40000"/>
              </a:schemeClr>
            </a:glow>
            <a:innerShdw blurRad="38100" dist="50800" dir="18900000">
              <a:srgbClr val="0000CC">
                <a:alpha val="50000"/>
              </a:srgbClr>
            </a:innerShdw>
          </a:effectLst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b="1" dirty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Отчет об 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исполнении  </a:t>
            </a:r>
            <a:r>
              <a:rPr lang="ru-RU" b="1" dirty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бюджета 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за 2016 </a:t>
            </a:r>
            <a:r>
              <a:rPr lang="ru-RU" b="1" dirty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год 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МКУ «Управление городского хозяйства»</a:t>
            </a:r>
            <a:r>
              <a:rPr lang="ru-RU" sz="5400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5400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dirty="0">
              <a:solidFill>
                <a:srgbClr val="0000CC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7371" y="4950193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Пономарева Татьяна Ивановна,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Директор муниципального казенного учреждения «Управление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Городского хозяйства» администрации города Минусинска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e-mail: edinzakaz@mail.ru, 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http: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//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ez.minusinsk.info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 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5" y="4673601"/>
            <a:ext cx="3432777" cy="2184400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14515" y="40217"/>
            <a:ext cx="4811485" cy="70663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 Минусинск</a:t>
            </a:r>
            <a:endParaRPr lang="ru-RU" sz="40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313" y="3565"/>
            <a:ext cx="2728686" cy="1732025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1425" y="0"/>
            <a:ext cx="743776" cy="749873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9825" y="33562"/>
            <a:ext cx="566977" cy="7132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8687" y="781851"/>
            <a:ext cx="9274626" cy="17545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76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8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0629"/>
            <a:ext cx="12090401" cy="9266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 программа  </a:t>
            </a:r>
            <a:r>
              <a:rPr lang="ru-RU" sz="28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«Обеспечение транспортной </a:t>
            </a:r>
            <a:r>
              <a:rPr lang="ru-RU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инфраструктуры </a:t>
            </a:r>
            <a:r>
              <a:rPr lang="ru-RU" sz="28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муниципального образования город Минусинск»</a:t>
            </a:r>
            <a:endParaRPr lang="ru-RU" sz="28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4747688"/>
              </p:ext>
            </p:extLst>
          </p:nvPr>
        </p:nvGraphicFramePr>
        <p:xfrm>
          <a:off x="294341" y="1057275"/>
          <a:ext cx="11635890" cy="559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574"/>
                <a:gridCol w="8380207"/>
                <a:gridCol w="261410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2016  году, тыс. руб.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 «Дороги муниципального образования город Минусинск»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81 585,30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автомобильных дорог общего пользования местного</a:t>
                      </a:r>
                      <a:r>
                        <a:rPr lang="ru-RU" sz="18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значения</a:t>
                      </a:r>
                      <a:endParaRPr lang="ru-RU" sz="1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29 838,15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Восстановление покрытия отдельных участков автомобильных дорог общего пользования местного значения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7 550,22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автомобильных дорог общего пользования местного</a:t>
                      </a:r>
                      <a:r>
                        <a:rPr lang="ru-RU" sz="18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значения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44 196,96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«Обеспечение пассажирских перевозок на городских маршрутах с небольшой интенсивностью пассажирских потоков»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14 776,43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Компенсация расходов,  возникающих в результате небольшой интенсивности пассажиропотоков по городским маршрутам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14 776,43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«Повышение безопасности дорожного движения в муниципальном образовании город Минусинск»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1 235,44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Обустройство пешеходных переходов  и нанесение дорожной разметки на автомобильных дорогах общего пользования местного значения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235,82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Нанесение дорожной разметки 1.14.1 на пешеходных переходах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999,62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06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003489"/>
              </p:ext>
            </p:extLst>
          </p:nvPr>
        </p:nvGraphicFramePr>
        <p:xfrm>
          <a:off x="344245" y="1199408"/>
          <a:ext cx="11499924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7581"/>
                <a:gridCol w="7939143"/>
                <a:gridCol w="2743200"/>
              </a:tblGrid>
              <a:tr h="68318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подпрограммы, 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освоенных бюджетных средств в 2016  году, тыс. руб.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28178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«Благоустройство муниципального образования город Минусинск»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8 691,48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0424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территории мест  массового отдыха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1 559,73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60770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Реализация проектов по благоустройству территорий поселений, городских округов (Грант Губернатора Края «Жители – за чистоту и благоустройство»)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1357,86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 территории города, территорий,  прилегающих к  дошкольным и школьным учреждениям и многоквартирным домам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1 844,27</a:t>
                      </a:r>
                      <a:endParaRPr lang="ru-RU" sz="18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Текущее содержание скверов и зеленых насаждений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3 831,14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Изготовление и установка указателей улиц и домов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98,48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«Мой любимый город»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400,00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92547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городского конкурса на благоустройство территорий и дворов «Мой любимый город»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400,00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0"/>
            <a:ext cx="121919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«Благоустройство территории муниципального образования город Минусинск»</a:t>
            </a:r>
            <a:endParaRPr lang="ru-RU" sz="32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25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429" y="1"/>
            <a:ext cx="11347268" cy="107986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 программа  «Обеспечение </a:t>
            </a:r>
            <a:r>
              <a:rPr lang="ru-RU" sz="32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жизнедеятельности территории»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6286594"/>
              </p:ext>
            </p:extLst>
          </p:nvPr>
        </p:nvGraphicFramePr>
        <p:xfrm>
          <a:off x="846909" y="1052285"/>
          <a:ext cx="10866119" cy="4264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719"/>
                <a:gridCol w="5817326"/>
                <a:gridCol w="4241074"/>
              </a:tblGrid>
              <a:tr h="10638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п/п</a:t>
                      </a:r>
                    </a:p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</a:p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2016  году, тыс. руб.</a:t>
                      </a:r>
                    </a:p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Текущее содержание, ремонт и эксплуатация сетей и оборудования уличного освещения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4 381,35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5006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Текущее содержание мест захоронений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4 617,77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5006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Текущее содержание, ремонт и эксплуатация объектов инженерной защиты города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1 503,95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5006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и установка праздничной новогодней  иллюминации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800,00</a:t>
                      </a:r>
                    </a:p>
                  </a:txBody>
                  <a:tcPr anchor="ctr"/>
                </a:tc>
              </a:tr>
              <a:tr h="35006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и проведение </a:t>
                      </a:r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акарицидных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обработок мест массового отдыха населения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44,80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34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6819"/>
            <a:ext cx="12052662" cy="129757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«Реформирование и модернизация жилищно-коммунального хозяйства и повышение энергетической эффективности муниципального образования город Минусинск»</a:t>
            </a:r>
            <a:endParaRPr lang="ru-RU" sz="2400" dirty="0">
              <a:solidFill>
                <a:srgbClr val="000066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9185953"/>
              </p:ext>
            </p:extLst>
          </p:nvPr>
        </p:nvGraphicFramePr>
        <p:xfrm>
          <a:off x="251142" y="1196660"/>
          <a:ext cx="11719558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8562"/>
                <a:gridCol w="8089751"/>
                <a:gridCol w="2891245"/>
              </a:tblGrid>
              <a:tr h="829562">
                <a:tc>
                  <a:txBody>
                    <a:bodyPr/>
                    <a:lstStyle/>
                    <a:p>
                      <a:endParaRPr lang="ru-RU" sz="1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п/п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2016  году, тыс. руб.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30436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 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«Модернизация, реконструкция и капитальный ремонт объектов коммунальной инфраструктуры и жилищного фонда муниципального образования  город Минусинск»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380,23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21645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и замена оконных блоков в жилых  домах по ул. Абаканская, 64 и пр. Сафьяновых, 9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260,00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055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Ремонт жилого помещения маневренного фонда, расположенного по адресу: г. Минусинск, ул. Красноармейская, д. 18а, помещение 103а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120,23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4676"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«Строительство, реконструкция и капитальный ремонт сетей уличного освещения муниципального образования город Минусинск»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3 079,10</a:t>
                      </a:r>
                      <a:endParaRPr lang="ru-RU" sz="1800" b="1" kern="50" dirty="0" smtClean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9803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Восстановление сетей уличного освещения на автомобильных дорогах общего пользования местного значения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3 079,10</a:t>
                      </a:r>
                      <a:endParaRPr lang="ru-RU" sz="18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00230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"Обеспечение реализации муниципальной программы и прочие мероприятия"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17 486,47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9954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Содержание МКУ "Управление городского хозяйства"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17 486,47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626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720" y="1"/>
            <a:ext cx="11086011" cy="1158240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 программа  «Обеспечение </a:t>
            </a:r>
            <a:r>
              <a:rPr lang="ru-RU" sz="32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жильем молодых семей в муниципальном образовании город Минусинск»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4068429"/>
              </p:ext>
            </p:extLst>
          </p:nvPr>
        </p:nvGraphicFramePr>
        <p:xfrm>
          <a:off x="742406" y="1485990"/>
          <a:ext cx="10961915" cy="4888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693485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92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1289</TotalTime>
  <Words>594</Words>
  <Application>Microsoft Office PowerPoint</Application>
  <PresentationFormat>Широкоэкранный</PresentationFormat>
  <Paragraphs>109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Bookman Old Style</vt:lpstr>
      <vt:lpstr>Calibri</vt:lpstr>
      <vt:lpstr>Calibri Light</vt:lpstr>
      <vt:lpstr>Lucida Sans Unicode</vt:lpstr>
      <vt:lpstr>Times New Roman</vt:lpstr>
      <vt:lpstr>Тема Office</vt:lpstr>
      <vt:lpstr>Отчет об исполнении  бюджета  за 2016 год                 МКУ «Управление городского хозяйства» </vt:lpstr>
      <vt:lpstr>Муниципальная  программа  «Обеспечение транспортной инфраструктуры муниципального образования город Минусинск»</vt:lpstr>
      <vt:lpstr>Презентация PowerPoint</vt:lpstr>
      <vt:lpstr>Муниципальная  программа  «Обеспечение жизнедеятельности территории»</vt:lpstr>
      <vt:lpstr>Муниципальная программа «Реформирование и модернизация жилищно-коммунального хозяйства и повышение энергетической эффективности муниципального образования город Минусинск»</vt:lpstr>
      <vt:lpstr>Муниципальная  программа  «Обеспечение жильем молодых семей в муниципальном образовании город Минусинск»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5567</dc:creator>
  <cp:lastModifiedBy>90</cp:lastModifiedBy>
  <cp:revision>114</cp:revision>
  <cp:lastPrinted>2017-05-16T03:42:48Z</cp:lastPrinted>
  <dcterms:created xsi:type="dcterms:W3CDTF">2016-04-28T09:51:29Z</dcterms:created>
  <dcterms:modified xsi:type="dcterms:W3CDTF">2017-05-16T07:11:48Z</dcterms:modified>
</cp:coreProperties>
</file>