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6858000" type="screen4x3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84143" autoAdjust="0"/>
  </p:normalViewPr>
  <p:slideViewPr>
    <p:cSldViewPr>
      <p:cViewPr varScale="1">
        <p:scale>
          <a:sx n="94" d="100"/>
          <a:sy n="94" d="100"/>
        </p:scale>
        <p:origin x="-148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708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8%20&#1075;&#1086;&#1076;\&#1089;&#1072;&#1081;&#1090;\&#1043;&#1054;&#1058;&#1054;&#1042;&#1054;\&#1076;&#1086;&#1093;&#1086;&#1076;&#1099;%20&#1085;&#1072;%2001.01.2019\&#1044;&#1086;&#1093;&#1086;&#1076;&#1099;%20&#1085;&#1072;&#1083;&#1086;&#1075;+&#1085;&#1077;&#1085;&#1072;&#1083;&#1086;&#1075;%20&#1085;&#1072;%2001.01.19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djet\2018%20&#1075;&#1086;&#1076;\&#1089;&#1072;&#1081;&#1090;\&#1043;&#1054;&#1058;&#1054;&#1042;&#1054;\&#1088;&#1072;&#1089;&#1093;&#1086;&#1076;&#1099;%20&#1085;&#1072;%2001.01.2019\&#1076;&#1077;&#1082;&#1072;&#1073;&#1088;&#1100;\&#1076;&#1083;&#1103;%20&#1089;&#1072;&#1081;&#1090;&#1072;%20&#1085;&#1072;%2001.01.2019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Лист1!$F$26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Лист1!$G$25:$I$25</c:f>
              <c:strCache>
                <c:ptCount val="2"/>
                <c:pt idx="0">
                  <c:v>План на 2018 г.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Лист1!$G$26:$I$26</c:f>
              <c:numCache>
                <c:formatCode>#,##0.00</c:formatCode>
                <c:ptCount val="2"/>
                <c:pt idx="0">
                  <c:v>3096.9</c:v>
                </c:pt>
                <c:pt idx="1">
                  <c:v>3044.65</c:v>
                </c:pt>
              </c:numCache>
            </c:numRef>
          </c:val>
        </c:ser>
        <c:ser>
          <c:idx val="1"/>
          <c:order val="1"/>
          <c:tx>
            <c:strRef>
              <c:f>Лист1!$F$27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Лист1!$G$25:$I$25</c:f>
              <c:strCache>
                <c:ptCount val="2"/>
                <c:pt idx="0">
                  <c:v>План на 2018 г.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Лист1!$G$27:$I$27</c:f>
              <c:numCache>
                <c:formatCode>#,##0.00</c:formatCode>
                <c:ptCount val="2"/>
                <c:pt idx="0">
                  <c:v>244802.28</c:v>
                </c:pt>
                <c:pt idx="1">
                  <c:v>242250.23999999999</c:v>
                </c:pt>
              </c:numCache>
            </c:numRef>
          </c:val>
        </c:ser>
        <c:ser>
          <c:idx val="2"/>
          <c:order val="2"/>
          <c:tx>
            <c:strRef>
              <c:f>Лист1!$F$28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Лист1!$G$25:$I$25</c:f>
              <c:strCache>
                <c:ptCount val="2"/>
                <c:pt idx="0">
                  <c:v>План на 2018 г.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Лист1!$G$28:$I$28</c:f>
              <c:numCache>
                <c:formatCode>#,##0.00</c:formatCode>
                <c:ptCount val="2"/>
                <c:pt idx="0">
                  <c:v>35003.71</c:v>
                </c:pt>
                <c:pt idx="1">
                  <c:v>29559.03</c:v>
                </c:pt>
              </c:numCache>
            </c:numRef>
          </c:val>
        </c:ser>
        <c:ser>
          <c:idx val="3"/>
          <c:order val="3"/>
          <c:tx>
            <c:strRef>
              <c:f>Лист1!$F$29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Лист1!$G$25:$I$25</c:f>
              <c:strCache>
                <c:ptCount val="2"/>
                <c:pt idx="0">
                  <c:v>План на 2018 г.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Лист1!$G$29:$I$29</c:f>
              <c:numCache>
                <c:formatCode>#,##0.00</c:formatCode>
                <c:ptCount val="2"/>
                <c:pt idx="0">
                  <c:v>27929.1</c:v>
                </c:pt>
                <c:pt idx="1">
                  <c:v>28125.06</c:v>
                </c:pt>
              </c:numCache>
            </c:numRef>
          </c:val>
        </c:ser>
        <c:ser>
          <c:idx val="4"/>
          <c:order val="4"/>
          <c:tx>
            <c:strRef>
              <c:f>Лист1!$F$30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Лист1!$G$25:$I$25</c:f>
              <c:strCache>
                <c:ptCount val="2"/>
                <c:pt idx="0">
                  <c:v>План на 2018 г.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Лист1!$G$30:$I$30</c:f>
              <c:numCache>
                <c:formatCode>#,##0.00</c:formatCode>
                <c:ptCount val="2"/>
                <c:pt idx="0">
                  <c:v>16144.59</c:v>
                </c:pt>
                <c:pt idx="1">
                  <c:v>16436.71</c:v>
                </c:pt>
              </c:numCache>
            </c:numRef>
          </c:val>
        </c:ser>
        <c:ser>
          <c:idx val="5"/>
          <c:order val="5"/>
          <c:tx>
            <c:strRef>
              <c:f>Лист1!$F$31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Лист1!$G$25:$I$25</c:f>
              <c:strCache>
                <c:ptCount val="2"/>
                <c:pt idx="0">
                  <c:v>План на 2018 г.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Лист1!$G$31:$I$31</c:f>
              <c:numCache>
                <c:formatCode>#,##0.00</c:formatCode>
                <c:ptCount val="2"/>
                <c:pt idx="0">
                  <c:v>19865.7</c:v>
                </c:pt>
                <c:pt idx="1">
                  <c:v>20071.75</c:v>
                </c:pt>
              </c:numCache>
            </c:numRef>
          </c:val>
        </c:ser>
        <c:ser>
          <c:idx val="6"/>
          <c:order val="6"/>
          <c:tx>
            <c:strRef>
              <c:f>Лист1!$F$32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Лист1!$G$25:$I$25</c:f>
              <c:strCache>
                <c:ptCount val="2"/>
                <c:pt idx="0">
                  <c:v>План на 2018 г.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Лист1!$G$32:$I$32</c:f>
              <c:numCache>
                <c:formatCode>#,##0.00</c:formatCode>
                <c:ptCount val="2"/>
                <c:pt idx="0">
                  <c:v>41980.26</c:v>
                </c:pt>
                <c:pt idx="1">
                  <c:v>42980.61</c:v>
                </c:pt>
              </c:numCache>
            </c:numRef>
          </c:val>
        </c:ser>
        <c:ser>
          <c:idx val="7"/>
          <c:order val="7"/>
          <c:tx>
            <c:strRef>
              <c:f>Лист1!$F$33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Лист1!$G$25:$I$25</c:f>
              <c:strCache>
                <c:ptCount val="2"/>
                <c:pt idx="0">
                  <c:v>План на 2018 г.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Лист1!$G$33:$I$33</c:f>
              <c:numCache>
                <c:formatCode>#,##0.00</c:formatCode>
                <c:ptCount val="2"/>
                <c:pt idx="0">
                  <c:v>517.1</c:v>
                </c:pt>
                <c:pt idx="1">
                  <c:v>469.89</c:v>
                </c:pt>
              </c:numCache>
            </c:numRef>
          </c:val>
        </c:ser>
        <c:ser>
          <c:idx val="8"/>
          <c:order val="8"/>
          <c:tx>
            <c:strRef>
              <c:f>Лист1!$F$34</c:f>
              <c:strCache>
                <c:ptCount val="1"/>
                <c:pt idx="0">
                  <c:v>Доходы от оказания платных услуг и компенсации затрат государства</c:v>
                </c:pt>
              </c:strCache>
            </c:strRef>
          </c:tx>
          <c:cat>
            <c:strRef>
              <c:f>Лист1!$G$25:$I$25</c:f>
              <c:strCache>
                <c:ptCount val="2"/>
                <c:pt idx="0">
                  <c:v>План на 2018 г.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Лист1!$G$34:$I$34</c:f>
              <c:numCache>
                <c:formatCode>#,##0.00</c:formatCode>
                <c:ptCount val="2"/>
                <c:pt idx="0">
                  <c:v>6253.52</c:v>
                </c:pt>
                <c:pt idx="1">
                  <c:v>6345.65</c:v>
                </c:pt>
              </c:numCache>
            </c:numRef>
          </c:val>
        </c:ser>
        <c:ser>
          <c:idx val="9"/>
          <c:order val="9"/>
          <c:tx>
            <c:strRef>
              <c:f>Лист1!$F$35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Лист1!$G$25:$I$25</c:f>
              <c:strCache>
                <c:ptCount val="2"/>
                <c:pt idx="0">
                  <c:v>План на 2018 г.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Лист1!$G$35:$I$35</c:f>
              <c:numCache>
                <c:formatCode>#,##0.00</c:formatCode>
                <c:ptCount val="2"/>
                <c:pt idx="0">
                  <c:v>7641.51</c:v>
                </c:pt>
                <c:pt idx="1">
                  <c:v>6930.36</c:v>
                </c:pt>
              </c:numCache>
            </c:numRef>
          </c:val>
        </c:ser>
        <c:ser>
          <c:idx val="10"/>
          <c:order val="10"/>
          <c:tx>
            <c:strRef>
              <c:f>Лист1!$F$36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Лист1!$G$25:$I$25</c:f>
              <c:strCache>
                <c:ptCount val="2"/>
                <c:pt idx="0">
                  <c:v>План на 2018 г.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Лист1!$G$36:$I$36</c:f>
              <c:numCache>
                <c:formatCode>#,##0.00</c:formatCode>
                <c:ptCount val="2"/>
                <c:pt idx="0">
                  <c:v>13790.74</c:v>
                </c:pt>
                <c:pt idx="1">
                  <c:v>16233.15</c:v>
                </c:pt>
              </c:numCache>
            </c:numRef>
          </c:val>
        </c:ser>
        <c:ser>
          <c:idx val="11"/>
          <c:order val="11"/>
          <c:tx>
            <c:strRef>
              <c:f>Лист1!$F$37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Лист1!$G$25:$I$25</c:f>
              <c:strCache>
                <c:ptCount val="2"/>
                <c:pt idx="0">
                  <c:v>План на 2018 г.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Лист1!$G$37:$I$37</c:f>
              <c:numCache>
                <c:formatCode>#,##0.00</c:formatCode>
                <c:ptCount val="2"/>
                <c:pt idx="0">
                  <c:v>0</c:v>
                </c:pt>
                <c:pt idx="1">
                  <c:v>41.59</c:v>
                </c:pt>
              </c:numCache>
            </c:numRef>
          </c:val>
        </c:ser>
        <c:ser>
          <c:idx val="12"/>
          <c:order val="12"/>
          <c:tx>
            <c:strRef>
              <c:f>Лист1!$F$38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Лист1!$G$25:$I$25</c:f>
              <c:strCache>
                <c:ptCount val="2"/>
                <c:pt idx="0">
                  <c:v>План на 2018 г.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Лист1!$G$38:$I$38</c:f>
              <c:numCache>
                <c:formatCode>#,##0.00</c:formatCode>
                <c:ptCount val="2"/>
                <c:pt idx="0">
                  <c:v>337935.9</c:v>
                </c:pt>
                <c:pt idx="1">
                  <c:v>337935.9</c:v>
                </c:pt>
              </c:numCache>
            </c:numRef>
          </c:val>
        </c:ser>
        <c:ser>
          <c:idx val="13"/>
          <c:order val="13"/>
          <c:tx>
            <c:strRef>
              <c:f>Лист1!$F$39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Лист1!$G$25:$I$25</c:f>
              <c:strCache>
                <c:ptCount val="2"/>
                <c:pt idx="0">
                  <c:v>План на 2018 г.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Лист1!$G$39:$I$39</c:f>
              <c:numCache>
                <c:formatCode>#,##0.00</c:formatCode>
                <c:ptCount val="2"/>
                <c:pt idx="0">
                  <c:v>393336.5</c:v>
                </c:pt>
                <c:pt idx="1">
                  <c:v>350083.2</c:v>
                </c:pt>
              </c:numCache>
            </c:numRef>
          </c:val>
        </c:ser>
        <c:ser>
          <c:idx val="14"/>
          <c:order val="14"/>
          <c:tx>
            <c:strRef>
              <c:f>Лист1!$F$40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Лист1!$G$25:$I$25</c:f>
              <c:strCache>
                <c:ptCount val="2"/>
                <c:pt idx="0">
                  <c:v>План на 2018 г.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Лист1!$G$40:$I$40</c:f>
              <c:numCache>
                <c:formatCode>#,##0.00</c:formatCode>
                <c:ptCount val="2"/>
                <c:pt idx="0">
                  <c:v>984875.47</c:v>
                </c:pt>
                <c:pt idx="1">
                  <c:v>972059.73</c:v>
                </c:pt>
              </c:numCache>
            </c:numRef>
          </c:val>
        </c:ser>
        <c:ser>
          <c:idx val="15"/>
          <c:order val="15"/>
          <c:tx>
            <c:strRef>
              <c:f>Лист1!$F$41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Лист1!$G$25:$I$25</c:f>
              <c:strCache>
                <c:ptCount val="2"/>
                <c:pt idx="0">
                  <c:v>План на 2018 г.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Лист1!$G$41:$I$41</c:f>
              <c:numCache>
                <c:formatCode>#,##0.00</c:formatCode>
                <c:ptCount val="2"/>
                <c:pt idx="0">
                  <c:v>0</c:v>
                </c:pt>
                <c:pt idx="1">
                  <c:v>50.5</c:v>
                </c:pt>
              </c:numCache>
            </c:numRef>
          </c:val>
        </c:ser>
        <c:ser>
          <c:idx val="16"/>
          <c:order val="16"/>
          <c:tx>
            <c:strRef>
              <c:f>Лист1!$F$42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Лист1!$G$25:$I$25</c:f>
              <c:strCache>
                <c:ptCount val="2"/>
                <c:pt idx="0">
                  <c:v>План на 2018 г.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Лист1!$G$42:$I$42</c:f>
              <c:numCache>
                <c:formatCode>#,##0.00</c:formatCode>
                <c:ptCount val="2"/>
                <c:pt idx="0">
                  <c:v>-3144.26</c:v>
                </c:pt>
                <c:pt idx="1">
                  <c:v>-3146.65</c:v>
                </c:pt>
              </c:numCache>
            </c:numRef>
          </c:val>
        </c:ser>
        <c:shape val="box"/>
        <c:axId val="131711360"/>
        <c:axId val="131719168"/>
        <c:axId val="0"/>
      </c:bar3DChart>
      <c:catAx>
        <c:axId val="13171136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31719168"/>
        <c:crosses val="autoZero"/>
        <c:auto val="1"/>
        <c:lblAlgn val="ctr"/>
        <c:lblOffset val="100"/>
      </c:catAx>
      <c:valAx>
        <c:axId val="131719168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3171136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расходы!$B$19:$C$19</c:f>
              <c:numCache>
                <c:formatCode>#,##0.0</c:formatCode>
                <c:ptCount val="2"/>
                <c:pt idx="0">
                  <c:v>93245.8</c:v>
                </c:pt>
                <c:pt idx="1">
                  <c:v>92280.3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расходы!$B$20:$C$20</c:f>
              <c:numCache>
                <c:formatCode>#,##0.0</c:formatCode>
                <c:ptCount val="2"/>
                <c:pt idx="0">
                  <c:v>321.39999999999998</c:v>
                </c:pt>
                <c:pt idx="1">
                  <c:v>290.10000000000002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расходы!$B$21:$C$21</c:f>
              <c:numCache>
                <c:formatCode>#,##0.0</c:formatCode>
                <c:ptCount val="2"/>
                <c:pt idx="0">
                  <c:v>3472.1</c:v>
                </c:pt>
                <c:pt idx="1">
                  <c:v>3262.1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расходы!$B$22:$C$22</c:f>
              <c:numCache>
                <c:formatCode>#,##0.0</c:formatCode>
                <c:ptCount val="2"/>
                <c:pt idx="0">
                  <c:v>258700.9</c:v>
                </c:pt>
                <c:pt idx="1">
                  <c:v>248322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расходы!$B$23:$C$23</c:f>
              <c:numCache>
                <c:formatCode>#,##0.0</c:formatCode>
                <c:ptCount val="2"/>
                <c:pt idx="0">
                  <c:v>117238.2</c:v>
                </c:pt>
                <c:pt idx="1">
                  <c:v>100453.6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расходы!$B$24:$C$24</c:f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расходы!$B$25:$C$25</c:f>
              <c:numCache>
                <c:formatCode>#,##0.0</c:formatCode>
                <c:ptCount val="2"/>
                <c:pt idx="0">
                  <c:v>1291152.7</c:v>
                </c:pt>
                <c:pt idx="1">
                  <c:v>1254828.8999999999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расходы!$B$26:$C$26</c:f>
              <c:numCache>
                <c:formatCode>#,##0.0</c:formatCode>
                <c:ptCount val="2"/>
                <c:pt idx="0">
                  <c:v>108563.1</c:v>
                </c:pt>
                <c:pt idx="1">
                  <c:v>108548.2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расходы!$B$27:$C$27</c:f>
              <c:numCache>
                <c:formatCode>#,##0.0</c:formatCode>
                <c:ptCount val="2"/>
                <c:pt idx="0">
                  <c:v>44.8</c:v>
                </c:pt>
                <c:pt idx="1">
                  <c:v>44.8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расходы!$B$28:$C$28</c:f>
              <c:numCache>
                <c:formatCode>#,##0.0</c:formatCode>
                <c:ptCount val="2"/>
                <c:pt idx="0">
                  <c:v>184273.4</c:v>
                </c:pt>
                <c:pt idx="1">
                  <c:v>183744.5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расходы!$B$29:$C$29</c:f>
              <c:numCache>
                <c:formatCode>#,##0.0</c:formatCode>
                <c:ptCount val="2"/>
                <c:pt idx="0">
                  <c:v>61458.2</c:v>
                </c:pt>
                <c:pt idx="1">
                  <c:v>61458.2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</c:v>
                </c:pt>
                <c:pt idx="1">
                  <c:v>Факт исполнения на отчет дату</c:v>
                </c:pt>
              </c:strCache>
            </c:strRef>
          </c:cat>
          <c:val>
            <c:numRef>
              <c:f>расходы!$B$30:$C$30</c:f>
              <c:numCache>
                <c:formatCode>#,##0.0</c:formatCode>
                <c:ptCount val="2"/>
                <c:pt idx="0">
                  <c:v>87.7</c:v>
                </c:pt>
                <c:pt idx="1">
                  <c:v>4.2</c:v>
                </c:pt>
              </c:numCache>
            </c:numRef>
          </c:val>
        </c:ser>
        <c:shape val="box"/>
        <c:axId val="71626112"/>
        <c:axId val="120718464"/>
        <c:axId val="0"/>
      </c:bar3DChart>
      <c:catAx>
        <c:axId val="71626112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20718464"/>
        <c:crosses val="autoZero"/>
        <c:auto val="1"/>
        <c:lblAlgn val="ctr"/>
        <c:lblOffset val="100"/>
      </c:catAx>
      <c:valAx>
        <c:axId val="120718464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162611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77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</a:p>
        <a:p>
          <a:pPr algn="ctr" rtl="0"/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декабрь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2018 год</a:t>
          </a:r>
          <a:endParaRPr lang="ru-RU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7729534" cy="150579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</a:p>
        <a:p>
          <a:pPr lvl="0" algn="ctr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декабрь </a:t>
          </a:r>
          <a:r>
            <a:rPr lang="ru-RU" sz="33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2018 год</a:t>
          </a:r>
          <a:endParaRPr lang="ru-RU" sz="33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7729534" cy="150579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2"/>
          <a:ext cx="1623993" cy="3568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  <a:endParaRPr lang="ru-RU" sz="1800" b="1" i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92"/>
        <a:ext cx="1623993" cy="3568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22.01.2019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1363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22.01.2019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22.01.2019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22.01.2019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163" y="423863"/>
            <a:ext cx="8828087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="" xmlns:p14="http://schemas.microsoft.com/office/powerpoint/2010/main" val="2424735763"/>
              </p:ext>
            </p:extLst>
          </p:nvPr>
        </p:nvGraphicFramePr>
        <p:xfrm>
          <a:off x="1214414" y="260648"/>
          <a:ext cx="7729535" cy="15252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2143116"/>
          <a:ext cx="1623994" cy="35719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683568" y="3356991"/>
          <a:ext cx="8064896" cy="2302528"/>
        </p:xfrm>
        <a:graphic>
          <a:graphicData uri="http://schemas.openxmlformats.org/drawingml/2006/table">
            <a:tbl>
              <a:tblPr/>
              <a:tblGrid>
                <a:gridCol w="2966652"/>
                <a:gridCol w="2549122"/>
                <a:gridCol w="2549122"/>
              </a:tblGrid>
              <a:tr h="864097">
                <a:tc>
                  <a:txBody>
                    <a:bodyPr/>
                    <a:lstStyle/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rtl="0" fontAlgn="t"/>
                      <a:endParaRPr lang="ru-RU" sz="1600" b="1" i="0" u="none" strike="noStrike" dirty="0" smtClean="0">
                        <a:solidFill>
                          <a:srgbClr val="FFFFFF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 rtl="0" fontAlgn="t"/>
                      <a:r>
                        <a:rPr lang="ru-RU" sz="1600" b="1" i="0" u="none" strike="noStrike" dirty="0" smtClean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Наименование </a:t>
                      </a:r>
                      <a:r>
                        <a:rPr lang="ru-RU" sz="16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latin typeface="Arial" pitchFamily="34" charset="0"/>
                          <a:cs typeface="Arial" pitchFamily="34" charset="0"/>
                        </a:rPr>
                        <a:t>План на 2018 г.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latin typeface="Arial" pitchFamily="34" charset="0"/>
                          <a:cs typeface="Arial" pitchFamily="34" charset="0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491171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2 130 029,0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2 069 471,4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47363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Расходы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2 118 558,3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2 053 236,9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  <a:tr h="47363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Дефицит(-), профицит (+)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11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470,70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16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 pitchFamily="34" charset="0"/>
                          <a:cs typeface="Arial" pitchFamily="34" charset="0"/>
                        </a:rPr>
                        <a:t>234,50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EF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14348" y="-99392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                            ИСПОЛНЕНИЕ ДОХОДОВ ЗА  </a:t>
            </a:r>
            <a:r>
              <a:rPr lang="ru-RU" b="1" i="1" dirty="0" smtClean="0"/>
              <a:t>декабрь  </a:t>
            </a:r>
            <a:r>
              <a:rPr lang="ru-RU" sz="3200" b="1" dirty="0" smtClean="0"/>
              <a:t>2018 </a:t>
            </a:r>
            <a:r>
              <a:rPr lang="ru-RU" b="1" dirty="0" smtClean="0"/>
              <a:t>ГОДА </a:t>
            </a:r>
            <a:r>
              <a:rPr lang="ru-RU" dirty="0" smtClean="0"/>
              <a:t>(тыс.руб.) </a:t>
            </a:r>
            <a:endParaRPr lang="ru-RU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0" y="260648"/>
          <a:ext cx="4486275" cy="6286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355976" y="476672"/>
          <a:ext cx="4608510" cy="6192686"/>
        </p:xfrm>
        <a:graphic>
          <a:graphicData uri="http://schemas.openxmlformats.org/drawingml/2006/table">
            <a:tbl>
              <a:tblPr/>
              <a:tblGrid>
                <a:gridCol w="2595934"/>
                <a:gridCol w="1006288"/>
                <a:gridCol w="1006288"/>
              </a:tblGrid>
              <a:tr h="60010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План на 2018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2015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346 842,28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339 487,44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434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3 096,90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3 044,65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9434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latin typeface="Times New Roman"/>
                        </a:rPr>
                        <a:t>244 802,28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latin typeface="Times New Roman"/>
                        </a:rPr>
                        <a:t>242 250,24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14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35 003,71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29 559,03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14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27 929,10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28 125,06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14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16 144,59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16 436,71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14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19 865,70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20 071,75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14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70 183,13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73 001,25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54431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41 980,26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42 980,61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628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517,10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469,89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628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6 253,52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6 345,65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628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7 641,51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6 930,36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59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13 790,74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16 233,15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14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41,59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59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1 713 003,61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1 656 982,68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628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337 935,90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337 935,90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628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393 336,50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350 083,20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628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984 875,47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972 059,73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59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50,50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36287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-3 144,26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-3 146,65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14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2 130 029,02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2 069 471,37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827584" y="116632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ИСПОЛНЕНИЕ РАСХОДОВ ЗА  </a:t>
            </a:r>
            <a:r>
              <a:rPr lang="ru-RU" b="1" dirty="0" smtClean="0"/>
              <a:t>декабрь </a:t>
            </a:r>
            <a:r>
              <a:rPr lang="ru-RU" sz="3200" b="1" dirty="0" smtClean="0"/>
              <a:t>2018 </a:t>
            </a:r>
            <a:r>
              <a:rPr lang="ru-RU" b="1" dirty="0" smtClean="0"/>
              <a:t>ГОДА </a:t>
            </a:r>
            <a:r>
              <a:rPr lang="ru-RU" dirty="0" smtClean="0"/>
              <a:t>(тыс.руб.)</a:t>
            </a:r>
            <a:endParaRPr lang="ru-RU" dirty="0"/>
          </a:p>
        </p:txBody>
      </p:sp>
      <p:graphicFrame>
        <p:nvGraphicFramePr>
          <p:cNvPr id="5" name="Диаграмма 4"/>
          <p:cNvGraphicFramePr>
            <a:graphicFrameLocks/>
          </p:cNvGraphicFramePr>
          <p:nvPr/>
        </p:nvGraphicFramePr>
        <p:xfrm>
          <a:off x="0" y="764704"/>
          <a:ext cx="4752528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4644008" y="980728"/>
          <a:ext cx="4248472" cy="5547360"/>
        </p:xfrm>
        <a:graphic>
          <a:graphicData uri="http://schemas.openxmlformats.org/drawingml/2006/table">
            <a:tbl>
              <a:tblPr/>
              <a:tblGrid>
                <a:gridCol w="2286050"/>
                <a:gridCol w="981211"/>
                <a:gridCol w="981211"/>
              </a:tblGrid>
              <a:tr h="581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2 118 558,3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2 053 236,9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93 245,8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92 280,3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321,4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290,1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безопасности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3 472,1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3 262,1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258 700,9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248 322,0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117 238,2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100 453,6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1 645 492,2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1 608 624,6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1 291 152,7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1 254 828,9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108 563,1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108 548,2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184 273,4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183 744,5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61 458,2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61 458,2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2326</TotalTime>
  <Words>372</Words>
  <Application>Microsoft Office PowerPoint</Application>
  <PresentationFormat>Экран (4:3)</PresentationFormat>
  <Paragraphs>129</Paragraphs>
  <Slides>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Пользователь Windows</cp:lastModifiedBy>
  <cp:revision>309</cp:revision>
  <dcterms:modified xsi:type="dcterms:W3CDTF">2019-01-22T02:52:48Z</dcterms:modified>
</cp:coreProperties>
</file>