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84143" autoAdjust="0"/>
  </p:normalViewPr>
  <p:slideViewPr>
    <p:cSldViewPr>
      <p:cViewPr varScale="1">
        <p:scale>
          <a:sx n="96" d="100"/>
          <a:sy n="96" d="100"/>
        </p:scale>
        <p:origin x="203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905841047576141"/>
          <c:y val="1.5985600643650514E-2"/>
          <c:w val="0.28743538132412288"/>
          <c:h val="0.9217054820966436"/>
        </c:manualLayout>
      </c:layout>
      <c:bar3DChart>
        <c:barDir val="col"/>
        <c:grouping val="stacked"/>
        <c:varyColors val="0"/>
        <c:ser>
          <c:idx val="16"/>
          <c:order val="0"/>
          <c:tx>
            <c:strRef>
              <c:f>'[Доходы для сайта на 01.04.20.xlsx]февраль'!$B$57:$D$57</c:f>
              <c:strCache>
                <c:ptCount val="3"/>
                <c:pt idx="0">
                  <c:v>Безвозмездные поступления</c:v>
                </c:pt>
              </c:strCache>
            </c:strRef>
          </c:tx>
          <c:spPr>
            <a:solidFill>
              <a:srgbClr val="0066FF"/>
            </a:solidFill>
          </c:spPr>
          <c:invertIfNegative val="0"/>
          <c:cat>
            <c:strRef>
              <c:f>'[Доходы для сайта на 01.04.20.xlsx]февраль'!$E$40:$G$40</c:f>
              <c:strCache>
                <c:ptCount val="3"/>
                <c:pt idx="0">
                  <c:v>Первоначальный план</c:v>
                </c:pt>
                <c:pt idx="1">
                  <c:v>Уточненный план</c:v>
                </c:pt>
                <c:pt idx="2">
                  <c:v>Исполнение</c:v>
                </c:pt>
              </c:strCache>
            </c:strRef>
          </c:cat>
          <c:val>
            <c:numRef>
              <c:f>'[Доходы для сайта на 01.04.20.xlsx]февраль'!$E$57:$G$57</c:f>
              <c:numCache>
                <c:formatCode>#,##0.00</c:formatCode>
                <c:ptCount val="3"/>
                <c:pt idx="0">
                  <c:v>1563552.12</c:v>
                </c:pt>
                <c:pt idx="1">
                  <c:v>1768036.2399999998</c:v>
                </c:pt>
                <c:pt idx="2">
                  <c:v>171904.29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74-46BB-A5CC-B1611235FBA3}"/>
            </c:ext>
          </c:extLst>
        </c:ser>
        <c:ser>
          <c:idx val="15"/>
          <c:order val="1"/>
          <c:tx>
            <c:strRef>
              <c:f>'[Доходы для сайта на 01.04.20.xlsx]февраль'!$B$56:$D$56</c:f>
              <c:strCache>
                <c:ptCount val="3"/>
                <c:pt idx="0">
                  <c:v>Прочие неналоговые доходы</c:v>
                </c:pt>
              </c:strCache>
            </c:strRef>
          </c:tx>
          <c:invertIfNegative val="0"/>
          <c:cat>
            <c:strRef>
              <c:f>'[Доходы для сайта на 01.04.20.xlsx]февраль'!$E$40:$G$40</c:f>
              <c:strCache>
                <c:ptCount val="3"/>
                <c:pt idx="0">
                  <c:v>Первоначальный план</c:v>
                </c:pt>
                <c:pt idx="1">
                  <c:v>Уточненный план</c:v>
                </c:pt>
                <c:pt idx="2">
                  <c:v>Исполнение</c:v>
                </c:pt>
              </c:strCache>
            </c:strRef>
          </c:cat>
          <c:val>
            <c:numRef>
              <c:f>'[Доходы для сайта на 01.04.20.xlsx]февраль'!$E$56:$G$56</c:f>
              <c:numCache>
                <c:formatCode>#,##0.00</c:formatCode>
                <c:ptCount val="3"/>
                <c:pt idx="0">
                  <c:v>160.35</c:v>
                </c:pt>
                <c:pt idx="1">
                  <c:v>160.35</c:v>
                </c:pt>
                <c:pt idx="2">
                  <c:v>-77.069999999999993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74-46BB-A5CC-B1611235FBA3}"/>
            </c:ext>
          </c:extLst>
        </c:ser>
        <c:ser>
          <c:idx val="14"/>
          <c:order val="2"/>
          <c:tx>
            <c:strRef>
              <c:f>'[Доходы для сайта на 01.04.20.xlsx]февраль'!$B$55:$D$55</c:f>
              <c:strCache>
                <c:ptCount val="3"/>
                <c:pt idx="0">
                  <c:v>Штрафы, санкции, возмещение ущерба</c:v>
                </c:pt>
              </c:strCache>
            </c:strRef>
          </c:tx>
          <c:spPr>
            <a:solidFill>
              <a:srgbClr val="969696"/>
            </a:solidFill>
          </c:spPr>
          <c:invertIfNegative val="0"/>
          <c:cat>
            <c:strRef>
              <c:f>'[Доходы для сайта на 01.04.20.xlsx]февраль'!$E$40:$G$40</c:f>
              <c:strCache>
                <c:ptCount val="3"/>
                <c:pt idx="0">
                  <c:v>Первоначальный план</c:v>
                </c:pt>
                <c:pt idx="1">
                  <c:v>Уточненный план</c:v>
                </c:pt>
                <c:pt idx="2">
                  <c:v>Исполнение</c:v>
                </c:pt>
              </c:strCache>
            </c:strRef>
          </c:cat>
          <c:val>
            <c:numRef>
              <c:f>'[Доходы для сайта на 01.04.20.xlsx]февраль'!$E$55:$G$55</c:f>
              <c:numCache>
                <c:formatCode>#,##0.00</c:formatCode>
                <c:ptCount val="3"/>
                <c:pt idx="0">
                  <c:v>1972.8</c:v>
                </c:pt>
                <c:pt idx="1">
                  <c:v>1972.8</c:v>
                </c:pt>
                <c:pt idx="2">
                  <c:v>426.30999999999995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74-46BB-A5CC-B1611235FBA3}"/>
            </c:ext>
          </c:extLst>
        </c:ser>
        <c:ser>
          <c:idx val="13"/>
          <c:order val="3"/>
          <c:tx>
            <c:strRef>
              <c:f>'[Доходы для сайта на 01.04.20.xlsx]февраль'!$B$54:$D$54</c:f>
              <c:strCache>
                <c:ptCount val="3"/>
                <c:pt idx="0">
                  <c:v>Доходы от продажи материальных и нематериальных активов</c:v>
                </c:pt>
              </c:strCache>
            </c:strRef>
          </c:tx>
          <c:invertIfNegative val="0"/>
          <c:cat>
            <c:strRef>
              <c:f>'[Доходы для сайта на 01.04.20.xlsx]февраль'!$E$40:$G$40</c:f>
              <c:strCache>
                <c:ptCount val="3"/>
                <c:pt idx="0">
                  <c:v>Первоначальный план</c:v>
                </c:pt>
                <c:pt idx="1">
                  <c:v>Уточненный план</c:v>
                </c:pt>
                <c:pt idx="2">
                  <c:v>Исполнение</c:v>
                </c:pt>
              </c:strCache>
            </c:strRef>
          </c:cat>
          <c:val>
            <c:numRef>
              <c:f>'[Доходы для сайта на 01.04.20.xlsx]февраль'!$E$54:$G$54</c:f>
              <c:numCache>
                <c:formatCode>#,##0.00</c:formatCode>
                <c:ptCount val="3"/>
                <c:pt idx="0">
                  <c:v>1497.5</c:v>
                </c:pt>
                <c:pt idx="1">
                  <c:v>1497.5</c:v>
                </c:pt>
                <c:pt idx="2">
                  <c:v>652.34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74-46BB-A5CC-B1611235FBA3}"/>
            </c:ext>
          </c:extLst>
        </c:ser>
        <c:ser>
          <c:idx val="12"/>
          <c:order val="4"/>
          <c:tx>
            <c:strRef>
              <c:f>'[Доходы для сайта на 01.04.20.xlsx]февраль'!$B$53:$D$53</c:f>
              <c:strCache>
                <c:ptCount val="3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invertIfNegative val="0"/>
          <c:cat>
            <c:strRef>
              <c:f>'[Доходы для сайта на 01.04.20.xlsx]февраль'!$E$40:$G$40</c:f>
              <c:strCache>
                <c:ptCount val="3"/>
                <c:pt idx="0">
                  <c:v>Первоначальный план</c:v>
                </c:pt>
                <c:pt idx="1">
                  <c:v>Уточненный план</c:v>
                </c:pt>
                <c:pt idx="2">
                  <c:v>Исполнение</c:v>
                </c:pt>
              </c:strCache>
            </c:strRef>
          </c:cat>
          <c:val>
            <c:numRef>
              <c:f>'[Доходы для сайта на 01.04.20.xlsx]февраль'!$E$53:$G$53</c:f>
              <c:numCache>
                <c:formatCode>#,##0.00</c:formatCode>
                <c:ptCount val="3"/>
                <c:pt idx="0">
                  <c:v>1829.19</c:v>
                </c:pt>
                <c:pt idx="1">
                  <c:v>1829.19</c:v>
                </c:pt>
                <c:pt idx="2">
                  <c:v>686.49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74-46BB-A5CC-B1611235FBA3}"/>
            </c:ext>
          </c:extLst>
        </c:ser>
        <c:ser>
          <c:idx val="11"/>
          <c:order val="5"/>
          <c:tx>
            <c:strRef>
              <c:f>'[Доходы для сайта на 01.04.20.xlsx]февраль'!$B$52:$D$52</c:f>
              <c:strCache>
                <c:ptCount val="3"/>
                <c:pt idx="0">
                  <c:v>Платежи при пользовании природными ресурсами</c:v>
                </c:pt>
              </c:strCache>
            </c:strRef>
          </c:tx>
          <c:spPr>
            <a:solidFill>
              <a:srgbClr val="66FF33"/>
            </a:solidFill>
          </c:spPr>
          <c:invertIfNegative val="0"/>
          <c:cat>
            <c:strRef>
              <c:f>'[Доходы для сайта на 01.04.20.xlsx]февраль'!$E$40:$G$40</c:f>
              <c:strCache>
                <c:ptCount val="3"/>
                <c:pt idx="0">
                  <c:v>Первоначальный план</c:v>
                </c:pt>
                <c:pt idx="1">
                  <c:v>Уточненный план</c:v>
                </c:pt>
                <c:pt idx="2">
                  <c:v>Исполнение</c:v>
                </c:pt>
              </c:strCache>
            </c:strRef>
          </c:cat>
          <c:val>
            <c:numRef>
              <c:f>'[Доходы для сайта на 01.04.20.xlsx]февраль'!$E$52:$G$52</c:f>
              <c:numCache>
                <c:formatCode>#,##0.00</c:formatCode>
                <c:ptCount val="3"/>
                <c:pt idx="0">
                  <c:v>515</c:v>
                </c:pt>
                <c:pt idx="1">
                  <c:v>515</c:v>
                </c:pt>
                <c:pt idx="2">
                  <c:v>80.14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374-46BB-A5CC-B1611235FBA3}"/>
            </c:ext>
          </c:extLst>
        </c:ser>
        <c:ser>
          <c:idx val="10"/>
          <c:order val="6"/>
          <c:tx>
            <c:strRef>
              <c:f>'[Доходы для сайта на 01.04.20.xlsx]февраль'!$B$51:$D$51</c:f>
              <c:strCache>
                <c:ptCount val="3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spPr>
            <a:solidFill>
              <a:srgbClr val="009999"/>
            </a:solidFill>
          </c:spPr>
          <c:invertIfNegative val="0"/>
          <c:cat>
            <c:strRef>
              <c:f>'[Доходы для сайта на 01.04.20.xlsx]февраль'!$E$40:$G$40</c:f>
              <c:strCache>
                <c:ptCount val="3"/>
                <c:pt idx="0">
                  <c:v>Первоначальный план</c:v>
                </c:pt>
                <c:pt idx="1">
                  <c:v>Уточненный план</c:v>
                </c:pt>
                <c:pt idx="2">
                  <c:v>Исполнение</c:v>
                </c:pt>
              </c:strCache>
            </c:strRef>
          </c:cat>
          <c:val>
            <c:numRef>
              <c:f>'[Доходы для сайта на 01.04.20.xlsx]февраль'!$E$51:$G$51</c:f>
              <c:numCache>
                <c:formatCode>#,##0.00</c:formatCode>
                <c:ptCount val="3"/>
                <c:pt idx="0">
                  <c:v>50872.7</c:v>
                </c:pt>
                <c:pt idx="1">
                  <c:v>50872.7</c:v>
                </c:pt>
                <c:pt idx="2">
                  <c:v>5760.21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374-46BB-A5CC-B1611235FBA3}"/>
            </c:ext>
          </c:extLst>
        </c:ser>
        <c:ser>
          <c:idx val="9"/>
          <c:order val="7"/>
          <c:tx>
            <c:strRef>
              <c:f>'[Доходы для сайта на 01.04.20.xlsx]февраль'!$B$50:$D$50</c:f>
              <c:strCache>
                <c:ptCount val="3"/>
                <c:pt idx="0">
                  <c:v>Прочие налоговые доходы (госпошлина +задолженность)</c:v>
                </c:pt>
              </c:strCache>
            </c:strRef>
          </c:tx>
          <c:invertIfNegative val="0"/>
          <c:cat>
            <c:strRef>
              <c:f>'[Доходы для сайта на 01.04.20.xlsx]февраль'!$E$40:$G$40</c:f>
              <c:strCache>
                <c:ptCount val="3"/>
                <c:pt idx="0">
                  <c:v>Первоначальный план</c:v>
                </c:pt>
                <c:pt idx="1">
                  <c:v>Уточненный план</c:v>
                </c:pt>
                <c:pt idx="2">
                  <c:v>Исполнение</c:v>
                </c:pt>
              </c:strCache>
            </c:strRef>
          </c:cat>
          <c:val>
            <c:numRef>
              <c:f>'[Доходы для сайта на 01.04.20.xlsx]февраль'!$E$50:$G$50</c:f>
              <c:numCache>
                <c:formatCode>#,##0.00</c:formatCode>
                <c:ptCount val="3"/>
                <c:pt idx="0">
                  <c:v>14814.9</c:v>
                </c:pt>
                <c:pt idx="1">
                  <c:v>14814.9</c:v>
                </c:pt>
                <c:pt idx="2">
                  <c:v>2196.2000000000003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374-46BB-A5CC-B1611235FBA3}"/>
            </c:ext>
          </c:extLst>
        </c:ser>
        <c:ser>
          <c:idx val="8"/>
          <c:order val="8"/>
          <c:tx>
            <c:strRef>
              <c:f>'[Доходы для сайта на 01.04.20.xlsx]февраль'!$B$49:$D$49</c:f>
              <c:strCache>
                <c:ptCount val="3"/>
                <c:pt idx="0">
                  <c:v>Земельный налог</c:v>
                </c:pt>
              </c:strCache>
            </c:strRef>
          </c:tx>
          <c:spPr>
            <a:solidFill>
              <a:srgbClr val="00FFFF"/>
            </a:solidFill>
          </c:spPr>
          <c:invertIfNegative val="0"/>
          <c:cat>
            <c:strRef>
              <c:f>'[Доходы для сайта на 01.04.20.xlsx]февраль'!$E$40:$G$40</c:f>
              <c:strCache>
                <c:ptCount val="3"/>
                <c:pt idx="0">
                  <c:v>Первоначальный план</c:v>
                </c:pt>
                <c:pt idx="1">
                  <c:v>Уточненный план</c:v>
                </c:pt>
                <c:pt idx="2">
                  <c:v>Исполнение</c:v>
                </c:pt>
              </c:strCache>
            </c:strRef>
          </c:cat>
          <c:val>
            <c:numRef>
              <c:f>'[Доходы для сайта на 01.04.20.xlsx]февраль'!$E$49:$G$49</c:f>
              <c:numCache>
                <c:formatCode>#,##0.00</c:formatCode>
                <c:ptCount val="3"/>
                <c:pt idx="0">
                  <c:v>17371.900000000001</c:v>
                </c:pt>
                <c:pt idx="1">
                  <c:v>17371.900000000001</c:v>
                </c:pt>
                <c:pt idx="2">
                  <c:v>2958.0199999999995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374-46BB-A5CC-B1611235FBA3}"/>
            </c:ext>
          </c:extLst>
        </c:ser>
        <c:ser>
          <c:idx val="7"/>
          <c:order val="9"/>
          <c:tx>
            <c:strRef>
              <c:f>'[Доходы для сайта на 01.04.20.xlsx]февраль'!$B$48:$D$48</c:f>
              <c:strCache>
                <c:ptCount val="3"/>
                <c:pt idx="0">
                  <c:v>Налог на имущество физических лиц</c:v>
                </c:pt>
              </c:strCache>
            </c:strRef>
          </c:tx>
          <c:spPr>
            <a:solidFill>
              <a:srgbClr val="CC0099"/>
            </a:solidFill>
          </c:spPr>
          <c:invertIfNegative val="0"/>
          <c:cat>
            <c:strRef>
              <c:f>'[Доходы для сайта на 01.04.20.xlsx]февраль'!$E$40:$G$40</c:f>
              <c:strCache>
                <c:ptCount val="3"/>
                <c:pt idx="0">
                  <c:v>Первоначальный план</c:v>
                </c:pt>
                <c:pt idx="1">
                  <c:v>Уточненный план</c:v>
                </c:pt>
                <c:pt idx="2">
                  <c:v>Исполнение</c:v>
                </c:pt>
              </c:strCache>
            </c:strRef>
          </c:cat>
          <c:val>
            <c:numRef>
              <c:f>'[Доходы для сайта на 01.04.20.xlsx]февраль'!$E$48:$G$48</c:f>
              <c:numCache>
                <c:formatCode>#,##0.00</c:formatCode>
                <c:ptCount val="3"/>
                <c:pt idx="0">
                  <c:v>18923.7</c:v>
                </c:pt>
                <c:pt idx="1">
                  <c:v>18923.7</c:v>
                </c:pt>
                <c:pt idx="2">
                  <c:v>1003.31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374-46BB-A5CC-B1611235FBA3}"/>
            </c:ext>
          </c:extLst>
        </c:ser>
        <c:ser>
          <c:idx val="6"/>
          <c:order val="10"/>
          <c:tx>
            <c:strRef>
              <c:f>'[Доходы для сайта на 01.04.20.xlsx]февраль'!$B$47:$D$47</c:f>
              <c:strCache>
                <c:ptCount val="3"/>
                <c:pt idx="0">
                  <c:v>Налог, взимаемый в связи с применением патентной системы налогообложения</c:v>
                </c:pt>
              </c:strCache>
            </c:strRef>
          </c:tx>
          <c:invertIfNegative val="0"/>
          <c:cat>
            <c:strRef>
              <c:f>'[Доходы для сайта на 01.04.20.xlsx]февраль'!$E$40:$G$40</c:f>
              <c:strCache>
                <c:ptCount val="3"/>
                <c:pt idx="0">
                  <c:v>Первоначальный план</c:v>
                </c:pt>
                <c:pt idx="1">
                  <c:v>Уточненный план</c:v>
                </c:pt>
                <c:pt idx="2">
                  <c:v>Исполнение</c:v>
                </c:pt>
              </c:strCache>
            </c:strRef>
          </c:cat>
          <c:val>
            <c:numRef>
              <c:f>'[Доходы для сайта на 01.04.20.xlsx]февраль'!$E$47:$G$47</c:f>
              <c:numCache>
                <c:formatCode>#,##0.00</c:formatCode>
                <c:ptCount val="3"/>
                <c:pt idx="0">
                  <c:v>959</c:v>
                </c:pt>
                <c:pt idx="1">
                  <c:v>959</c:v>
                </c:pt>
                <c:pt idx="2">
                  <c:v>87.39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374-46BB-A5CC-B1611235FBA3}"/>
            </c:ext>
          </c:extLst>
        </c:ser>
        <c:ser>
          <c:idx val="5"/>
          <c:order val="11"/>
          <c:tx>
            <c:strRef>
              <c:f>'[Доходы для сайта на 01.04.20.xlsx]февраль'!$B$46:$D$46</c:f>
              <c:strCache>
                <c:ptCount val="3"/>
                <c:pt idx="0">
                  <c:v>Единый сельскохозяйственный налог</c:v>
                </c:pt>
              </c:strCache>
            </c:strRef>
          </c:tx>
          <c:spPr>
            <a:solidFill>
              <a:schemeClr val="tx1">
                <a:lumMod val="95000"/>
                <a:lumOff val="5000"/>
              </a:schemeClr>
            </a:solidFill>
          </c:spPr>
          <c:invertIfNegative val="0"/>
          <c:cat>
            <c:strRef>
              <c:f>'[Доходы для сайта на 01.04.20.xlsx]февраль'!$E$40:$G$40</c:f>
              <c:strCache>
                <c:ptCount val="3"/>
                <c:pt idx="0">
                  <c:v>Первоначальный план</c:v>
                </c:pt>
                <c:pt idx="1">
                  <c:v>Уточненный план</c:v>
                </c:pt>
                <c:pt idx="2">
                  <c:v>Исполнение</c:v>
                </c:pt>
              </c:strCache>
            </c:strRef>
          </c:cat>
          <c:val>
            <c:numRef>
              <c:f>'[Доходы для сайта на 01.04.20.xlsx]февраль'!$E$46:$G$46</c:f>
              <c:numCache>
                <c:formatCode>#,##0.00</c:formatCode>
                <c:ptCount val="3"/>
                <c:pt idx="0">
                  <c:v>895.2</c:v>
                </c:pt>
                <c:pt idx="1">
                  <c:v>895.2</c:v>
                </c:pt>
                <c:pt idx="2">
                  <c:v>113.58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5374-46BB-A5CC-B1611235FBA3}"/>
            </c:ext>
          </c:extLst>
        </c:ser>
        <c:ser>
          <c:idx val="1"/>
          <c:order val="12"/>
          <c:tx>
            <c:strRef>
              <c:f>'[Доходы для сайта на 01.04.20.xlsx]февраль'!$B$45:$D$45</c:f>
              <c:strCache>
                <c:ptCount val="3"/>
                <c:pt idx="0">
                  <c:v>Единый налог на вмененый доход для отдельных видов деятельности</c:v>
                </c:pt>
              </c:strCache>
            </c:strRef>
          </c:tx>
          <c:spPr>
            <a:solidFill>
              <a:srgbClr val="FF66FF"/>
            </a:solidFill>
          </c:spPr>
          <c:invertIfNegative val="0"/>
          <c:cat>
            <c:strRef>
              <c:f>'[Доходы для сайта на 01.04.20.xlsx]февраль'!$E$40:$G$40</c:f>
              <c:strCache>
                <c:ptCount val="3"/>
                <c:pt idx="0">
                  <c:v>Первоначальный план</c:v>
                </c:pt>
                <c:pt idx="1">
                  <c:v>Уточненный план</c:v>
                </c:pt>
                <c:pt idx="2">
                  <c:v>Исполнение</c:v>
                </c:pt>
              </c:strCache>
            </c:strRef>
          </c:cat>
          <c:val>
            <c:numRef>
              <c:f>'[Доходы для сайта на 01.04.20.xlsx]февраль'!$E$45:$G$45</c:f>
              <c:numCache>
                <c:formatCode>#,##0.00</c:formatCode>
                <c:ptCount val="3"/>
                <c:pt idx="0">
                  <c:v>32762</c:v>
                </c:pt>
                <c:pt idx="1">
                  <c:v>32762</c:v>
                </c:pt>
                <c:pt idx="2">
                  <c:v>7529.4000000000005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374-46BB-A5CC-B1611235FBA3}"/>
            </c:ext>
          </c:extLst>
        </c:ser>
        <c:ser>
          <c:idx val="0"/>
          <c:order val="13"/>
          <c:tx>
            <c:strRef>
              <c:f>'[Доходы для сайта на 01.04.20.xlsx]февраль'!$B$44:$D$44</c:f>
              <c:strCache>
                <c:ptCount val="3"/>
                <c:pt idx="0">
                  <c:v>Акцизы по подакцизным товарам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strRef>
              <c:f>'[Доходы для сайта на 01.04.20.xlsx]февраль'!$E$40:$G$40</c:f>
              <c:strCache>
                <c:ptCount val="3"/>
                <c:pt idx="0">
                  <c:v>Первоначальный план</c:v>
                </c:pt>
                <c:pt idx="1">
                  <c:v>Уточненный план</c:v>
                </c:pt>
                <c:pt idx="2">
                  <c:v>Исполнение</c:v>
                </c:pt>
              </c:strCache>
            </c:strRef>
          </c:cat>
          <c:val>
            <c:numRef>
              <c:f>'[Доходы для сайта на 01.04.20.xlsx]февраль'!$E$44:$G$44</c:f>
              <c:numCache>
                <c:formatCode>#,##0.00</c:formatCode>
                <c:ptCount val="3"/>
                <c:pt idx="0">
                  <c:v>23712</c:v>
                </c:pt>
                <c:pt idx="1">
                  <c:v>23712</c:v>
                </c:pt>
                <c:pt idx="2">
                  <c:v>3503.51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5374-46BB-A5CC-B1611235FBA3}"/>
            </c:ext>
          </c:extLst>
        </c:ser>
        <c:ser>
          <c:idx val="4"/>
          <c:order val="14"/>
          <c:tx>
            <c:strRef>
              <c:f>'[Доходы для сайта на 01.04.20.xlsx]февраль'!$B$43:$D$43</c:f>
              <c:strCache>
                <c:ptCount val="3"/>
                <c:pt idx="0">
                  <c:v>Налог на доходы физических лиц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'[Доходы для сайта на 01.04.20.xlsx]февраль'!$E$40:$G$40</c:f>
              <c:strCache>
                <c:ptCount val="3"/>
                <c:pt idx="0">
                  <c:v>Первоначальный план</c:v>
                </c:pt>
                <c:pt idx="1">
                  <c:v>Уточненный план</c:v>
                </c:pt>
                <c:pt idx="2">
                  <c:v>Исполнение</c:v>
                </c:pt>
              </c:strCache>
            </c:strRef>
          </c:cat>
          <c:val>
            <c:numRef>
              <c:f>'[Доходы для сайта на 01.04.20.xlsx]февраль'!$E$43:$G$43</c:f>
              <c:numCache>
                <c:formatCode>#,##0.00</c:formatCode>
                <c:ptCount val="3"/>
                <c:pt idx="0">
                  <c:v>269015.64</c:v>
                </c:pt>
                <c:pt idx="1">
                  <c:v>269015.64</c:v>
                </c:pt>
                <c:pt idx="2">
                  <c:v>32077.039999999997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5374-46BB-A5CC-B1611235FBA3}"/>
            </c:ext>
          </c:extLst>
        </c:ser>
        <c:ser>
          <c:idx val="3"/>
          <c:order val="15"/>
          <c:tx>
            <c:strRef>
              <c:f>'[Доходы для сайта на 01.04.20.xlsx]февраль'!$B$42:$D$42</c:f>
              <c:strCache>
                <c:ptCount val="3"/>
                <c:pt idx="0">
                  <c:v>Налог на прибыль организаций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'[Доходы для сайта на 01.04.20.xlsx]февраль'!$E$40:$G$40</c:f>
              <c:strCache>
                <c:ptCount val="3"/>
                <c:pt idx="0">
                  <c:v>Первоначальный план</c:v>
                </c:pt>
                <c:pt idx="1">
                  <c:v>Уточненный план</c:v>
                </c:pt>
                <c:pt idx="2">
                  <c:v>Исполнение</c:v>
                </c:pt>
              </c:strCache>
            </c:strRef>
          </c:cat>
          <c:val>
            <c:numRef>
              <c:f>'[Доходы для сайта на 01.04.20.xlsx]февраль'!$E$42:$G$42</c:f>
              <c:numCache>
                <c:formatCode>#,##0.00</c:formatCode>
                <c:ptCount val="3"/>
                <c:pt idx="0">
                  <c:v>6017.6</c:v>
                </c:pt>
                <c:pt idx="1">
                  <c:v>6017.6</c:v>
                </c:pt>
                <c:pt idx="2">
                  <c:v>-54.609999999999985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5374-46BB-A5CC-B1611235FB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2600064"/>
        <c:axId val="142601600"/>
        <c:axId val="0"/>
      </c:bar3DChart>
      <c:catAx>
        <c:axId val="1426000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42601600"/>
        <c:crosses val="autoZero"/>
        <c:auto val="1"/>
        <c:lblAlgn val="ctr"/>
        <c:lblOffset val="100"/>
        <c:noMultiLvlLbl val="0"/>
      </c:catAx>
      <c:valAx>
        <c:axId val="142601600"/>
        <c:scaling>
          <c:orientation val="minMax"/>
        </c:scaling>
        <c:delete val="0"/>
        <c:axPos val="l"/>
        <c:majorGridlines/>
        <c:numFmt formatCode="#,##0.00" sourceLinked="1"/>
        <c:majorTickMark val="out"/>
        <c:minorTickMark val="none"/>
        <c:tickLblPos val="nextTo"/>
        <c:crossAx val="1426000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080994124375425"/>
          <c:y val="2.0608950654825652E-3"/>
          <c:w val="0.31884445580732185"/>
          <c:h val="0.99540632012459207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'[для сайта на 01.03.2020.xls]расходы'!$A$19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invertIfNegative val="0"/>
          <c:cat>
            <c:strRef>
              <c:f>'[для сайта на 01.03.2020.xls]расходы'!$B$18:$C$18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'[для сайта на 01.03.2020.xls]расходы'!$B$19:$C$19</c:f>
              <c:numCache>
                <c:formatCode>#\ ##0.0</c:formatCode>
                <c:ptCount val="2"/>
                <c:pt idx="0">
                  <c:v>108123</c:v>
                </c:pt>
                <c:pt idx="1">
                  <c:v>14745.7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C7-4644-935F-E7C45B05D55A}"/>
            </c:ext>
          </c:extLst>
        </c:ser>
        <c:ser>
          <c:idx val="1"/>
          <c:order val="1"/>
          <c:tx>
            <c:strRef>
              <c:f>'[для сайта на 01.03.2020.xls]расходы'!$A$20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invertIfNegative val="0"/>
          <c:cat>
            <c:strRef>
              <c:f>'[для сайта на 01.03.2020.xls]расходы'!$B$18:$C$18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'[для сайта на 01.03.2020.xls]расходы'!$B$20:$C$20</c:f>
              <c:numCache>
                <c:formatCode>#\ ##0.0</c:formatCode>
                <c:ptCount val="2"/>
                <c:pt idx="0">
                  <c:v>377.1</c:v>
                </c:pt>
                <c:pt idx="1">
                  <c:v>27.8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C7-4644-935F-E7C45B05D55A}"/>
            </c:ext>
          </c:extLst>
        </c:ser>
        <c:ser>
          <c:idx val="2"/>
          <c:order val="2"/>
          <c:tx>
            <c:strRef>
              <c:f>'[для сайта на 01.03.2020.xls]расходы'!$A$21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invertIfNegative val="0"/>
          <c:cat>
            <c:strRef>
              <c:f>'[для сайта на 01.03.2020.xls]расходы'!$B$18:$C$18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'[для сайта на 01.03.2020.xls]расходы'!$B$21:$C$21</c:f>
              <c:numCache>
                <c:formatCode>#\ ##0.0</c:formatCode>
                <c:ptCount val="2"/>
                <c:pt idx="0">
                  <c:v>4565.5</c:v>
                </c:pt>
                <c:pt idx="1">
                  <c:v>388.4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C7-4644-935F-E7C45B05D55A}"/>
            </c:ext>
          </c:extLst>
        </c:ser>
        <c:ser>
          <c:idx val="3"/>
          <c:order val="3"/>
          <c:tx>
            <c:strRef>
              <c:f>'[для сайта на 01.03.2020.xls]расходы'!$A$22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invertIfNegative val="0"/>
          <c:cat>
            <c:strRef>
              <c:f>'[для сайта на 01.03.2020.xls]расходы'!$B$18:$C$18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'[для сайта на 01.03.2020.xls]расходы'!$B$22:$C$22</c:f>
              <c:numCache>
                <c:formatCode>#\ ##0.0</c:formatCode>
                <c:ptCount val="2"/>
                <c:pt idx="0">
                  <c:v>179327.2</c:v>
                </c:pt>
                <c:pt idx="1">
                  <c:v>5267.3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8C7-4644-935F-E7C45B05D55A}"/>
            </c:ext>
          </c:extLst>
        </c:ser>
        <c:ser>
          <c:idx val="4"/>
          <c:order val="4"/>
          <c:tx>
            <c:strRef>
              <c:f>'[для сайта на 01.03.2020.xls]расходы'!$A$23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invertIfNegative val="0"/>
          <c:cat>
            <c:strRef>
              <c:f>'[для сайта на 01.03.2020.xls]расходы'!$B$18:$C$18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'[для сайта на 01.03.2020.xls]расходы'!$B$23:$C$23</c:f>
              <c:numCache>
                <c:formatCode>#\ ##0.0</c:formatCode>
                <c:ptCount val="2"/>
                <c:pt idx="0">
                  <c:v>171853.2</c:v>
                </c:pt>
                <c:pt idx="1">
                  <c:v>5920.8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8C7-4644-935F-E7C45B05D55A}"/>
            </c:ext>
          </c:extLst>
        </c:ser>
        <c:ser>
          <c:idx val="5"/>
          <c:order val="5"/>
          <c:tx>
            <c:strRef>
              <c:f>'[для сайта на 01.03.2020.xls]расходы'!$A$24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invertIfNegative val="0"/>
          <c:cat>
            <c:strRef>
              <c:f>'[для сайта на 01.03.2020.xls]расходы'!$B$18:$C$18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'[для сайта на 01.03.2020.xls]расходы'!$B$24:$C$24</c:f>
            </c:numRef>
          </c:val>
          <c:extLst>
            <c:ext xmlns:c16="http://schemas.microsoft.com/office/drawing/2014/chart" uri="{C3380CC4-5D6E-409C-BE32-E72D297353CC}">
              <c16:uniqueId val="{00000005-18C7-4644-935F-E7C45B05D55A}"/>
            </c:ext>
          </c:extLst>
        </c:ser>
        <c:ser>
          <c:idx val="6"/>
          <c:order val="6"/>
          <c:tx>
            <c:strRef>
              <c:f>'[для сайта на 01.03.2020.xls]расходы'!$A$25</c:f>
              <c:strCache>
                <c:ptCount val="1"/>
                <c:pt idx="0">
                  <c:v>Образование</c:v>
                </c:pt>
              </c:strCache>
            </c:strRef>
          </c:tx>
          <c:invertIfNegative val="0"/>
          <c:cat>
            <c:strRef>
              <c:f>'[для сайта на 01.03.2020.xls]расходы'!$B$18:$C$18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'[для сайта на 01.03.2020.xls]расходы'!$B$25:$C$25</c:f>
              <c:numCache>
                <c:formatCode>#\ ##0.0</c:formatCode>
                <c:ptCount val="2"/>
                <c:pt idx="0">
                  <c:v>1466719.6</c:v>
                </c:pt>
                <c:pt idx="1">
                  <c:v>161345.20000000001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8C7-4644-935F-E7C45B05D55A}"/>
            </c:ext>
          </c:extLst>
        </c:ser>
        <c:ser>
          <c:idx val="7"/>
          <c:order val="7"/>
          <c:tx>
            <c:strRef>
              <c:f>'[для сайта на 01.03.2020.xls]расходы'!$A$26</c:f>
              <c:strCache>
                <c:ptCount val="1"/>
                <c:pt idx="0">
                  <c:v>Культура</c:v>
                </c:pt>
              </c:strCache>
            </c:strRef>
          </c:tx>
          <c:invertIfNegative val="0"/>
          <c:cat>
            <c:strRef>
              <c:f>'[для сайта на 01.03.2020.xls]расходы'!$B$18:$C$18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'[для сайта на 01.03.2020.xls]расходы'!$B$26:$C$26</c:f>
              <c:numCache>
                <c:formatCode>#\ ##0.0</c:formatCode>
                <c:ptCount val="2"/>
                <c:pt idx="0">
                  <c:v>121563.9</c:v>
                </c:pt>
                <c:pt idx="1">
                  <c:v>14597.1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8C7-4644-935F-E7C45B05D55A}"/>
            </c:ext>
          </c:extLst>
        </c:ser>
        <c:ser>
          <c:idx val="8"/>
          <c:order val="8"/>
          <c:tx>
            <c:strRef>
              <c:f>'[для сайта на 01.03.2020.xls]расходы'!$A$27</c:f>
              <c:strCache>
                <c:ptCount val="1"/>
                <c:pt idx="0">
                  <c:v>Здравоохранение </c:v>
                </c:pt>
              </c:strCache>
            </c:strRef>
          </c:tx>
          <c:invertIfNegative val="0"/>
          <c:cat>
            <c:strRef>
              <c:f>'[для сайта на 01.03.2020.xls]расходы'!$B$18:$C$18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'[для сайта на 01.03.2020.xls]расходы'!$B$27:$C$27</c:f>
              <c:numCache>
                <c:formatCode>#\ ##0.0</c:formatCode>
                <c:ptCount val="2"/>
                <c:pt idx="0">
                  <c:v>42.5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8C7-4644-935F-E7C45B05D55A}"/>
            </c:ext>
          </c:extLst>
        </c:ser>
        <c:ser>
          <c:idx val="9"/>
          <c:order val="9"/>
          <c:tx>
            <c:strRef>
              <c:f>'[для сайта на 01.03.2020.xls]расходы'!$A$28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invertIfNegative val="0"/>
          <c:cat>
            <c:strRef>
              <c:f>'[для сайта на 01.03.2020.xls]расходы'!$B$18:$C$18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'[для сайта на 01.03.2020.xls]расходы'!$B$28:$C$28</c:f>
              <c:numCache>
                <c:formatCode>#\ ##0.0</c:formatCode>
                <c:ptCount val="2"/>
                <c:pt idx="0">
                  <c:v>125042.4</c:v>
                </c:pt>
                <c:pt idx="1">
                  <c:v>5737.9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8C7-4644-935F-E7C45B05D55A}"/>
            </c:ext>
          </c:extLst>
        </c:ser>
        <c:ser>
          <c:idx val="10"/>
          <c:order val="10"/>
          <c:tx>
            <c:strRef>
              <c:f>'[для сайта на 01.03.2020.xls]расходы'!$A$29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invertIfNegative val="0"/>
          <c:cat>
            <c:strRef>
              <c:f>'[для сайта на 01.03.2020.xls]расходы'!$B$18:$C$18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'[для сайта на 01.03.2020.xls]расходы'!$B$29:$C$29</c:f>
              <c:numCache>
                <c:formatCode>#\ ##0.0</c:formatCode>
                <c:ptCount val="2"/>
                <c:pt idx="0">
                  <c:v>66491.3</c:v>
                </c:pt>
                <c:pt idx="1">
                  <c:v>9418.1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8C7-4644-935F-E7C45B05D55A}"/>
            </c:ext>
          </c:extLst>
        </c:ser>
        <c:ser>
          <c:idx val="11"/>
          <c:order val="11"/>
          <c:tx>
            <c:strRef>
              <c:f>'[для сайта на 01.03.2020.xls]расходы'!$A$30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invertIfNegative val="0"/>
          <c:cat>
            <c:strRef>
              <c:f>'[для сайта на 01.03.2020.xls]расходы'!$B$18:$C$18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'[для сайта на 01.03.2020.xls]расходы'!$B$30:$C$30</c:f>
              <c:numCache>
                <c:formatCode>#\ ##0.0</c:formatCode>
                <c:ptCount val="2"/>
                <c:pt idx="0">
                  <c:v>200</c:v>
                </c:pt>
                <c:pt idx="1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18C7-4644-935F-E7C45B05D5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82565080"/>
        <c:axId val="1"/>
        <c:axId val="0"/>
      </c:bar3DChart>
      <c:catAx>
        <c:axId val="582565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#\ ##0.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58256508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</a:p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ФЕВРАЛЬ 2020 год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</dgm:pt>
  </dgm:ptLst>
  <dgm:cxnLst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5" cy="15057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</a:p>
        <a:p>
          <a:pPr marL="0" lvl="0" indent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ФЕВРАЛЬ 2020 год</a:t>
          </a:r>
        </a:p>
      </dsp:txBody>
      <dsp:txXfrm>
        <a:off x="73507" y="73507"/>
        <a:ext cx="7582521" cy="13587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4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17418" y="17610"/>
        <a:ext cx="1589158" cy="3219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642419317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7969955-F8EA-4F71-84D6-5C11F0C854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04306"/>
              </p:ext>
            </p:extLst>
          </p:nvPr>
        </p:nvGraphicFramePr>
        <p:xfrm>
          <a:off x="1115616" y="3660464"/>
          <a:ext cx="7488832" cy="2163606"/>
        </p:xfrm>
        <a:graphic>
          <a:graphicData uri="http://schemas.openxmlformats.org/drawingml/2006/table">
            <a:tbl>
              <a:tblPr/>
              <a:tblGrid>
                <a:gridCol w="2093152">
                  <a:extLst>
                    <a:ext uri="{9D8B030D-6E8A-4147-A177-3AD203B41FA5}">
                      <a16:colId xmlns:a16="http://schemas.microsoft.com/office/drawing/2014/main" val="3271759483"/>
                    </a:ext>
                  </a:extLst>
                </a:gridCol>
                <a:gridCol w="1798560">
                  <a:extLst>
                    <a:ext uri="{9D8B030D-6E8A-4147-A177-3AD203B41FA5}">
                      <a16:colId xmlns:a16="http://schemas.microsoft.com/office/drawing/2014/main" val="2064500056"/>
                    </a:ext>
                  </a:extLst>
                </a:gridCol>
                <a:gridCol w="1798560">
                  <a:extLst>
                    <a:ext uri="{9D8B030D-6E8A-4147-A177-3AD203B41FA5}">
                      <a16:colId xmlns:a16="http://schemas.microsoft.com/office/drawing/2014/main" val="2384854656"/>
                    </a:ext>
                  </a:extLst>
                </a:gridCol>
                <a:gridCol w="1798560">
                  <a:extLst>
                    <a:ext uri="{9D8B030D-6E8A-4147-A177-3AD203B41FA5}">
                      <a16:colId xmlns:a16="http://schemas.microsoft.com/office/drawing/2014/main" val="547821041"/>
                    </a:ext>
                  </a:extLst>
                </a:gridCol>
              </a:tblGrid>
              <a:tr h="669661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Наименование показателя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План                                         на 2020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effectLst/>
                          <a:latin typeface="Arial" panose="020B0604020202020204" pitchFamily="34" charset="0"/>
                        </a:rPr>
                        <a:t>План                                       за 2 мес. 2020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effectLst/>
                          <a:latin typeface="Arial" panose="020B0604020202020204" pitchFamily="34" charset="0"/>
                        </a:rPr>
                        <a:t>Факт исполнения на отчетную 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787374"/>
                  </a:ext>
                </a:extLst>
              </a:tr>
              <a:tr h="38266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Доходы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2 209 355,7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226 018,70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228 846,55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4576769"/>
                  </a:ext>
                </a:extLst>
              </a:tr>
              <a:tr h="31979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расходы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2 244 305,7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220 077,70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217 448,45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333950"/>
                  </a:ext>
                </a:extLst>
              </a:tr>
              <a:tr h="6286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Дефицит (-)/Профици (+)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-34 950,0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5 941,0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11 398,1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187077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ФЕВРАЛЬ </a:t>
            </a:r>
            <a:r>
              <a:rPr lang="ru-RU" sz="3200" b="1" dirty="0"/>
              <a:t>2020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4932716"/>
              </p:ext>
            </p:extLst>
          </p:nvPr>
        </p:nvGraphicFramePr>
        <p:xfrm>
          <a:off x="4211960" y="465505"/>
          <a:ext cx="6618042" cy="640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F0CDB882-9AB5-4213-BB42-571B2EFEFF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042353"/>
              </p:ext>
            </p:extLst>
          </p:nvPr>
        </p:nvGraphicFramePr>
        <p:xfrm>
          <a:off x="179512" y="485383"/>
          <a:ext cx="3960440" cy="5904658"/>
        </p:xfrm>
        <a:graphic>
          <a:graphicData uri="http://schemas.openxmlformats.org/drawingml/2006/table">
            <a:tbl>
              <a:tblPr/>
              <a:tblGrid>
                <a:gridCol w="2376264">
                  <a:extLst>
                    <a:ext uri="{9D8B030D-6E8A-4147-A177-3AD203B41FA5}">
                      <a16:colId xmlns:a16="http://schemas.microsoft.com/office/drawing/2014/main" val="2868668898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45679199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358144907"/>
                    </a:ext>
                  </a:extLst>
                </a:gridCol>
              </a:tblGrid>
              <a:tr h="4181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509" marR="8509" marT="8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на 2020 год</a:t>
                      </a:r>
                    </a:p>
                  </a:txBody>
                  <a:tcPr marL="8509" marR="8509" marT="8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Исполнение</a:t>
                      </a:r>
                    </a:p>
                  </a:txBody>
                  <a:tcPr marL="8509" marR="8509" marT="8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4617444"/>
                  </a:ext>
                </a:extLst>
              </a:tr>
              <a:tr h="26135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Доходы, всего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2 209 355,72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228 846,55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5985525"/>
                  </a:ext>
                </a:extLst>
              </a:tr>
              <a:tr h="25089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 на прибыль организаций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6 017,60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-54,61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831318"/>
                  </a:ext>
                </a:extLst>
              </a:tr>
              <a:tr h="25089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 на доходы физических лиц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269 015,64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32 077,04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548892"/>
                  </a:ext>
                </a:extLst>
              </a:tr>
              <a:tr h="25089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Акцизы по подакцизным товарам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23 712,00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3 503,51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697114"/>
                  </a:ext>
                </a:extLst>
              </a:tr>
              <a:tr h="41816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Единый налог на вмененый доход для отдельных видов деятельности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32 762,00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7 529,40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2579254"/>
                  </a:ext>
                </a:extLst>
              </a:tr>
              <a:tr h="25089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Единый сельскохозяйственный налог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895,20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113,58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6712885"/>
                  </a:ext>
                </a:extLst>
              </a:tr>
              <a:tr h="41816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Налог, взимаемый в связи с применением патентной системы налогообложения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959,00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87,39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7462821"/>
                  </a:ext>
                </a:extLst>
              </a:tr>
              <a:tr h="24044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 на имущество физических лиц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18 923,70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1 003,31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3652697"/>
                  </a:ext>
                </a:extLst>
              </a:tr>
              <a:tr h="24044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Земельный налог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17 371,90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2 958,02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403471"/>
                  </a:ext>
                </a:extLst>
              </a:tr>
              <a:tr h="38494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налоговые доходы (госпошлина +задолженность)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14 814,90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2 196,20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0093242"/>
                  </a:ext>
                </a:extLst>
              </a:tr>
              <a:tr h="59587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50 872,70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5 760,21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976243"/>
                  </a:ext>
                </a:extLst>
              </a:tr>
              <a:tr h="39725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Платежи при пользовании природными ресурсами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515,00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80,14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3912223"/>
                  </a:ext>
                </a:extLst>
              </a:tr>
              <a:tr h="41816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1 829,19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686,49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271987"/>
                  </a:ext>
                </a:extLst>
              </a:tr>
              <a:tr h="386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1 497,50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652,34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6820484"/>
                  </a:ext>
                </a:extLst>
              </a:tr>
              <a:tr h="24044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Штрафы, санкции, возмещение ущерба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1 972,80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426,31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663969"/>
                  </a:ext>
                </a:extLst>
              </a:tr>
              <a:tr h="24044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неналоговые доходы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160,35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-77,07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3197226"/>
                  </a:ext>
                </a:extLst>
              </a:tr>
              <a:tr h="24044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1 768 036,24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171 904,29</a:t>
                      </a:r>
                    </a:p>
                  </a:txBody>
                  <a:tcPr marL="8509" marR="8509" marT="85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068754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 ФЕВРАЛЬ </a:t>
            </a:r>
            <a:r>
              <a:rPr lang="ru-RU" sz="3200" b="1" dirty="0"/>
              <a:t>2020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080D943C-3CC2-4DB9-941B-6793EF9249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6237805"/>
              </p:ext>
            </p:extLst>
          </p:nvPr>
        </p:nvGraphicFramePr>
        <p:xfrm>
          <a:off x="107504" y="1269695"/>
          <a:ext cx="3911599" cy="4583430"/>
        </p:xfrm>
        <a:graphic>
          <a:graphicData uri="http://schemas.openxmlformats.org/drawingml/2006/table">
            <a:tbl>
              <a:tblPr/>
              <a:tblGrid>
                <a:gridCol w="2104783">
                  <a:extLst>
                    <a:ext uri="{9D8B030D-6E8A-4147-A177-3AD203B41FA5}">
                      <a16:colId xmlns:a16="http://schemas.microsoft.com/office/drawing/2014/main" val="3842804170"/>
                    </a:ext>
                  </a:extLst>
                </a:gridCol>
                <a:gridCol w="903408">
                  <a:extLst>
                    <a:ext uri="{9D8B030D-6E8A-4147-A177-3AD203B41FA5}">
                      <a16:colId xmlns:a16="http://schemas.microsoft.com/office/drawing/2014/main" val="3249010312"/>
                    </a:ext>
                  </a:extLst>
                </a:gridCol>
                <a:gridCol w="903408">
                  <a:extLst>
                    <a:ext uri="{9D8B030D-6E8A-4147-A177-3AD203B41FA5}">
                      <a16:colId xmlns:a16="http://schemas.microsoft.com/office/drawing/2014/main" val="3077862558"/>
                    </a:ext>
                  </a:extLst>
                </a:gridCol>
              </a:tblGrid>
              <a:tr h="50901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на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Факт исполнения на отчетную 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550950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2 244 305,7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217 448,4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415871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108 123,0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14 745,7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581641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оборона (ВУС)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377,1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47435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4 565,5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01800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179 327,2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5 267,3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157097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171 853,2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5 920,8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799492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СОЦСФЕРА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1 779 859,7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191 098,3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031623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1 466 719,6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161 345,2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238485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121 563,9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14 597,1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69246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Здравоохранение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79697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125 042,4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5 737,9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7623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66 491,3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9 418,1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1057039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ОБСЛУЖИВАНИЕ МУНИЦИПАЛЬНОГО ДОЛГА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312897"/>
                  </a:ext>
                </a:extLst>
              </a:tr>
            </a:tbl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316C8DAE-C308-4969-A360-89C7FB6883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8790077"/>
              </p:ext>
            </p:extLst>
          </p:nvPr>
        </p:nvGraphicFramePr>
        <p:xfrm>
          <a:off x="4019103" y="620688"/>
          <a:ext cx="5017393" cy="580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edg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2515</TotalTime>
  <Words>352</Words>
  <Application>Microsoft Office PowerPoint</Application>
  <PresentationFormat>Экран (4:3)</PresentationFormat>
  <Paragraphs>119</Paragraphs>
  <Slides>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1" baseType="lpstr">
      <vt:lpstr>Arial</vt:lpstr>
      <vt:lpstr>Calibri</vt:lpstr>
      <vt:lpstr>Corbel</vt:lpstr>
      <vt:lpstr>Gill Sans MT</vt:lpstr>
      <vt:lpstr>Times New Roman</vt:lpstr>
      <vt:lpstr>Verdana</vt:lpstr>
      <vt:lpstr>Wingdings 2</vt:lpstr>
      <vt:lpstr>Солнцестояние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</cp:lastModifiedBy>
  <cp:revision>335</cp:revision>
  <dcterms:modified xsi:type="dcterms:W3CDTF">2020-04-14T07:42:47Z</dcterms:modified>
</cp:coreProperties>
</file>