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5"/>
  </p:notesMasterIdLst>
  <p:sldIdLst>
    <p:sldId id="261" r:id="rId2"/>
    <p:sldId id="269" r:id="rId3"/>
    <p:sldId id="268" r:id="rId4"/>
  </p:sldIdLst>
  <p:sldSz cx="9144000" cy="6858000" type="screen4x3"/>
  <p:notesSz cx="6781800" cy="98806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2ED7E4"/>
    <a:srgbClr val="3099E0"/>
    <a:srgbClr val="0000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3429" autoAdjust="0"/>
  </p:normalViewPr>
  <p:slideViewPr>
    <p:cSldViewPr>
      <p:cViewPr varScale="1">
        <p:scale>
          <a:sx n="57" d="100"/>
          <a:sy n="57" d="100"/>
        </p:scale>
        <p:origin x="-90" y="-7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70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nata\&#1056;&#1072;&#1073;&#1086;&#1095;&#1080;&#1081;%20&#1089;&#1090;&#1086;&#1083;\&#1089;&#1072;&#1081;&#1090;\&#1088;&#1077;&#1096;&#1077;&#1085;&#1080;&#1103;%20&#1086;%20&#1075;&#1086;&#1088;&#1086;&#1076;&#1089;&#1082;&#1086;&#1084;%20&#1073;&#1102;&#1076;&#1078;&#1077;&#1090;&#1077;%20&#1075;&#1086;&#1090;&#1086;&#1074;&#1086;\&#1082;%20&#1087;&#1077;&#1088;&#1074;&#1086;&#1085;&#1072;&#1095;&#1072;&#1083;&#1100;&#1085;&#1086;&#1084;&#1091;%20&#1073;&#1102;&#1076;&#1078;&#1077;&#1090;&#1091;%20&#1087;&#1088;&#1072;&#1074;&#1080;&#1083;&#1100;&#1085;&#1072;&#1103;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nata\&#1056;&#1072;&#1073;&#1086;&#1095;&#1080;&#1081;%20&#1089;&#1090;&#1086;&#1083;\&#1089;&#1072;&#1081;&#1090;\&#1088;&#1077;&#1096;&#1077;&#1085;&#1080;&#1103;%20&#1086;%20&#1075;&#1086;&#1088;&#1086;&#1076;&#1089;&#1082;&#1086;&#1084;%20&#1073;&#1102;&#1076;&#1078;&#1077;&#1090;&#1077;%20&#1075;&#1086;&#1090;&#1086;&#1074;&#1086;\&#1051;&#1080;&#1089;&#1090;%20Microsoft%20Office%20Excel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/>
              <a:t>Доходы городского бюджета</a:t>
            </a:r>
            <a:r>
              <a:rPr lang="ru-RU" baseline="0" dirty="0"/>
              <a:t> в 2016 году</a:t>
            </a:r>
            <a:endParaRPr lang="ru-RU" dirty="0"/>
          </a:p>
        </c:rich>
      </c:tx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showPercent val="1"/>
            <c:showLeaderLines val="1"/>
          </c:dLbls>
          <c:cat>
            <c:strRef>
              <c:f>(доходы!$J$12;доходы!$J$35;доходы!$J$44)</c:f>
              <c:strCache>
                <c:ptCount val="3"/>
                <c:pt idx="0">
                  <c:v>НАЛОГОВЫЕ  ДОХОДЫ</c:v>
                </c:pt>
                <c:pt idx="1">
                  <c:v>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(доходы!$K$12;доходы!$K$35;доходы!$K$44)</c:f>
              <c:numCache>
                <c:formatCode>#,##0.00</c:formatCode>
                <c:ptCount val="3"/>
                <c:pt idx="0">
                  <c:v>331308.63</c:v>
                </c:pt>
                <c:pt idx="1">
                  <c:v>83480.070000000007</c:v>
                </c:pt>
                <c:pt idx="2">
                  <c:v>1250490.4000000004</c:v>
                </c:pt>
              </c:numCache>
            </c:numRef>
          </c:val>
        </c:ser>
        <c:dLbls>
          <c:showPercent val="1"/>
        </c:dLbls>
      </c:pie3DChart>
    </c:plotArea>
    <c:legend>
      <c:legendPos val="t"/>
      <c:layout/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/>
              <a:t>Расходы</a:t>
            </a:r>
            <a:r>
              <a:rPr lang="ru-RU" baseline="0"/>
              <a:t> городского бюджета в 2016 году</a:t>
            </a:r>
            <a:endParaRPr lang="ru-RU"/>
          </a:p>
        </c:rich>
      </c:tx>
      <c:layout/>
    </c:title>
    <c:view3D>
      <c:rotX val="30"/>
      <c:perspective val="30"/>
    </c:view3D>
    <c:plotArea>
      <c:layout/>
      <c:pie3DChart>
        <c:varyColors val="1"/>
        <c:ser>
          <c:idx val="2"/>
          <c:order val="2"/>
          <c:explosion val="25"/>
          <c:dLbls>
            <c:showPercent val="1"/>
            <c:showLeaderLines val="1"/>
          </c:dLbls>
          <c:cat>
            <c:strRef>
              <c:f>(Лист1!$A$3,Лист1!$A$6:$A$9)</c:f>
              <c:strCache>
                <c:ptCount val="4"/>
                <c:pt idx="0">
                  <c:v>Общегосударственные вопросы (аппарат управления)</c:v>
                </c:pt>
                <c:pt idx="1">
                  <c:v>Национальная экономика (транспорт, дорожный фонд)</c:v>
                </c:pt>
                <c:pt idx="2">
                  <c:v>ЖКХ (благоустройство, дороги города, кап. Ремонт жилого фонда)</c:v>
                </c:pt>
                <c:pt idx="3">
                  <c:v>СОЦСФЕРА</c:v>
                </c:pt>
              </c:strCache>
            </c:strRef>
          </c:cat>
          <c:val>
            <c:numRef>
              <c:f>(Лист1!$D$3,Лист1!$D$6:$D$9)</c:f>
              <c:numCache>
                <c:formatCode>#,##0.0</c:formatCode>
                <c:ptCount val="4"/>
                <c:pt idx="0">
                  <c:v>90207.01</c:v>
                </c:pt>
                <c:pt idx="1">
                  <c:v>62244.3</c:v>
                </c:pt>
                <c:pt idx="2">
                  <c:v>93564.5</c:v>
                </c:pt>
                <c:pt idx="3">
                  <c:v>1416951.9</c:v>
                </c:pt>
              </c:numCache>
            </c:numRef>
          </c:val>
        </c:ser>
        <c:ser>
          <c:idx val="1"/>
          <c:order val="1"/>
          <c:explosion val="25"/>
          <c:dLbls>
            <c:showPercent val="1"/>
            <c:showLeaderLines val="1"/>
          </c:dLbls>
          <c:cat>
            <c:strRef>
              <c:f>(Лист1!$A$3,Лист1!$A$6:$A$9)</c:f>
              <c:strCache>
                <c:ptCount val="4"/>
                <c:pt idx="0">
                  <c:v>Общегосударственные вопросы (аппарат управления)</c:v>
                </c:pt>
                <c:pt idx="1">
                  <c:v>Национальная экономика (транспорт, дорожный фонд)</c:v>
                </c:pt>
                <c:pt idx="2">
                  <c:v>ЖКХ (благоустройство, дороги города, кап. Ремонт жилого фонда)</c:v>
                </c:pt>
                <c:pt idx="3">
                  <c:v>СОЦСФЕРА</c:v>
                </c:pt>
              </c:strCache>
            </c:strRef>
          </c:cat>
          <c:val>
            <c:numRef>
              <c:f>(Лист1!$C$3,Лист1!$C$6:$C$9)</c:f>
            </c:numRef>
          </c:val>
        </c:ser>
        <c:ser>
          <c:idx val="0"/>
          <c:order val="0"/>
          <c:explosion val="25"/>
          <c:dLbls>
            <c:showPercent val="1"/>
            <c:showLeaderLines val="1"/>
          </c:dLbls>
          <c:cat>
            <c:strRef>
              <c:f>(Лист1!$A$3,Лист1!$A$6:$A$9)</c:f>
              <c:strCache>
                <c:ptCount val="4"/>
                <c:pt idx="0">
                  <c:v>Общегосударственные вопросы (аппарат управления)</c:v>
                </c:pt>
                <c:pt idx="1">
                  <c:v>Национальная экономика (транспорт, дорожный фонд)</c:v>
                </c:pt>
                <c:pt idx="2">
                  <c:v>ЖКХ (благоустройство, дороги города, кап. Ремонт жилого фонда)</c:v>
                </c:pt>
                <c:pt idx="3">
                  <c:v>СОЦСФЕРА</c:v>
                </c:pt>
              </c:strCache>
            </c:strRef>
          </c:cat>
          <c:val>
            <c:numRef>
              <c:f>(Лист1!$B$3,Лист1!$B$6:$B$9)</c:f>
            </c:numRef>
          </c:val>
        </c:ser>
        <c:dLbls>
          <c:showPercent val="1"/>
        </c:dLbls>
      </c:pie3DChart>
    </c:plotArea>
    <c:legend>
      <c:legendPos val="t"/>
      <c:layout/>
    </c:legend>
    <c:plotVisOnly val="1"/>
  </c:chart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A132B50-5A60-46CE-B29D-0BC70264D67E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0EA9BA2-0E64-4F17-9598-2C4CBCC2093E}">
      <dgm:prSet/>
      <dgm:spPr/>
      <dgm:t>
        <a:bodyPr/>
        <a:lstStyle/>
        <a:p>
          <a:pPr algn="ctr" rtl="0"/>
          <a:r>
            <a:rPr lang="ru-RU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Параметры городского бюджета на 2016 год и плановый период 2017-2018 годы:</a:t>
          </a:r>
          <a:endParaRPr lang="ru-RU" b="1" i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7E14F3A-E140-4310-9D78-C7B0958DF102}" type="parTrans" cxnId="{007DA5F4-D1AD-484E-920B-D731E7D8608A}">
      <dgm:prSet/>
      <dgm:spPr/>
      <dgm:t>
        <a:bodyPr/>
        <a:lstStyle/>
        <a:p>
          <a:endParaRPr lang="ru-RU"/>
        </a:p>
      </dgm:t>
    </dgm:pt>
    <dgm:pt modelId="{EB99F040-2988-4EF8-9A9B-31DBCA683CD9}" type="sibTrans" cxnId="{007DA5F4-D1AD-484E-920B-D731E7D8608A}">
      <dgm:prSet/>
      <dgm:spPr/>
      <dgm:t>
        <a:bodyPr/>
        <a:lstStyle/>
        <a:p>
          <a:endParaRPr lang="ru-RU"/>
        </a:p>
      </dgm:t>
    </dgm:pt>
    <dgm:pt modelId="{4BE7FD2E-877B-4E5D-8E15-C326610DAEDD}" type="pres">
      <dgm:prSet presAssocID="{0A132B50-5A60-46CE-B29D-0BC70264D67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B6B35A9-2E54-47E8-82AD-054A02153DE4}" type="pres">
      <dgm:prSet presAssocID="{80EA9BA2-0E64-4F17-9598-2C4CBCC2093E}" presName="parentText" presStyleLbl="node1" presStyleIdx="0" presStyleCnt="1" custLinFactNeighborX="2773" custLinFactNeighborY="-772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B14F694-0E92-4BA3-80CA-91163BCBB9B6}" type="presOf" srcId="{80EA9BA2-0E64-4F17-9598-2C4CBCC2093E}" destId="{EB6B35A9-2E54-47E8-82AD-054A02153DE4}" srcOrd="0" destOrd="0" presId="urn:microsoft.com/office/officeart/2005/8/layout/vList2"/>
    <dgm:cxn modelId="{0568A8E1-88F8-4010-8704-2A92680DF4E3}" type="presOf" srcId="{0A132B50-5A60-46CE-B29D-0BC70264D67E}" destId="{4BE7FD2E-877B-4E5D-8E15-C326610DAEDD}" srcOrd="0" destOrd="0" presId="urn:microsoft.com/office/officeart/2005/8/layout/vList2"/>
    <dgm:cxn modelId="{007DA5F4-D1AD-484E-920B-D731E7D8608A}" srcId="{0A132B50-5A60-46CE-B29D-0BC70264D67E}" destId="{80EA9BA2-0E64-4F17-9598-2C4CBCC2093E}" srcOrd="0" destOrd="0" parTransId="{27E14F3A-E140-4310-9D78-C7B0958DF102}" sibTransId="{EB99F040-2988-4EF8-9A9B-31DBCA683CD9}"/>
    <dgm:cxn modelId="{67168CBB-B7CE-4829-9969-68A48D000D6F}" type="presParOf" srcId="{4BE7FD2E-877B-4E5D-8E15-C326610DAEDD}" destId="{EB6B35A9-2E54-47E8-82AD-054A02153DE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A132B50-5A60-46CE-B29D-0BC70264D67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0EA9BA2-0E64-4F17-9598-2C4CBCC2093E}">
      <dgm:prSet custT="1"/>
      <dgm:spPr/>
      <dgm:t>
        <a:bodyPr/>
        <a:lstStyle/>
        <a:p>
          <a:pPr algn="ctr" rtl="0"/>
          <a:r>
            <a:rPr lang="ru-RU" sz="1800" b="1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тыс.руб.</a:t>
          </a:r>
          <a:endParaRPr lang="ru-RU" sz="1800" b="1" i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7E14F3A-E140-4310-9D78-C7B0958DF102}" type="parTrans" cxnId="{007DA5F4-D1AD-484E-920B-D731E7D8608A}">
      <dgm:prSet/>
      <dgm:spPr/>
      <dgm:t>
        <a:bodyPr/>
        <a:lstStyle/>
        <a:p>
          <a:endParaRPr lang="ru-RU"/>
        </a:p>
      </dgm:t>
    </dgm:pt>
    <dgm:pt modelId="{EB99F040-2988-4EF8-9A9B-31DBCA683CD9}" type="sibTrans" cxnId="{007DA5F4-D1AD-484E-920B-D731E7D8608A}">
      <dgm:prSet/>
      <dgm:spPr/>
      <dgm:t>
        <a:bodyPr/>
        <a:lstStyle/>
        <a:p>
          <a:endParaRPr lang="ru-RU"/>
        </a:p>
      </dgm:t>
    </dgm:pt>
    <dgm:pt modelId="{4BE7FD2E-877B-4E5D-8E15-C326610DAEDD}" type="pres">
      <dgm:prSet presAssocID="{0A132B50-5A60-46CE-B29D-0BC70264D67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B6B35A9-2E54-47E8-82AD-054A02153DE4}" type="pres">
      <dgm:prSet presAssocID="{80EA9BA2-0E64-4F17-9598-2C4CBCC2093E}" presName="parentText" presStyleLbl="node1" presStyleIdx="0" presStyleCnt="1" custLinFactNeighborX="117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9ACE3F1-A0E0-43EE-91D1-B412317E2A64}" type="presOf" srcId="{80EA9BA2-0E64-4F17-9598-2C4CBCC2093E}" destId="{EB6B35A9-2E54-47E8-82AD-054A02153DE4}" srcOrd="0" destOrd="0" presId="urn:microsoft.com/office/officeart/2005/8/layout/vList2"/>
    <dgm:cxn modelId="{007DA5F4-D1AD-484E-920B-D731E7D8608A}" srcId="{0A132B50-5A60-46CE-B29D-0BC70264D67E}" destId="{80EA9BA2-0E64-4F17-9598-2C4CBCC2093E}" srcOrd="0" destOrd="0" parTransId="{27E14F3A-E140-4310-9D78-C7B0958DF102}" sibTransId="{EB99F040-2988-4EF8-9A9B-31DBCA683CD9}"/>
    <dgm:cxn modelId="{5CB20DCE-6DB8-4512-828B-719F080F08EC}" type="presOf" srcId="{0A132B50-5A60-46CE-B29D-0BC70264D67E}" destId="{4BE7FD2E-877B-4E5D-8E15-C326610DAEDD}" srcOrd="0" destOrd="0" presId="urn:microsoft.com/office/officeart/2005/8/layout/vList2"/>
    <dgm:cxn modelId="{352FA973-F7ED-47DA-A0DA-49E270F5B7FC}" type="presParOf" srcId="{4BE7FD2E-877B-4E5D-8E15-C326610DAEDD}" destId="{EB6B35A9-2E54-47E8-82AD-054A02153DE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4AF04DA-2576-41CC-B86D-2FDFC0CFD64B}" type="doc">
      <dgm:prSet loTypeId="urn:microsoft.com/office/officeart/2005/8/layout/vList3#10" loCatId="list" qsTypeId="urn:microsoft.com/office/officeart/2005/8/quickstyle/3d1" qsCatId="3D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9D8B2FD8-9BA4-41EA-B8F3-7FC15038D58F}" type="pres">
      <dgm:prSet presAssocID="{14AF04DA-2576-41CC-B86D-2FDFC0CFD64B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BEB99C65-2D9C-4C3A-8926-E95F0C652D1A}" type="presOf" srcId="{14AF04DA-2576-41CC-B86D-2FDFC0CFD64B}" destId="{9D8B2FD8-9BA4-41EA-B8F3-7FC15038D58F}" srcOrd="0" destOrd="0" presId="urn:microsoft.com/office/officeart/2005/8/layout/vList3#10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4AF04DA-2576-41CC-B86D-2FDFC0CFD64B}" type="doc">
      <dgm:prSet loTypeId="urn:microsoft.com/office/officeart/2005/8/layout/vList3#11" loCatId="list" qsTypeId="urn:microsoft.com/office/officeart/2005/8/quickstyle/3d1" qsCatId="3D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9D8B2FD8-9BA4-41EA-B8F3-7FC15038D58F}" type="pres">
      <dgm:prSet presAssocID="{14AF04DA-2576-41CC-B86D-2FDFC0CFD64B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CC39FFB7-F6DD-4230-8FD2-13129C6F2BE4}" type="presOf" srcId="{14AF04DA-2576-41CC-B86D-2FDFC0CFD64B}" destId="{9D8B2FD8-9BA4-41EA-B8F3-7FC15038D58F}" srcOrd="0" destOrd="0" presId="urn:microsoft.com/office/officeart/2005/8/layout/vList3#11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4AF04DA-2576-41CC-B86D-2FDFC0CFD64B}" type="doc">
      <dgm:prSet loTypeId="urn:microsoft.com/office/officeart/2005/8/layout/vList3#12" loCatId="list" qsTypeId="urn:microsoft.com/office/officeart/2005/8/quickstyle/3d1" qsCatId="3D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9D8B2FD8-9BA4-41EA-B8F3-7FC15038D58F}" type="pres">
      <dgm:prSet presAssocID="{14AF04DA-2576-41CC-B86D-2FDFC0CFD64B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6AAF6B56-DFBE-49CB-AA65-B73C90F7DD12}" type="presOf" srcId="{14AF04DA-2576-41CC-B86D-2FDFC0CFD64B}" destId="{9D8B2FD8-9BA4-41EA-B8F3-7FC15038D58F}" srcOrd="0" destOrd="0" presId="urn:microsoft.com/office/officeart/2005/8/layout/vList3#12"/>
  </dgm:cxnLst>
  <dgm:bg/>
  <dgm:whole/>
  <dgm:extLst>
    <a:ext uri="http://schemas.microsoft.com/office/drawing/2008/diagram">
      <dsp:dataModelExt xmlns:dsp="http://schemas.microsoft.com/office/drawing/2008/diagram" xmlns="" relId="rId1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B6B35A9-2E54-47E8-82AD-054A02153DE4}">
      <dsp:nvSpPr>
        <dsp:cNvPr id="0" name=""/>
        <dsp:cNvSpPr/>
      </dsp:nvSpPr>
      <dsp:spPr>
        <a:xfrm>
          <a:off x="0" y="0"/>
          <a:ext cx="7729534" cy="111383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Параметры городского бюджета на 2016 год и плановый период 2017-2018 годы:</a:t>
          </a:r>
          <a:endParaRPr lang="ru-RU" sz="2800" b="1" i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0"/>
        <a:ext cx="7729534" cy="111383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B6B35A9-2E54-47E8-82AD-054A02153DE4}">
      <dsp:nvSpPr>
        <dsp:cNvPr id="0" name=""/>
        <dsp:cNvSpPr/>
      </dsp:nvSpPr>
      <dsp:spPr>
        <a:xfrm>
          <a:off x="0" y="192"/>
          <a:ext cx="1623993" cy="3568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тыс.руб.</a:t>
          </a:r>
          <a:endParaRPr lang="ru-RU" sz="1800" b="1" i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192"/>
        <a:ext cx="1623993" cy="356804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#10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#1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#12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8780" cy="49403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1451" y="0"/>
            <a:ext cx="2938780" cy="49403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BEDE95-FF0A-4A33-9AD2-26BCC23B6FF2}" type="datetimeFigureOut">
              <a:rPr lang="ru-RU" smtClean="0"/>
              <a:pPr/>
              <a:t>01.04.2016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1363"/>
            <a:ext cx="4940300" cy="37052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8180" y="4693285"/>
            <a:ext cx="5425440" cy="44462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84855"/>
            <a:ext cx="2938780" cy="49403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1451" y="9384855"/>
            <a:ext cx="2938780" cy="49403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4D0E6D-062B-4F61-A93D-9F0BC4031E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032147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01.04.2016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01.04.2016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01.04.2016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13" Type="http://schemas.openxmlformats.org/officeDocument/2006/relationships/diagramData" Target="../diagrams/data5.xml"/><Relationship Id="rId18" Type="http://schemas.openxmlformats.org/officeDocument/2006/relationships/chart" Target="../charts/chart2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17" Type="http://schemas.microsoft.com/office/2007/relationships/diagramDrawing" Target="../diagrams/drawing5.xml"/><Relationship Id="rId2" Type="http://schemas.openxmlformats.org/officeDocument/2006/relationships/image" Target="../media/image3.jpeg"/><Relationship Id="rId16" Type="http://schemas.openxmlformats.org/officeDocument/2006/relationships/diagramColors" Target="../diagrams/colors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Relationship Id="rId14" Type="http://schemas.openxmlformats.org/officeDocument/2006/relationships/diagramLayout" Target="../diagrams/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="" xmlns:p14="http://schemas.microsoft.com/office/powerpoint/2010/main" val="4284751741"/>
              </p:ext>
            </p:extLst>
          </p:nvPr>
        </p:nvGraphicFramePr>
        <p:xfrm>
          <a:off x="1214414" y="642918"/>
          <a:ext cx="7729535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707128742"/>
              </p:ext>
            </p:extLst>
          </p:nvPr>
        </p:nvGraphicFramePr>
        <p:xfrm>
          <a:off x="1071537" y="2643183"/>
          <a:ext cx="7858182" cy="37862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3192"/>
                <a:gridCol w="1617908"/>
                <a:gridCol w="1483083"/>
                <a:gridCol w="1617908"/>
                <a:gridCol w="1456091"/>
              </a:tblGrid>
              <a:tr h="1455108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Наименование</a:t>
                      </a:r>
                      <a:r>
                        <a:rPr lang="ru-RU" sz="1600" b="1" baseline="0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 показателя</a:t>
                      </a:r>
                      <a:endParaRPr lang="ru-RU" sz="1600" b="1" dirty="0">
                        <a:effectLst>
                          <a:outerShdw blurRad="50800" dist="38100" dir="18900000" algn="b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Всего за </a:t>
                      </a:r>
                    </a:p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3 года</a:t>
                      </a:r>
                      <a:endParaRPr lang="ru-RU" sz="1600" b="1" dirty="0">
                        <a:effectLst>
                          <a:outerShdw blurRad="50800" dist="38100" dir="18900000" algn="b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2016 год </a:t>
                      </a:r>
                      <a:endParaRPr lang="ru-RU" sz="1600" b="1" dirty="0">
                        <a:effectLst>
                          <a:outerShdw blurRad="50800" dist="38100" dir="18900000" algn="b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2017 год </a:t>
                      </a:r>
                      <a:endParaRPr lang="ru-RU" sz="1600" b="1" dirty="0">
                        <a:effectLst>
                          <a:outerShdw blurRad="50800" dist="38100" dir="18900000" algn="b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2018 год</a:t>
                      </a:r>
                      <a:endParaRPr lang="ru-RU" sz="1600" b="1" dirty="0">
                        <a:effectLst>
                          <a:outerShdw blurRad="50800" dist="38100" dir="18900000" algn="b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1165553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Доходы</a:t>
                      </a:r>
                      <a:endParaRPr lang="ru-RU" sz="1600" b="1" dirty="0">
                        <a:effectLst>
                          <a:outerShdw blurRad="50800" dist="38100" dir="18900000" algn="b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r>
                        <a:rPr lang="ru-RU" sz="1600" b="1" baseline="0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 745 027,50</a:t>
                      </a:r>
                      <a:endParaRPr lang="ru-RU" sz="1600" b="1" dirty="0">
                        <a:effectLst>
                          <a:outerShdw blurRad="50800" dist="38100" dir="18900000" algn="b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1 665</a:t>
                      </a:r>
                      <a:r>
                        <a:rPr lang="ru-RU" sz="1600" b="1" baseline="0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 279,10</a:t>
                      </a:r>
                      <a:endParaRPr lang="ru-RU" sz="1600" b="1" dirty="0">
                        <a:effectLst>
                          <a:outerShdw blurRad="50800" dist="38100" dir="18900000" algn="b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1 538</a:t>
                      </a:r>
                      <a:r>
                        <a:rPr lang="ru-RU" sz="1600" b="1" baseline="0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 986,90</a:t>
                      </a:r>
                      <a:endParaRPr lang="ru-RU" sz="1600" b="1" dirty="0">
                        <a:effectLst>
                          <a:outerShdw blurRad="50800" dist="38100" dir="18900000" algn="b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1 540</a:t>
                      </a:r>
                      <a:r>
                        <a:rPr lang="ru-RU" sz="1600" b="1" baseline="0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 761,50</a:t>
                      </a:r>
                      <a:endParaRPr lang="ru-RU" sz="1600" b="1" dirty="0">
                        <a:effectLst>
                          <a:outerShdw blurRad="50800" dist="38100" dir="18900000" algn="b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1165553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Расходы</a:t>
                      </a:r>
                      <a:endParaRPr lang="ru-RU" sz="1600" b="1" dirty="0">
                        <a:effectLst>
                          <a:outerShdw blurRad="50800" dist="38100" dir="18900000" algn="b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r>
                        <a:rPr lang="ru-RU" sz="1600" b="1" baseline="0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 745 027,50</a:t>
                      </a:r>
                      <a:endParaRPr lang="ru-RU" sz="1600" b="1" dirty="0">
                        <a:effectLst>
                          <a:outerShdw blurRad="50800" dist="38100" dir="18900000" algn="b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r>
                        <a:rPr lang="ru-RU" sz="1600" b="1" baseline="0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 665 279,10</a:t>
                      </a:r>
                      <a:endParaRPr lang="ru-RU" sz="1600" b="1" dirty="0">
                        <a:effectLst>
                          <a:outerShdw blurRad="50800" dist="38100" dir="18900000" algn="b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1 538</a:t>
                      </a:r>
                      <a:r>
                        <a:rPr lang="ru-RU" sz="1600" b="1" baseline="0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 986,90</a:t>
                      </a:r>
                      <a:endParaRPr lang="ru-RU" sz="1600" b="1" dirty="0">
                        <a:effectLst>
                          <a:outerShdw blurRad="50800" dist="38100" dir="18900000" algn="b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1 540</a:t>
                      </a:r>
                      <a:r>
                        <a:rPr lang="ru-RU" sz="1600" b="1" baseline="0" dirty="0" smtClean="0">
                          <a:effectLst>
                            <a:outerShdw blurRad="50800" dist="38100" dir="18900000" algn="b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 761,50</a:t>
                      </a:r>
                      <a:endParaRPr lang="ru-RU" sz="1600" b="1" dirty="0">
                        <a:effectLst>
                          <a:outerShdw blurRad="50800" dist="38100" dir="18900000" algn="b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6" name="Схема 5"/>
          <p:cNvGraphicFramePr/>
          <p:nvPr/>
        </p:nvGraphicFramePr>
        <p:xfrm>
          <a:off x="7162849" y="2143116"/>
          <a:ext cx="1623994" cy="357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42852"/>
          <a:ext cx="528638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643834" y="214290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rgbClr val="0070C0"/>
                </a:solidFill>
              </a:rPr>
              <a:t>Тыс. руб.</a:t>
            </a:r>
            <a:endParaRPr lang="ru-RU" b="1" i="1" dirty="0">
              <a:solidFill>
                <a:srgbClr val="0070C0"/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857752" y="500043"/>
          <a:ext cx="4143404" cy="6143668"/>
        </p:xfrm>
        <a:graphic>
          <a:graphicData uri="http://schemas.openxmlformats.org/drawingml/2006/table">
            <a:tbl>
              <a:tblPr/>
              <a:tblGrid>
                <a:gridCol w="3388283"/>
                <a:gridCol w="755121"/>
              </a:tblGrid>
              <a:tr h="232152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latin typeface="Times New Roman"/>
                        </a:rPr>
                        <a:t>414 788,70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</a:tr>
              <a:tr h="232152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latin typeface="Times New Roman"/>
                        </a:rPr>
                        <a:t>НАЛОГОВЫЕ  ДОХОДЫ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latin typeface="Times New Roman"/>
                        </a:rPr>
                        <a:t>331 308,63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32152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Налог на прибыль организаций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latin typeface="Times New Roman"/>
                        </a:rPr>
                        <a:t>4 347,80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244371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latin typeface="Times New Roman"/>
                        </a:rPr>
                        <a:t>216 211,10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413199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Акцизы по подакцизным товарам (продукции), производимым на территории Российской Федерации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latin typeface="Times New Roman"/>
                        </a:rPr>
                        <a:t>24 569,40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281025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Налог на совокупный доход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latin typeface="Times New Roman"/>
                        </a:rPr>
                        <a:t>41 825,72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219933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Налоги на имущество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latin typeface="Times New Roman"/>
                        </a:rPr>
                        <a:t>25 336,31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281025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latin typeface="Times New Roman"/>
                        </a:rPr>
                        <a:t>19 018,30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268806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latin typeface="Times New Roman"/>
                        </a:rPr>
                        <a:t>НЕНАЛОГОВЫЕ ДОХОДЫ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latin typeface="Times New Roman"/>
                        </a:rPr>
                        <a:t>83 480,07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</a:tr>
              <a:tr h="476521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latin typeface="Times New Roman"/>
                        </a:rPr>
                        <a:t>70 853,02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268806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Платежи при пользовании природными ресурсами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latin typeface="Times New Roman"/>
                        </a:rPr>
                        <a:t>209,00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476521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Доходы от оказания платных услуг и компенсации затрат государства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latin typeface="Times New Roman"/>
                        </a:rPr>
                        <a:t>1 620,25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452083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latin typeface="Times New Roman"/>
                        </a:rPr>
                        <a:t>1 440,00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317680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latin typeface="Times New Roman"/>
                        </a:rPr>
                        <a:t>9 357,80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293243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latin typeface="Times New Roman"/>
                        </a:rPr>
                        <a:t>БЕЗВОЗМЕЗДНЫЕ ПОСТУПЛЕНИЯ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latin typeface="Times New Roman"/>
                        </a:rPr>
                        <a:t>1 250 490,40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</a:tr>
              <a:tr h="488739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Дотации бюджетам субъектов Российской Федерации и муниципальных образований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latin typeface="Times New Roman"/>
                        </a:rPr>
                        <a:t>245 447,30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</a:tr>
              <a:tr h="256587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Субсидии  бюджетам субъектов Российской Федерации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latin typeface="Times New Roman"/>
                        </a:rPr>
                        <a:t>146 855,20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</a:tr>
              <a:tr h="232152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Субвенции бюджетам субъектов Российской Федерации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latin typeface="Times New Roman"/>
                        </a:rPr>
                        <a:t>858 179,50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</a:tr>
              <a:tr h="268806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Иные безвозмездные поступления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latin typeface="Times New Roman"/>
                        </a:rPr>
                        <a:t>8,40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</a:tr>
              <a:tr h="207715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latin typeface="Times New Roman"/>
                        </a:rPr>
                        <a:t>ВСЕГО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 dirty="0">
                          <a:latin typeface="Times New Roman"/>
                        </a:rPr>
                        <a:t>1 665 279,10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>
            <p:extLst>
              <p:ext uri="{D42A27DB-BD31-4B8C-83A1-F6EECF244321}">
                <p14:modId xmlns="" xmlns:p14="http://schemas.microsoft.com/office/powerpoint/2010/main" val="1597722692"/>
              </p:ext>
            </p:extLst>
          </p:nvPr>
        </p:nvGraphicFramePr>
        <p:xfrm>
          <a:off x="142844" y="2714620"/>
          <a:ext cx="9429816" cy="714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="" xmlns:p14="http://schemas.microsoft.com/office/powerpoint/2010/main" val="2368117489"/>
              </p:ext>
            </p:extLst>
          </p:nvPr>
        </p:nvGraphicFramePr>
        <p:xfrm>
          <a:off x="142844" y="3643314"/>
          <a:ext cx="9286908" cy="1143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="" xmlns:p14="http://schemas.microsoft.com/office/powerpoint/2010/main" val="253325332"/>
              </p:ext>
            </p:extLst>
          </p:nvPr>
        </p:nvGraphicFramePr>
        <p:xfrm>
          <a:off x="142844" y="5000636"/>
          <a:ext cx="9429816" cy="7858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13" name="Диаграмма 12"/>
          <p:cNvGraphicFramePr/>
          <p:nvPr/>
        </p:nvGraphicFramePr>
        <p:xfrm>
          <a:off x="0" y="0"/>
          <a:ext cx="6000760" cy="55007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8"/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/>
        </p:nvGraphicFramePr>
        <p:xfrm>
          <a:off x="5214942" y="1357300"/>
          <a:ext cx="3786214" cy="4786343"/>
        </p:xfrm>
        <a:graphic>
          <a:graphicData uri="http://schemas.openxmlformats.org/drawingml/2006/table">
            <a:tbl>
              <a:tblPr/>
              <a:tblGrid>
                <a:gridCol w="3063725"/>
                <a:gridCol w="722489"/>
              </a:tblGrid>
              <a:tr h="473069"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Наименование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E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2016 год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E76"/>
                    </a:solidFill>
                  </a:tcPr>
                </a:tc>
              </a:tr>
              <a:tr h="278275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ВСЕГО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E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1 665 299,1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E76"/>
                    </a:solidFill>
                  </a:tcPr>
                </a:tc>
              </a:tr>
              <a:tr h="236534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Общегосударственные вопросы (аппарат управления)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E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90 207,0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7BA"/>
                    </a:solidFill>
                  </a:tcPr>
                </a:tc>
              </a:tr>
              <a:tr h="292190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оборона (ВУС)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E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285,9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7BA"/>
                    </a:solidFill>
                  </a:tcPr>
                </a:tc>
              </a:tr>
              <a:tr h="584379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безопасности и правоохранительная деятельность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E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2 045,5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7BA"/>
                    </a:solidFill>
                  </a:tcPr>
                </a:tc>
              </a:tr>
              <a:tr h="403500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экономика (транспорт, дорожный фонд)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E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62 244,3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7BA"/>
                    </a:solidFill>
                  </a:tcPr>
                </a:tc>
              </a:tr>
              <a:tr h="500897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ЖКХ (благоустройство, дороги города, кап. Ремонт жилого фонда)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E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93 564,5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7BA"/>
                    </a:solidFill>
                  </a:tcPr>
                </a:tc>
              </a:tr>
              <a:tr h="333932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СОЦСФЕРА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E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1 416 951,9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7BA"/>
                    </a:solidFill>
                  </a:tcPr>
                </a:tc>
              </a:tr>
              <a:tr h="278275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Образование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E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1 056 325,2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7BA"/>
                    </a:solidFill>
                  </a:tcPr>
                </a:tc>
              </a:tr>
              <a:tr h="278275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Культура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E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204 454,5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7BA"/>
                    </a:solidFill>
                  </a:tcPr>
                </a:tc>
              </a:tr>
              <a:tr h="278275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Здравоохранение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E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44,8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7BA"/>
                    </a:solidFill>
                  </a:tcPr>
                </a:tc>
              </a:tr>
              <a:tr h="417414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Социальная политика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E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128 839,3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7BA"/>
                    </a:solidFill>
                  </a:tcPr>
                </a:tc>
              </a:tr>
              <a:tr h="431328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Физическая культура и спорт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AE7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27 288,1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7BA"/>
                    </a:solidFill>
                  </a:tcPr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7572396" y="857232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Тыс. руб.</a:t>
            </a: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1829</TotalTime>
  <Words>288</Words>
  <Application>Microsoft Office PowerPoint</Application>
  <PresentationFormat>Экран (4:3)</PresentationFormat>
  <Paragraphs>88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Солнцестояние</vt:lpstr>
      <vt:lpstr>Слайд 1</vt:lpstr>
      <vt:lpstr>Слайд 2</vt:lpstr>
      <vt:lpstr>Слайд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никита</dc:creator>
  <cp:lastModifiedBy>nata</cp:lastModifiedBy>
  <cp:revision>217</cp:revision>
  <dcterms:modified xsi:type="dcterms:W3CDTF">2016-04-01T01:28:21Z</dcterms:modified>
</cp:coreProperties>
</file>