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5"/>
  </p:notesMasterIdLst>
  <p:sldIdLst>
    <p:sldId id="298" r:id="rId2"/>
    <p:sldId id="258" r:id="rId3"/>
    <p:sldId id="262" r:id="rId4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CC"/>
    <a:srgbClr val="000066"/>
    <a:srgbClr val="000099"/>
    <a:srgbClr val="DDECFF"/>
    <a:srgbClr val="ECECEC"/>
    <a:srgbClr val="FFFFCC"/>
    <a:srgbClr val="FFFF66"/>
    <a:srgbClr val="6D90C3"/>
    <a:srgbClr val="DF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6" autoAdjust="0"/>
    <p:restoredTop sz="99023" autoAdjust="0"/>
  </p:normalViewPr>
  <p:slideViewPr>
    <p:cSldViewPr snapToGrid="0">
      <p:cViewPr varScale="1">
        <p:scale>
          <a:sx n="114" d="100"/>
          <a:sy n="114" d="100"/>
        </p:scale>
        <p:origin x="57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4"/>
            <a:ext cx="5408930" cy="3891111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4"/>
            <a:ext cx="2929837" cy="49582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4"/>
            <a:ext cx="2929837" cy="49582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094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9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7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4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6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46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0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27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90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72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1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60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62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182" y="405633"/>
            <a:ext cx="11317635" cy="863599"/>
          </a:xfrm>
        </p:spPr>
        <p:txBody>
          <a:bodyPr>
            <a:noAutofit/>
          </a:bodyPr>
          <a:lstStyle/>
          <a:p>
            <a:pPr algn="ctr"/>
            <a:r>
              <a:rPr lang="ru-RU" sz="26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</a:t>
            </a:r>
            <a:br>
              <a:rPr lang="ru-RU" sz="26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6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«Благоустройство территории муниципального </a:t>
            </a:r>
            <a:br>
              <a:rPr lang="ru-RU" sz="26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6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город Минусинск»</a:t>
            </a:r>
            <a:endParaRPr lang="ru-RU" sz="2600" i="1" dirty="0">
              <a:solidFill>
                <a:srgbClr val="00006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9BB282-02CD-42A0-B67D-0D68C5C99C89}"/>
              </a:ext>
            </a:extLst>
          </p:cNvPr>
          <p:cNvSpPr txBox="1"/>
          <p:nvPr/>
        </p:nvSpPr>
        <p:spPr>
          <a:xfrm>
            <a:off x="513825" y="1397675"/>
            <a:ext cx="112409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целом по муниципальной программе муниципального образования город Минусинск «Благоустройство территории муниципального образования город Минусинск» в 2020 году расходы исполнены в сумме 16 012,98 тыс. руб. й или 84,29% от уточненной бюджетной росписи в сумме 18 997,22 тыс. руб., за счет средств бюджета города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5F7AB6-40CA-4480-9A2A-E73C8D8B7FE4}"/>
              </a:ext>
            </a:extLst>
          </p:cNvPr>
          <p:cNvSpPr txBox="1"/>
          <p:nvPr/>
        </p:nvSpPr>
        <p:spPr>
          <a:xfrm>
            <a:off x="330665" y="2562555"/>
            <a:ext cx="11347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algn="just">
              <a:spcAft>
                <a:spcPts val="600"/>
              </a:spcAft>
            </a:pPr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Бюджетные ассигнования на реализацию Программы распределены следующим образом: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B0368E10-5BAB-4D62-9CA9-4361ECBECA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426647"/>
              </p:ext>
            </p:extLst>
          </p:nvPr>
        </p:nvGraphicFramePr>
        <p:xfrm>
          <a:off x="580935" y="3095116"/>
          <a:ext cx="8084893" cy="16637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16219">
                  <a:extLst>
                    <a:ext uri="{9D8B030D-6E8A-4147-A177-3AD203B41FA5}">
                      <a16:colId xmlns:a16="http://schemas.microsoft.com/office/drawing/2014/main" val="1674241267"/>
                    </a:ext>
                  </a:extLst>
                </a:gridCol>
                <a:gridCol w="3018460">
                  <a:extLst>
                    <a:ext uri="{9D8B030D-6E8A-4147-A177-3AD203B41FA5}">
                      <a16:colId xmlns:a16="http://schemas.microsoft.com/office/drawing/2014/main" val="2548251398"/>
                    </a:ext>
                  </a:extLst>
                </a:gridCol>
                <a:gridCol w="855981">
                  <a:extLst>
                    <a:ext uri="{9D8B030D-6E8A-4147-A177-3AD203B41FA5}">
                      <a16:colId xmlns:a16="http://schemas.microsoft.com/office/drawing/2014/main" val="1442892760"/>
                    </a:ext>
                  </a:extLst>
                </a:gridCol>
                <a:gridCol w="946085">
                  <a:extLst>
                    <a:ext uri="{9D8B030D-6E8A-4147-A177-3AD203B41FA5}">
                      <a16:colId xmlns:a16="http://schemas.microsoft.com/office/drawing/2014/main" val="3342169085"/>
                    </a:ext>
                  </a:extLst>
                </a:gridCol>
                <a:gridCol w="1028679">
                  <a:extLst>
                    <a:ext uri="{9D8B030D-6E8A-4147-A177-3AD203B41FA5}">
                      <a16:colId xmlns:a16="http://schemas.microsoft.com/office/drawing/2014/main" val="3182760431"/>
                    </a:ext>
                  </a:extLst>
                </a:gridCol>
                <a:gridCol w="1719469">
                  <a:extLst>
                    <a:ext uri="{9D8B030D-6E8A-4147-A177-3AD203B41FA5}">
                      <a16:colId xmlns:a16="http://schemas.microsoft.com/office/drawing/2014/main" val="2632011121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рублей)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1962356"/>
                  </a:ext>
                </a:extLst>
              </a:tr>
              <a:tr h="164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765425"/>
                  </a:ext>
                </a:extLst>
              </a:tr>
              <a:tr h="87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981412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18 997,22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16 012,98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84,29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189728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-за счет средств бюджета города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18 997, 22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16 012,98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84,29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533197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45E3D1-6AF3-4469-9F5E-53D0E9382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6378" y="3829996"/>
            <a:ext cx="360071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2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945" y="223633"/>
            <a:ext cx="11754795" cy="643467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Подпрограмма </a:t>
            </a:r>
            <a:br>
              <a:rPr lang="ru-RU" sz="18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«Благоустройство муниципального образования город Минусинск»</a:t>
            </a:r>
            <a:endParaRPr lang="ru-RU" sz="1800" b="1" i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338159"/>
              </p:ext>
            </p:extLst>
          </p:nvPr>
        </p:nvGraphicFramePr>
        <p:xfrm>
          <a:off x="509731" y="930767"/>
          <a:ext cx="11133221" cy="2143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2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2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16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2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297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бюджетных ассигнований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(тыс. руб.)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5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учреждение «Управление городского хозяйства» администрации города Минусинска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15 217,63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15 167,12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85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3 584,80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651,06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18 802,43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15 818,18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B805CA-2FD0-493D-AD8F-64B59789D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57728"/>
            <a:ext cx="12192000" cy="542544"/>
          </a:xfrm>
          <a:prstGeom prst="rect">
            <a:avLst/>
          </a:prstGeom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B5172C2D-0E20-4A75-AAB9-6343A18B8C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404319"/>
              </p:ext>
            </p:extLst>
          </p:nvPr>
        </p:nvGraphicFramePr>
        <p:xfrm>
          <a:off x="301404" y="3847863"/>
          <a:ext cx="11133221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2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2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16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2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бюджетных ассигнований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(тыс. руб.)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5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учреждение «Управление городского хозяйства» администрации города Минусинска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194,80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061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954" y="292799"/>
            <a:ext cx="113614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мероприятий подпрограммы были достигнуты следующие показатели:</a:t>
            </a:r>
            <a:endParaRPr lang="ru-RU" sz="20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15E0360-A9EE-46F5-9B3B-44E041F2A5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857399"/>
              </p:ext>
            </p:extLst>
          </p:nvPr>
        </p:nvGraphicFramePr>
        <p:xfrm>
          <a:off x="734320" y="916032"/>
          <a:ext cx="6210301" cy="28595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5419">
                  <a:extLst>
                    <a:ext uri="{9D8B030D-6E8A-4147-A177-3AD203B41FA5}">
                      <a16:colId xmlns:a16="http://schemas.microsoft.com/office/drawing/2014/main" val="977901046"/>
                    </a:ext>
                  </a:extLst>
                </a:gridCol>
                <a:gridCol w="3188625">
                  <a:extLst>
                    <a:ext uri="{9D8B030D-6E8A-4147-A177-3AD203B41FA5}">
                      <a16:colId xmlns:a16="http://schemas.microsoft.com/office/drawing/2014/main" val="2197732847"/>
                    </a:ext>
                  </a:extLst>
                </a:gridCol>
                <a:gridCol w="755419">
                  <a:extLst>
                    <a:ext uri="{9D8B030D-6E8A-4147-A177-3AD203B41FA5}">
                      <a16:colId xmlns:a16="http://schemas.microsoft.com/office/drawing/2014/main" val="1886795092"/>
                    </a:ext>
                  </a:extLst>
                </a:gridCol>
                <a:gridCol w="755419">
                  <a:extLst>
                    <a:ext uri="{9D8B030D-6E8A-4147-A177-3AD203B41FA5}">
                      <a16:colId xmlns:a16="http://schemas.microsoft.com/office/drawing/2014/main" val="4266352998"/>
                    </a:ext>
                  </a:extLst>
                </a:gridCol>
                <a:gridCol w="755419">
                  <a:extLst>
                    <a:ext uri="{9D8B030D-6E8A-4147-A177-3AD203B41FA5}">
                      <a16:colId xmlns:a16="http://schemas.microsoft.com/office/drawing/2014/main" val="328356932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Цель, задачи, показатели результативности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Единица измерения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2021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04157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факт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9150637"/>
                  </a:ext>
                </a:extLst>
              </a:tr>
              <a:tr h="664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Площадь территории города, на которой выполнены работы по благоустройству, по отношению к общей площади муниципального образования город Минусинск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1,12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1,12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7507721"/>
                  </a:ext>
                </a:extLst>
              </a:tr>
              <a:tr h="196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>
                          <a:effectLst/>
                        </a:rPr>
                        <a:t>Развешивание и снятие флагов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1 680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1 680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5382006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>
                          <a:effectLst/>
                        </a:rPr>
                        <a:t>Демонтаж, перемещение и хранение самовольно установленных и незаконно размещенных объектов движимого имущества на территории муниципального образования город Минусинск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314463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>
                          <a:effectLst/>
                        </a:rPr>
                        <a:t>Изготовление и монтаж указателей улиц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effectLst/>
                        </a:rPr>
                        <a:t>ед.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438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438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1883417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6648DFE-EACD-4384-B55F-0864A298F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53848"/>
              </p:ext>
            </p:extLst>
          </p:nvPr>
        </p:nvGraphicFramePr>
        <p:xfrm>
          <a:off x="5289544" y="4075702"/>
          <a:ext cx="6210299" cy="18662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7806">
                  <a:extLst>
                    <a:ext uri="{9D8B030D-6E8A-4147-A177-3AD203B41FA5}">
                      <a16:colId xmlns:a16="http://schemas.microsoft.com/office/drawing/2014/main" val="3585410427"/>
                    </a:ext>
                  </a:extLst>
                </a:gridCol>
                <a:gridCol w="3144264">
                  <a:extLst>
                    <a:ext uri="{9D8B030D-6E8A-4147-A177-3AD203B41FA5}">
                      <a16:colId xmlns:a16="http://schemas.microsoft.com/office/drawing/2014/main" val="2484193944"/>
                    </a:ext>
                  </a:extLst>
                </a:gridCol>
                <a:gridCol w="665514">
                  <a:extLst>
                    <a:ext uri="{9D8B030D-6E8A-4147-A177-3AD203B41FA5}">
                      <a16:colId xmlns:a16="http://schemas.microsoft.com/office/drawing/2014/main" val="3055250272"/>
                    </a:ext>
                  </a:extLst>
                </a:gridCol>
                <a:gridCol w="827806">
                  <a:extLst>
                    <a:ext uri="{9D8B030D-6E8A-4147-A177-3AD203B41FA5}">
                      <a16:colId xmlns:a16="http://schemas.microsoft.com/office/drawing/2014/main" val="1861336428"/>
                    </a:ext>
                  </a:extLst>
                </a:gridCol>
                <a:gridCol w="744909">
                  <a:extLst>
                    <a:ext uri="{9D8B030D-6E8A-4147-A177-3AD203B41FA5}">
                      <a16:colId xmlns:a16="http://schemas.microsoft.com/office/drawing/2014/main" val="135465607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Показатели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Единица измерения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2021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131916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факт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8404399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Количество участников конкурса «Мой любимый город», признанных в установленном порядке победителями, по отношению к количеству заявок, поданных на участие в конкурсе «Мой любимый город»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60,10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60,10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8888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1254337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3072</TotalTime>
  <Words>367</Words>
  <Application>Microsoft Office PowerPoint</Application>
  <PresentationFormat>Широкоэкранный</PresentationFormat>
  <Paragraphs>104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Calibri</vt:lpstr>
      <vt:lpstr>Corbel</vt:lpstr>
      <vt:lpstr>Times New Roman</vt:lpstr>
      <vt:lpstr>Базис</vt:lpstr>
      <vt:lpstr>Муниципальная программа  «Благоустройство территории муниципального  образования город Минусинск»</vt:lpstr>
      <vt:lpstr>Подпрограмма  «Благоустройство муниципального образования город Минусинск»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Виталий Черепанов</cp:lastModifiedBy>
  <cp:revision>315</cp:revision>
  <cp:lastPrinted>2021-03-04T04:35:16Z</cp:lastPrinted>
  <dcterms:created xsi:type="dcterms:W3CDTF">2016-04-28T09:51:29Z</dcterms:created>
  <dcterms:modified xsi:type="dcterms:W3CDTF">2022-03-25T06:19:33Z</dcterms:modified>
</cp:coreProperties>
</file>