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 varScale="1">
        <p:scale>
          <a:sx n="68" d="100"/>
          <a:sy n="68" d="100"/>
        </p:scale>
        <p:origin x="-108" y="-6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x\2022%20&#1075;&#1086;&#1076;\&#1057;&#1072;&#1081;&#1090;\&#1043;&#1054;&#1058;&#1054;&#1042;&#1054;\&#1044;&#1086;&#1093;&#1086;&#1076;&#1099;%20&#1085;&#1072;%2001.02.2022\&#1044;&#1086;&#1093;&#1086;&#1076;&#1099;%20&#1085;&#1072;&#1083;&#1086;&#1075;+&#1085;&#1077;&#1085;&#1072;&#1083;&#1086;&#1075;%20&#1085;&#1072;%2001.02.22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x\2022%20&#1075;&#1086;&#1076;\&#1057;&#1072;&#1081;&#1090;\&#1043;&#1054;&#1058;&#1054;&#1042;&#1054;\&#1056;&#1072;&#1089;&#1093;&#1086;&#1076;&#1099;%20&#1085;&#1072;%2001.02.2022\&#1071;&#1085;&#1074;&#1072;&#1088;&#1100;\&#1076;&#1083;&#1103;%20&#1089;&#1072;&#1081;&#1090;&#1072;%20&#1085;&#1072;%2001.02.202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8446.2999999999938</c:v>
                </c:pt>
                <c:pt idx="1">
                  <c:v>500</c:v>
                </c:pt>
                <c:pt idx="2" formatCode="#,##0.0">
                  <c:v>506.53674999999964</c:v>
                </c:pt>
              </c:numCache>
            </c:numRef>
          </c:val>
        </c:ser>
        <c:ser>
          <c:idx val="1"/>
          <c:order val="1"/>
          <c:tx>
            <c:strRef>
              <c:f>Лист1!$F$29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331789.60000000003</c:v>
                </c:pt>
                <c:pt idx="1">
                  <c:v>16405</c:v>
                </c:pt>
                <c:pt idx="2" formatCode="#,##0.0">
                  <c:v>16412.014269999989</c:v>
                </c:pt>
              </c:numCache>
            </c:numRef>
          </c:val>
        </c:ser>
        <c:ser>
          <c:idx val="2"/>
          <c:order val="2"/>
          <c:tx>
            <c:strRef>
              <c:f>Лист1!$F$30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134216.5</c:v>
                </c:pt>
                <c:pt idx="1">
                  <c:v>5720</c:v>
                </c:pt>
                <c:pt idx="2">
                  <c:v>5984.8515200000047</c:v>
                </c:pt>
              </c:numCache>
            </c:numRef>
          </c:val>
        </c:ser>
        <c:ser>
          <c:idx val="3"/>
          <c:order val="3"/>
          <c:tx>
            <c:strRef>
              <c:f>Лист1!$F$31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42549</c:v>
                </c:pt>
                <c:pt idx="1">
                  <c:v>1400</c:v>
                </c:pt>
                <c:pt idx="2">
                  <c:v>1404.8257000000001</c:v>
                </c:pt>
              </c:numCache>
            </c:numRef>
          </c:val>
        </c:ser>
        <c:ser>
          <c:idx val="4"/>
          <c:order val="4"/>
          <c:tx>
            <c:strRef>
              <c:f>Лист1!$F$32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16105.5</c:v>
                </c:pt>
                <c:pt idx="1">
                  <c:v>1004.8</c:v>
                </c:pt>
                <c:pt idx="2">
                  <c:v>1026.5252500000001</c:v>
                </c:pt>
              </c:numCache>
            </c:numRef>
          </c:val>
        </c:ser>
        <c:ser>
          <c:idx val="5"/>
          <c:order val="5"/>
          <c:tx>
            <c:strRef>
              <c:f>Лист1!$F$33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55588.03</c:v>
                </c:pt>
                <c:pt idx="1">
                  <c:v>4229.0000000000009</c:v>
                </c:pt>
                <c:pt idx="2">
                  <c:v>5206.5884300000007</c:v>
                </c:pt>
              </c:numCache>
            </c:numRef>
          </c:val>
        </c:ser>
        <c:ser>
          <c:idx val="6"/>
          <c:order val="6"/>
          <c:tx>
            <c:strRef>
              <c:f>Лист1!$F$35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73550.48000000001</c:v>
                </c:pt>
                <c:pt idx="1">
                  <c:v>4283.3553000000002</c:v>
                </c:pt>
                <c:pt idx="2">
                  <c:v>3331.27835</c:v>
                </c:pt>
              </c:numCache>
            </c:numRef>
          </c:val>
        </c:ser>
        <c:ser>
          <c:idx val="7"/>
          <c:order val="7"/>
          <c:tx>
            <c:strRef>
              <c:f>Лист1!$F$36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766.9</c:v>
                </c:pt>
                <c:pt idx="1">
                  <c:v>200.5</c:v>
                </c:pt>
                <c:pt idx="2">
                  <c:v>96.25636999999999</c:v>
                </c:pt>
              </c:numCache>
            </c:numRef>
          </c:val>
        </c:ser>
        <c:ser>
          <c:idx val="8"/>
          <c:order val="8"/>
          <c:tx>
            <c:strRef>
              <c:f>Лист1!$F$37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1277.5899999999999</c:v>
                </c:pt>
                <c:pt idx="1">
                  <c:v>21.661999999999999</c:v>
                </c:pt>
                <c:pt idx="2">
                  <c:v>21.416229999999985</c:v>
                </c:pt>
              </c:numCache>
            </c:numRef>
          </c:val>
        </c:ser>
        <c:ser>
          <c:idx val="9"/>
          <c:order val="9"/>
          <c:tx>
            <c:strRef>
              <c:f>Лист1!$F$38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3900</c:v>
                </c:pt>
                <c:pt idx="1">
                  <c:v>0</c:v>
                </c:pt>
                <c:pt idx="2">
                  <c:v>273.72362999999984</c:v>
                </c:pt>
              </c:numCache>
            </c:numRef>
          </c:val>
        </c:ser>
        <c:ser>
          <c:idx val="10"/>
          <c:order val="10"/>
          <c:tx>
            <c:strRef>
              <c:f>Лист1!$F$39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5212.7</c:v>
                </c:pt>
                <c:pt idx="1">
                  <c:v>89.301999999999992</c:v>
                </c:pt>
                <c:pt idx="2">
                  <c:v>105.87380999999998</c:v>
                </c:pt>
              </c:numCache>
            </c:numRef>
          </c:val>
        </c:ser>
        <c:ser>
          <c:idx val="11"/>
          <c:order val="11"/>
          <c:tx>
            <c:strRef>
              <c:f>Лист1!$F$40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50</c:v>
                </c:pt>
                <c:pt idx="1">
                  <c:v>4.1659999999999977</c:v>
                </c:pt>
                <c:pt idx="2">
                  <c:v>0</c:v>
                </c:pt>
              </c:numCache>
            </c:numRef>
          </c:val>
        </c:ser>
        <c:ser>
          <c:idx val="12"/>
          <c:order val="12"/>
          <c:tx>
            <c:strRef>
              <c:f>Лист1!$F$41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 formatCode="#,##0.00">
                  <c:v>460860.2</c:v>
                </c:pt>
                <c:pt idx="1">
                  <c:v>18665.5</c:v>
                </c:pt>
                <c:pt idx="2" formatCode="#,##0.00">
                  <c:v>18665.5</c:v>
                </c:pt>
              </c:numCache>
            </c:numRef>
          </c:val>
        </c:ser>
        <c:ser>
          <c:idx val="13"/>
          <c:order val="13"/>
          <c:tx>
            <c:strRef>
              <c:f>Лист1!$F$42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 formatCode="#,##0.00">
                  <c:v>842782.50676999998</c:v>
                </c:pt>
                <c:pt idx="1">
                  <c:v>702.48599999999999</c:v>
                </c:pt>
                <c:pt idx="2">
                  <c:v>702.48599999999999</c:v>
                </c:pt>
              </c:numCache>
            </c:numRef>
          </c:val>
        </c:ser>
        <c:ser>
          <c:idx val="14"/>
          <c:order val="14"/>
          <c:tx>
            <c:strRef>
              <c:f>Лист1!$F$43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</c:formatCode>
                <c:ptCount val="3"/>
                <c:pt idx="0" formatCode="#,##0.00">
                  <c:v>1081078.2</c:v>
                </c:pt>
                <c:pt idx="1">
                  <c:v>31952.420850000013</c:v>
                </c:pt>
                <c:pt idx="2">
                  <c:v>31952.420850000013</c:v>
                </c:pt>
              </c:numCache>
            </c:numRef>
          </c:val>
        </c:ser>
        <c:ser>
          <c:idx val="15"/>
          <c:order val="15"/>
          <c:tx>
            <c:strRef>
              <c:f>Лист1!$F$45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Лист1!$G$45:$I$45</c:f>
              <c:numCache>
                <c:formatCode>#,##0.00</c:formatCode>
                <c:ptCount val="3"/>
                <c:pt idx="0">
                  <c:v>4822.33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1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Лист1!$G$46:$I$46</c:f>
              <c:numCache>
                <c:formatCode>#,##0.0</c:formatCode>
                <c:ptCount val="3"/>
                <c:pt idx="0" formatCode="#,##0.00">
                  <c:v>0</c:v>
                </c:pt>
                <c:pt idx="1">
                  <c:v>0</c:v>
                </c:pt>
                <c:pt idx="2" formatCode="#,##0.00">
                  <c:v>-24892.320379999986</c:v>
                </c:pt>
              </c:numCache>
            </c:numRef>
          </c:val>
        </c:ser>
        <c:ser>
          <c:idx val="17"/>
          <c:order val="17"/>
          <c:tx>
            <c:strRef>
              <c:f>Лист1!$F$34:$I$34</c:f>
              <c:strCache>
                <c:ptCount val="1"/>
                <c:pt idx="0">
                  <c:v>Задолженность по отмененным налогам и иным обязательным платежам  0,00 0,00 0,00</c:v>
                </c:pt>
              </c:strCache>
            </c:strRef>
          </c:tx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hape val="box"/>
        <c:axId val="107782528"/>
        <c:axId val="107784064"/>
        <c:axId val="0"/>
      </c:bar3DChart>
      <c:catAx>
        <c:axId val="10778252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7784064"/>
        <c:crosses val="autoZero"/>
        <c:auto val="1"/>
        <c:lblAlgn val="ctr"/>
        <c:lblOffset val="100"/>
      </c:catAx>
      <c:valAx>
        <c:axId val="107784064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778252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312210.64299999981</c:v>
                </c:pt>
                <c:pt idx="1">
                  <c:v>10538.082709999999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428.6</c:v>
                </c:pt>
                <c:pt idx="1">
                  <c:v>31.59918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4928.4241500000007</c:v>
                </c:pt>
                <c:pt idx="1">
                  <c:v>263.11442000000011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112585.31379999999</c:v>
                </c:pt>
                <c:pt idx="1">
                  <c:v>4525.7209800000001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477755.80864</c:v>
                </c:pt>
                <c:pt idx="1">
                  <c:v>4433.5034400000004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1950.5</c:v>
                </c:pt>
                <c:pt idx="1">
                  <c:v>0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1605135.2870000005</c:v>
                </c:pt>
                <c:pt idx="1">
                  <c:v>137401.54719000001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281596.45400000014</c:v>
                </c:pt>
                <c:pt idx="1">
                  <c:v>11587.813959999996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158.13</c:v>
                </c:pt>
                <c:pt idx="1">
                  <c:v>0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176555.75469999993</c:v>
                </c:pt>
                <c:pt idx="1">
                  <c:v>4242.6940400000003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210722.45399999994</c:v>
                </c:pt>
                <c:pt idx="1">
                  <c:v>7234.7895100000005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shape val="box"/>
        <c:axId val="108497536"/>
        <c:axId val="108511616"/>
        <c:axId val="0"/>
      </c:bar3DChart>
      <c:catAx>
        <c:axId val="10849753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8511616"/>
        <c:crosses val="autoZero"/>
        <c:auto val="1"/>
        <c:lblAlgn val="ctr"/>
        <c:lblOffset val="100"/>
      </c:catAx>
      <c:valAx>
        <c:axId val="108511616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849753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65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январь  2022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январь  2022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09.03.2022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51" y="260648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135325359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17D30F73-4236-4C88-98CE-03FB5E7F25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95696311"/>
              </p:ext>
            </p:extLst>
          </p:nvPr>
        </p:nvGraphicFramePr>
        <p:xfrm>
          <a:off x="395536" y="2857504"/>
          <a:ext cx="8280920" cy="2697795"/>
        </p:xfrm>
        <a:graphic>
          <a:graphicData uri="http://schemas.openxmlformats.org/drawingml/2006/table">
            <a:tbl>
              <a:tblPr/>
              <a:tblGrid>
                <a:gridCol w="2314541">
                  <a:extLst>
                    <a:ext uri="{9D8B030D-6E8A-4147-A177-3AD203B41FA5}">
                      <a16:colId xmlns:a16="http://schemas.microsoft.com/office/drawing/2014/main" xmlns="" val="1079388102"/>
                    </a:ext>
                  </a:extLst>
                </a:gridCol>
                <a:gridCol w="2005939">
                  <a:extLst>
                    <a:ext uri="{9D8B030D-6E8A-4147-A177-3AD203B41FA5}">
                      <a16:colId xmlns:a16="http://schemas.microsoft.com/office/drawing/2014/main" xmlns="" val="1213749816"/>
                    </a:ext>
                  </a:extLst>
                </a:gridCol>
                <a:gridCol w="1971647">
                  <a:extLst>
                    <a:ext uri="{9D8B030D-6E8A-4147-A177-3AD203B41FA5}">
                      <a16:colId xmlns:a16="http://schemas.microsoft.com/office/drawing/2014/main" xmlns="" val="1309980444"/>
                    </a:ext>
                  </a:extLst>
                </a:gridCol>
                <a:gridCol w="1988793">
                  <a:extLst>
                    <a:ext uri="{9D8B030D-6E8A-4147-A177-3AD203B41FA5}">
                      <a16:colId xmlns:a16="http://schemas.microsoft.com/office/drawing/2014/main" xmlns="" val="1988461188"/>
                    </a:ext>
                  </a:extLst>
                </a:gridCol>
              </a:tblGrid>
              <a:tr h="779466">
                <a:tc>
                  <a:txBody>
                    <a:bodyPr/>
                    <a:lstStyle/>
                    <a:p>
                      <a:pPr algn="ctr" rtl="0" fontAlgn="t"/>
                      <a:endParaRPr lang="ru-RU" sz="1400" b="1" i="0" u="none" strike="noStrike" dirty="0">
                        <a:solidFill>
                          <a:srgbClr val="FFFFFF"/>
                        </a:solidFill>
                        <a:effectLst>
                          <a:outerShdw blurRad="38100" dist="38100" dir="2700000" algn="tl" rotWithShape="0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Наименование 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  на 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2022 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за 1</a:t>
                      </a:r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2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 мес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. 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2022 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Факт исполнения                                       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1870121"/>
                  </a:ext>
                </a:extLst>
              </a:tr>
              <a:tr h="5121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3 110 102,24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85 178,19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60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797,98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02513542"/>
                  </a:ext>
                </a:extLst>
              </a:tr>
              <a:tr h="4740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3 184 127,37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65</a:t>
                      </a: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 115,9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60 157,8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5636894"/>
                  </a:ext>
                </a:extLst>
              </a:tr>
              <a:tr h="9321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дефицит (-)/ профицит 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-74 025,13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062,29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640,18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3368148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январь </a:t>
            </a:r>
            <a:r>
              <a:rPr lang="ru-RU" sz="3200" b="1" dirty="0" smtClean="0"/>
              <a:t>2022 </a:t>
            </a:r>
            <a:r>
              <a:rPr lang="ru-RU" b="1" dirty="0" smtClean="0"/>
              <a:t>ГОДА </a:t>
            </a:r>
            <a:r>
              <a:rPr lang="ru-RU" dirty="0" smtClean="0"/>
              <a:t>(тыс.руб</a:t>
            </a:r>
            <a:r>
              <a:rPr lang="ru-RU" dirty="0"/>
              <a:t>.)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7505" y="692696"/>
          <a:ext cx="4464496" cy="5976664"/>
        </p:xfrm>
        <a:graphic>
          <a:graphicData uri="http://schemas.openxmlformats.org/drawingml/2006/table">
            <a:tbl>
              <a:tblPr/>
              <a:tblGrid>
                <a:gridCol w="1986700"/>
                <a:gridCol w="825932"/>
                <a:gridCol w="825932"/>
                <a:gridCol w="825932"/>
              </a:tblGrid>
              <a:tr h="4609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План  на 1 мес. 2022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633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588 694,93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29 258,80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30 541,34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449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8 446,30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500,00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506,54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94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331 789,60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16 405,00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16 412,01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93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134 216,50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5 720,00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5 984,85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93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42 549,00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1 404,83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99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16 105,50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1 004,80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1 026,53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99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55 588,03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4 229,00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5 206,59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921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51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84 757,67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4 598,99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3 828,55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331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73 550,48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4 283,36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3 331,28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876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766,90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200,50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876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1 277,59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876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3 900,00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273,72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1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5 212,70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89,30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105,87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871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21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2 436 649,64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51 320,41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26 428,09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1847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460 860,20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18 665,50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18 665,50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876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842 782,51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702,49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702,49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876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1 081 078,20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31 952,42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31 952,42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871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47 106,40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871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4 822,33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876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-24 892,32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99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3 110 102,24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85 178,19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60 797,98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511253" y="692696"/>
          <a:ext cx="4632747" cy="6165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январь </a:t>
            </a:r>
            <a:r>
              <a:rPr lang="ru-RU" sz="3200" b="1" dirty="0" smtClean="0"/>
              <a:t>2022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0811" y="4981883"/>
            <a:ext cx="1593000" cy="1782000"/>
          </a:xfrm>
          <a:prstGeom prst="rect">
            <a:avLst/>
          </a:prstGeom>
        </p:spPr>
      </p:pic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0" y="657225"/>
          <a:ext cx="4932040" cy="620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860032" y="980728"/>
          <a:ext cx="3911599" cy="3609975"/>
        </p:xfrm>
        <a:graphic>
          <a:graphicData uri="http://schemas.openxmlformats.org/drawingml/2006/table">
            <a:tbl>
              <a:tblPr/>
              <a:tblGrid>
                <a:gridCol w="2104783"/>
                <a:gridCol w="903408"/>
                <a:gridCol w="903408"/>
              </a:tblGrid>
              <a:tr h="6858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312 210,6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3 236,1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428,6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4 928,4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112 585,3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880,3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477 755,8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1 626,4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1 950,5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1 605 135,3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45 174,7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281 596,5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3 397,0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176 555,8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1 872,4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210 722,5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3 852,2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2787</TotalTime>
  <Words>421</Words>
  <Application>Microsoft Office PowerPoint</Application>
  <PresentationFormat>Экран (4:3)</PresentationFormat>
  <Paragraphs>157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385</cp:revision>
  <dcterms:modified xsi:type="dcterms:W3CDTF">2022-03-09T08:42:41Z</dcterms:modified>
</cp:coreProperties>
</file>