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diagrams/colors3.xml" ContentType="application/vnd.openxmlformats-officedocument.drawingml.diagramColors+xml"/>
  <Override PartName="/ppt/charts/chart2.xml" ContentType="application/vnd.openxmlformats-officedocument.drawingml.chart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rawing5.xml" ContentType="application/vnd.ms-office.drawingml.diagramDrawing+xml"/>
  <Override PartName="/docProps/core.xml" ContentType="application/vnd.openxmlformats-package.core-properties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"/>
  </p:notesMasterIdLst>
  <p:sldIdLst>
    <p:sldId id="261" r:id="rId2"/>
    <p:sldId id="269" r:id="rId3"/>
    <p:sldId id="268" r:id="rId4"/>
    <p:sldId id="270" r:id="rId5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3429" autoAdjust="0"/>
  </p:normalViewPr>
  <p:slideViewPr>
    <p:cSldViewPr>
      <p:cViewPr varScale="1">
        <p:scale>
          <a:sx n="105" d="100"/>
          <a:sy n="105" d="100"/>
        </p:scale>
        <p:origin x="-115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90;&#1072;&#1073;&#1083;&#1080;&#1094;&#1099;%20&#1082;%20&#1088;&#1077;&#1096;&#1077;&#1085;&#1080;&#1102;\&#1082;&#1086;&#1088;&#1088;&#1077;&#1082;&#1090;&#1080;&#1088;&#1086;&#1074;&#1082;&#1072;%205\5%20&#1082;%20&#1088;&#1077;&#1096;&#1077;&#1085;&#1080;&#1102;%202020-2022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90;&#1072;&#1073;&#1083;&#1080;&#1094;&#1099;%20&#1082;%20&#1088;&#1077;&#1096;&#1077;&#1085;&#1080;&#1102;\&#1082;&#1086;&#1088;&#1088;&#1077;&#1082;&#1090;&#1080;&#1088;&#1086;&#1074;&#1082;&#1072;%205\5%20&#1082;%20&#1088;&#1077;&#1096;&#1077;&#1085;&#1080;&#1102;%202020-2022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Доходы городского бюджета в 2020 году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showPercent val="1"/>
            <c:showLeaderLines val="1"/>
          </c:dLbls>
          <c:cat>
            <c:strRef>
              <c:f>('Доходы  (корр5)'!$J$12,'Доходы  (корр5)'!$J$35,'Доходы  (корр5)'!$J$45)</c:f>
              <c:strCache>
                <c:ptCount val="3"/>
                <c:pt idx="0">
                  <c:v>НАЛОГОВЫЕ  ДОХОДЫ</c:v>
                </c:pt>
                <c:pt idx="1">
                  <c:v>НЕНАЛОГОВЫЕ ДОХОДЫ</c:v>
                </c:pt>
                <c:pt idx="2">
                  <c:v>БЕЗВОЗМЕЗДНЫЕ ПОСТУПЛЕНИЯ</c:v>
                </c:pt>
              </c:strCache>
            </c:strRef>
          </c:cat>
          <c:val>
            <c:numRef>
              <c:f>('Доходы  (корр5)'!$K$12,'Доходы  (корр5)'!$K$35,'Доходы  (корр5)'!$K$45)</c:f>
              <c:numCache>
                <c:formatCode>#,##0.00</c:formatCode>
                <c:ptCount val="3"/>
                <c:pt idx="0">
                  <c:v>394158.42</c:v>
                </c:pt>
                <c:pt idx="1">
                  <c:v>61594.1</c:v>
                </c:pt>
                <c:pt idx="2">
                  <c:v>2243619.5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t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/>
              <a:t>Расходы бюджета города на 2020 год  </a:t>
            </a:r>
          </a:p>
        </c:rich>
      </c:tx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b="1"/>
                      <a:t>0</a:t>
                    </a:r>
                    <a:r>
                      <a:rPr lang="ru-RU"/>
                      <a:t>,2</a:t>
                    </a:r>
                    <a:r>
                      <a:rPr lang="en-US"/>
                      <a:t>%</a:t>
                    </a:r>
                  </a:p>
                </c:rich>
              </c:tx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Percent val="1"/>
            <c:showLeaderLines val="1"/>
          </c:dLbls>
          <c:cat>
            <c:strRef>
              <c:f>('расходы (корр 5) '!$A$3,'расходы (корр 5) '!$A$5,'расходы (корр 5) '!$A$6,'расходы (корр 5) '!$A$7,'расходы (корр 5) '!$A$9)</c:f>
              <c:strCache>
                <c:ptCount val="5"/>
                <c:pt idx="0">
                  <c:v>Общегосударственные вопросы (аппарат управления)</c:v>
                </c:pt>
                <c:pt idx="1">
                  <c:v>Национальная безопасности и правоохранительная деятельность</c:v>
                </c:pt>
                <c:pt idx="2">
                  <c:v>Национальная экономика (транспорт, дорожный фонд)</c:v>
                </c:pt>
                <c:pt idx="3">
                  <c:v>ЖКХ (благоустройство, дороги города, кап. Ремонт жилого фонда)</c:v>
                </c:pt>
                <c:pt idx="4">
                  <c:v>СОЦСФЕРА</c:v>
                </c:pt>
              </c:strCache>
            </c:strRef>
          </c:cat>
          <c:val>
            <c:numRef>
              <c:f>('расходы (корр 5) '!$D$3,'расходы (корр 5) '!$D$5,'расходы (корр 5) '!$D$6,'расходы (корр 5) '!$D$7,'расходы (корр 5) '!$D$9)</c:f>
              <c:numCache>
                <c:formatCode>#,##0.00</c:formatCode>
                <c:ptCount val="5"/>
                <c:pt idx="0">
                  <c:v>139051.71</c:v>
                </c:pt>
                <c:pt idx="1">
                  <c:v>6968.43</c:v>
                </c:pt>
                <c:pt idx="2">
                  <c:v>321452.05</c:v>
                </c:pt>
                <c:pt idx="3">
                  <c:v>226383.75</c:v>
                </c:pt>
                <c:pt idx="4">
                  <c:v>2027862.55</c:v>
                </c:pt>
              </c:numCache>
            </c:numRef>
          </c:val>
        </c:ser>
        <c:dLbls>
          <c:showPercent val="1"/>
        </c:dLbls>
      </c:pie3DChart>
      <c:spPr>
        <a:noFill/>
        <a:ln w="25400">
          <a:noFill/>
        </a:ln>
      </c:spPr>
    </c:plotArea>
    <c:legend>
      <c:legendPos val="r"/>
      <c:layout/>
    </c:legend>
    <c:plotVisOnly val="1"/>
    <c:dispBlanksAs val="zero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бюджета города Минусинска на 2020 год и плановый период </a:t>
          </a:r>
        </a:p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4AF04DA-2576-41CC-B86D-2FDFC0CFD64B}" type="doc">
      <dgm:prSet loTypeId="urn:microsoft.com/office/officeart/2005/8/layout/vList3#12" loCatId="list" qsTypeId="urn:microsoft.com/office/officeart/2005/8/quickstyle/3d1" qsCatId="3D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9D8B2FD8-9BA4-41EA-B8F3-7FC15038D58F}" type="pres">
      <dgm:prSet presAssocID="{14AF04DA-2576-41CC-B86D-2FDFC0CFD64B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6AAF6B56-DFBE-49CB-AA65-B73C90F7DD12}" type="presOf" srcId="{14AF04DA-2576-41CC-B86D-2FDFC0CFD64B}" destId="{9D8B2FD8-9BA4-41EA-B8F3-7FC15038D58F}" srcOrd="0" destOrd="0" presId="urn:microsoft.com/office/officeart/2005/8/layout/vList3#1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>
        <dgm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dgm:style>
      </dgm:prSet>
      <dgm:spPr>
        <a:noFill/>
        <a:ln w="57150">
          <a:solidFill>
            <a:srgbClr val="00B050"/>
          </a:solidFill>
        </a:ln>
      </dgm:spPr>
      <dgm:t>
        <a:bodyPr/>
        <a:lstStyle/>
        <a:p>
          <a:pPr algn="ctr" rtl="0"/>
          <a:r>
            <a:rPr lang="ru-RU" sz="2800" b="1" i="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2020 год и плановом периоде 2021-2022 годы:</a:t>
          </a:r>
          <a:endParaRPr lang="ru-RU" sz="2800" b="1" i="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ScaleY="39543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E303EC-3F6F-4444-8711-791DE684ADD9}" type="presOf" srcId="{80EA9BA2-0E64-4F17-9598-2C4CBCC2093E}" destId="{EB6B35A9-2E54-47E8-82AD-054A02153DE4}" srcOrd="0" destOrd="0" presId="urn:microsoft.com/office/officeart/2005/8/layout/vList2"/>
    <dgm:cxn modelId="{F993A68C-037C-4C85-88D6-E58F4DADEED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0FC81B0E-34E1-4C12-A145-D2AF63BB32A2}" type="presParOf" srcId="{4BE7FD2E-877B-4E5D-8E15-C326610DAEDD}" destId="{EB6B35A9-2E54-47E8-82AD-054A02153DE4}" srcOrd="0" destOrd="0" presId="urn:microsoft.com/office/officeart/2005/8/layout/vList2"/>
  </dgm:cxnLst>
  <dgm:bg/>
  <dgm:whole>
    <a:ln w="38100"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>
        <a:solidFill>
          <a:srgbClr val="00B050"/>
        </a:solidFill>
      </dgm:spPr>
      <dgm:t>
        <a:bodyPr/>
        <a:lstStyle/>
        <a:p>
          <a:pPr algn="ctr" rtl="0"/>
          <a:r>
            <a:rPr lang="ru-RU" sz="1800" b="1" i="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dirty="0">
            <a:solidFill>
              <a:srgbClr val="0000FF"/>
            </a:solidFill>
            <a:effectLst/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89" custLinFactNeighborY="4260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DED76D8-BE88-46CE-8C7F-3A0561BD8A11}" type="presOf" srcId="{80EA9BA2-0E64-4F17-9598-2C4CBCC2093E}" destId="{EB6B35A9-2E54-47E8-82AD-054A02153DE4}" srcOrd="0" destOrd="0" presId="urn:microsoft.com/office/officeart/2005/8/layout/vList2"/>
    <dgm:cxn modelId="{5433DD1A-223B-46A2-A85E-E5D4C57AA4A1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1B10F7E2-DCD4-4BB0-B6E7-72BC5CA12BDE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188373" cy="1654566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Параметры бюджета города Минусинска на 2020 год и плановый период </a:t>
          </a:r>
        </a:p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2021-2022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0"/>
        <a:ext cx="8188373" cy="1654566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31719"/>
          <a:ext cx="8188373" cy="1340387"/>
        </a:xfrm>
        <a:prstGeom prst="roundRect">
          <a:avLst/>
        </a:prstGeom>
        <a:noFill/>
        <a:ln w="57150" cap="flat" cmpd="thickThin" algn="ctr">
          <a:solidFill>
            <a:srgbClr val="00B050"/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/>
      </dsp:spPr>
      <dsp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i="0" kern="1200" cap="none" spc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00FF"/>
              </a:solidFill>
              <a:effectLst/>
            </a:rPr>
            <a:t>Межбюджетные трансферты планируемые к получению в 2020 год и плановом периоде 2021-2022 годы:</a:t>
          </a:r>
          <a:endParaRPr lang="ru-RU" sz="2800" b="1" i="0" kern="1200" cap="none" spc="0" dirty="0">
            <a:ln w="12700">
              <a:solidFill>
                <a:schemeClr val="tx2">
                  <a:satMod val="155000"/>
                </a:schemeClr>
              </a:solidFill>
              <a:prstDash val="solid"/>
            </a:ln>
            <a:solidFill>
              <a:srgbClr val="0000FF"/>
            </a:solidFill>
            <a:effectLst/>
          </a:endParaRPr>
        </a:p>
      </dsp:txBody>
      <dsp:txXfrm>
        <a:off x="0" y="131719"/>
        <a:ext cx="8188373" cy="134038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370"/>
          <a:ext cx="1623993" cy="503684"/>
        </a:xfrm>
        <a:prstGeom prst="roundRect">
          <a:avLst/>
        </a:prstGeom>
        <a:solidFill>
          <a:srgbClr val="00B050"/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solidFill>
                <a:srgbClr val="0000FF"/>
              </a:solidFill>
              <a:effectLst/>
            </a:rPr>
            <a:t>тыс.руб.</a:t>
          </a:r>
          <a:endParaRPr lang="ru-RU" sz="1800" b="1" i="0" kern="1200" dirty="0">
            <a:solidFill>
              <a:srgbClr val="0000FF"/>
            </a:solidFill>
            <a:effectLst/>
          </a:endParaRPr>
        </a:p>
      </dsp:txBody>
      <dsp:txXfrm>
        <a:off x="0" y="370"/>
        <a:ext cx="1623993" cy="5036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3#12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23.11.2020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chart" Target="../charts/chart2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1486040831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554" y="4221088"/>
          <a:ext cx="8208908" cy="1694608"/>
        </p:xfrm>
        <a:graphic>
          <a:graphicData uri="http://schemas.openxmlformats.org/drawingml/2006/table">
            <a:tbl>
              <a:tblPr/>
              <a:tblGrid>
                <a:gridCol w="1995044"/>
                <a:gridCol w="1553466"/>
                <a:gridCol w="1553466"/>
                <a:gridCol w="1553466"/>
                <a:gridCol w="1553466"/>
              </a:tblGrid>
              <a:tr h="57606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Всего за 3 года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2020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2021 год 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3399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2022 год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6 752 974,23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2 699 372,02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2 129 156,04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1 924 446,17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</a:tr>
              <a:tr h="2339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 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6 777 572,27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2 723 970,06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2 129 156,04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1 924 446,17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45365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 (-) Профицит (+)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-24 598,04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-24 598,04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0,00</a:t>
                      </a:r>
                    </a:p>
                  </a:txBody>
                  <a:tcPr marL="7088" marR="7088" marT="7088" marB="0" anchor="ctr">
                    <a:lnL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33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16632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70C0"/>
                </a:solidFill>
              </a:rPr>
              <a:t>Тыс. руб.</a:t>
            </a:r>
            <a:endParaRPr lang="ru-RU" b="1" i="1" dirty="0">
              <a:solidFill>
                <a:srgbClr val="0070C0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-396552" y="548680"/>
          <a:ext cx="5832648" cy="5832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716016" y="188640"/>
          <a:ext cx="4320480" cy="6217920"/>
        </p:xfrm>
        <a:graphic>
          <a:graphicData uri="http://schemas.openxmlformats.org/drawingml/2006/table">
            <a:tbl>
              <a:tblPr/>
              <a:tblGrid>
                <a:gridCol w="3533087"/>
                <a:gridCol w="787393"/>
              </a:tblGrid>
              <a:tr h="21354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Наименование кода классификации доходов бюджета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Доходы на </a:t>
                      </a:r>
                      <a:br>
                        <a:rPr lang="ru-RU" sz="1200" b="0" i="0" u="none" strike="noStrike">
                          <a:latin typeface="Times New Roman"/>
                        </a:rPr>
                      </a:br>
                      <a:r>
                        <a:rPr lang="ru-RU" sz="1200" b="0" i="0" u="none" strike="noStrike">
                          <a:latin typeface="Times New Roman"/>
                        </a:rPr>
                        <a:t>2020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1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455 752,52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0EC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394 158,42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12 050,00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33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273 516,48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21354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23 712,00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5348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33 769,44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2011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36 295,60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5348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14 814,90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14681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>
                          <a:latin typeface="Times New Roman"/>
                        </a:rPr>
                        <a:t>61 594,10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26025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51 058,70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4681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1 600,00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60256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2 627,33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246910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3 647,72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73504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2 500,00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3346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160,35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</a:tr>
              <a:tr h="16015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1" i="0" u="none" strike="noStrike" dirty="0">
                          <a:latin typeface="Times New Roman"/>
                        </a:rPr>
                        <a:t>2 243 619,50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BB59"/>
                    </a:solidFill>
                  </a:tcPr>
                </a:tc>
              </a:tr>
              <a:tr h="266929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494 427,80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0138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727 617,27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>
                          <a:latin typeface="Times New Roman"/>
                        </a:rPr>
                        <a:t>1 003 281,42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20 562,20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4681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 dirty="0"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26791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0" i="0" u="none" strike="noStrike"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200" b="0" i="0" u="none" strike="noStrike" dirty="0"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</a:tr>
              <a:tr h="113445"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100" b="1" i="0" u="none" strike="noStrike" dirty="0">
                          <a:latin typeface="Times New Roman"/>
                        </a:rPr>
                        <a:t>2 699 372,02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Схема 8"/>
          <p:cNvGraphicFramePr/>
          <p:nvPr>
            <p:extLst>
              <p:ext uri="{D42A27DB-BD31-4B8C-83A1-F6EECF244321}">
                <p14:modId xmlns:p14="http://schemas.microsoft.com/office/powerpoint/2010/main" xmlns="" val="253325332"/>
              </p:ext>
            </p:extLst>
          </p:nvPr>
        </p:nvGraphicFramePr>
        <p:xfrm>
          <a:off x="142844" y="5000636"/>
          <a:ext cx="9429816" cy="785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7452320" y="1124744"/>
            <a:ext cx="1574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/>
              <a:t>тыс. руб.</a:t>
            </a:r>
            <a:endParaRPr lang="ru-RU" dirty="0"/>
          </a:p>
        </p:txBody>
      </p:sp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-180527" y="0"/>
          <a:ext cx="5688631" cy="6381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5220072" y="1556792"/>
          <a:ext cx="3923928" cy="4608512"/>
        </p:xfrm>
        <a:graphic>
          <a:graphicData uri="http://schemas.openxmlformats.org/drawingml/2006/table">
            <a:tbl>
              <a:tblPr/>
              <a:tblGrid>
                <a:gridCol w="3175160"/>
                <a:gridCol w="748768"/>
              </a:tblGrid>
              <a:tr h="393692">
                <a:tc>
                  <a:txBody>
                    <a:bodyPr/>
                    <a:lstStyle/>
                    <a:p>
                      <a:pPr algn="ctr" rtl="0" fontAlgn="t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endParaRPr lang="en-US" sz="1000" b="0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rtl="0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2020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9684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2 723 970,06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</a:tr>
              <a:tr h="19684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139 051,71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43163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400,40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8632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6 968,43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7053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321 452,05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41685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226 383,75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01059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1 768,36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77900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СОЦСФЕРА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2 027 862,55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23158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1 584 358,52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684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230 068,03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196846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42,45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47375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139 443,04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58954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73 950,51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  <a:tr h="393692">
                <a:tc>
                  <a:txBody>
                    <a:bodyPr/>
                    <a:lstStyle/>
                    <a:p>
                      <a:pPr algn="just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AE7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82,81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D7B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xmlns="" val="2182027204"/>
              </p:ext>
            </p:extLst>
          </p:nvPr>
        </p:nvGraphicFramePr>
        <p:xfrm>
          <a:off x="611560" y="332656"/>
          <a:ext cx="8188373" cy="1656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7164288" y="2636912"/>
          <a:ext cx="1623994" cy="504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551" y="4005064"/>
          <a:ext cx="8136904" cy="2009179"/>
        </p:xfrm>
        <a:graphic>
          <a:graphicData uri="http://schemas.openxmlformats.org/drawingml/2006/table">
            <a:tbl>
              <a:tblPr/>
              <a:tblGrid>
                <a:gridCol w="761348"/>
                <a:gridCol w="2557652"/>
                <a:gridCol w="1605968"/>
                <a:gridCol w="1605968"/>
                <a:gridCol w="1605968"/>
              </a:tblGrid>
              <a:tr h="63400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№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/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Наименование показателя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2020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2021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2022 год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896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494 427,80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400 125,80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400 125,80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МБТ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20 562,20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51 793,60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51 793,60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727 617,27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314 244,24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101 591,57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1 003 281,42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925 349,40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925 578,10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2232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930" marR="8930" marT="89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ВСЕГО: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2 245 888,69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1 691 513,04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1 479 089,07</a:t>
                      </a:r>
                    </a:p>
                  </a:txBody>
                  <a:tcPr marL="8930" marR="8930" marT="89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672276595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1996</TotalTime>
  <Words>422</Words>
  <Application>Microsoft Office PowerPoint</Application>
  <PresentationFormat>Экран (4:3)</PresentationFormat>
  <Paragraphs>147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Открытая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251</cp:revision>
  <dcterms:modified xsi:type="dcterms:W3CDTF">2020-11-23T07:36:46Z</dcterms:modified>
</cp:coreProperties>
</file>