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86" d="100"/>
          <a:sy n="86" d="100"/>
        </p:scale>
        <p:origin x="-109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ata\&#1056;&#1072;&#1073;&#1086;&#1095;&#1080;&#1081;%20&#1089;&#1090;&#1086;&#1083;\&#1089;&#1072;&#1081;&#1090;\&#1088;&#1077;&#1096;&#1077;&#1085;&#1080;&#1103;%20&#1086;%20&#1075;&#1086;&#1088;&#1086;&#1076;&#1089;&#1082;&#1086;&#1084;%20&#1073;&#1102;&#1076;&#1078;&#1077;&#1090;&#1077;%20&#1075;&#1086;&#1090;&#1086;&#1074;&#1086;\&#1082;%20&#1087;&#1077;&#1088;&#1074;&#1086;&#1085;&#1072;&#1095;&#1072;&#1083;&#1100;&#1085;&#1086;&#1084;&#1091;%20&#1073;&#1102;&#1076;&#1078;&#1077;&#1090;&#1091;%20&#1087;&#1088;&#1072;&#1074;&#1080;&#1083;&#1100;&#1085;&#1072;&#1103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ata\&#1056;&#1072;&#1073;&#1086;&#1095;&#1080;&#1081;%20&#1089;&#1090;&#1086;&#1083;\&#1089;&#1072;&#1081;&#1090;\&#1088;&#1077;&#1096;&#1077;&#1085;&#1080;&#1103;%20&#1086;%20&#1075;&#1086;&#1088;&#1086;&#1076;&#1089;&#1082;&#1086;&#1084;%20&#1073;&#1102;&#1076;&#1078;&#1077;&#1090;&#1077;%20&#1075;&#1086;&#1090;&#1086;&#1074;&#1086;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Доходы городского бюджета</a:t>
            </a:r>
            <a:r>
              <a:rPr lang="ru-RU" baseline="0" dirty="0"/>
              <a:t> в </a:t>
            </a:r>
            <a:r>
              <a:rPr lang="ru-RU" baseline="0" dirty="0" smtClean="0"/>
              <a:t>2017 </a:t>
            </a:r>
            <a:r>
              <a:rPr lang="ru-RU" baseline="0" dirty="0"/>
              <a:t>году</a:t>
            </a:r>
            <a:endParaRPr lang="ru-RU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(доходы!$J$12;доходы!$J$35;доходы!$J$44)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(доходы!$K$12;доходы!$K$35;доходы!$K$44)</c:f>
              <c:numCache>
                <c:formatCode>#,##0.00</c:formatCode>
                <c:ptCount val="3"/>
                <c:pt idx="0">
                  <c:v>331308.63</c:v>
                </c:pt>
                <c:pt idx="1">
                  <c:v>83480.070000000007</c:v>
                </c:pt>
                <c:pt idx="2">
                  <c:v>1250490.4000000004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2016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(Лист1!$A$3,Лист1!$A$6:$A$9)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(Лист1!$D$3,Лист1!$D$6:$D$9)</c:f>
              <c:numCache>
                <c:formatCode>#,##0.0</c:formatCode>
                <c:ptCount val="4"/>
                <c:pt idx="0">
                  <c:v>90207.01</c:v>
                </c:pt>
                <c:pt idx="1">
                  <c:v>62244.3</c:v>
                </c:pt>
                <c:pt idx="2">
                  <c:v>93564.5</c:v>
                </c:pt>
                <c:pt idx="3">
                  <c:v>1416951.9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(Лист1!$A$3,Лист1!$A$6:$A$9)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(Лист1!$C$3,Лист1!$C$6:$C$9)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(Лист1!$A$3,Лист1!$A$6:$A$9)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(Лист1!$B$3,Лист1!$B$6:$B$9)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0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EB99C65-2D9C-4C3A-8926-E95F0C652D1A}" type="presOf" srcId="{14AF04DA-2576-41CC-B86D-2FDFC0CFD64B}" destId="{9D8B2FD8-9BA4-41EA-B8F3-7FC15038D58F}" srcOrd="0" destOrd="0" presId="urn:microsoft.com/office/officeart/2005/8/layout/vList3#10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73084"/>
          <a:ext cx="7729534" cy="8634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</a:t>
          </a:r>
          <a:r>
            <a:rPr lang="ru-RU" sz="36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endParaRPr lang="ru-RU" sz="36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73084"/>
        <a:ext cx="7729534" cy="86345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0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18" Type="http://schemas.openxmlformats.org/officeDocument/2006/relationships/chart" Target="../charts/chart2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image" Target="../media/image3.jpeg"/><Relationship Id="rId16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07128742"/>
              </p:ext>
            </p:extLst>
          </p:nvPr>
        </p:nvGraphicFramePr>
        <p:xfrm>
          <a:off x="1000100" y="2643182"/>
          <a:ext cx="7929618" cy="373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5403"/>
                <a:gridCol w="1632183"/>
                <a:gridCol w="1571636"/>
                <a:gridCol w="1500198"/>
                <a:gridCol w="1500198"/>
              </a:tblGrid>
              <a:tr h="57150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показателя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2016 год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2017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2018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9925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Доходы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1 787 443,45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1 568 302,40</a:t>
                      </a:r>
                    </a:p>
                    <a:p>
                      <a:pPr algn="ctr" fontAlgn="t"/>
                      <a:endParaRPr lang="ru-RU" sz="16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1 514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296,1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1 522 324,00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Расходы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1 804 699,38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1 577 992,08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1 514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296,1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1 522 324,00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16555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Дефицит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17 255,93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9 689,68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2852"/>
          <a:ext cx="528638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43834" y="21429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857752" y="500043"/>
          <a:ext cx="4143404" cy="6143668"/>
        </p:xfrm>
        <a:graphic>
          <a:graphicData uri="http://schemas.openxmlformats.org/drawingml/2006/table">
            <a:tbl>
              <a:tblPr/>
              <a:tblGrid>
                <a:gridCol w="3388283"/>
                <a:gridCol w="755121"/>
              </a:tblGrid>
              <a:tr h="23215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latin typeface="Times New Roman"/>
                        </a:rPr>
                        <a:t>414 788,70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3215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latin typeface="Times New Roman"/>
                        </a:rPr>
                        <a:t>331 308,63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3215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4 347,80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4437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216 211,10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1319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24 569,40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102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41 825,72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993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25 336,31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102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19 018,30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6880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latin typeface="Times New Roman"/>
                        </a:rPr>
                        <a:t>83 480,07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7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70 853,02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80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209,00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47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latin typeface="Times New Roman"/>
                        </a:rPr>
                        <a:t>1 620,25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45208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1 440,00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1768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9 357,80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9324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latin typeface="Times New Roman"/>
                        </a:rPr>
                        <a:t>1 250 490,40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48873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245 447,30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5658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146 855,20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3215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858 179,50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6880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>
                          <a:latin typeface="Times New Roman"/>
                        </a:rPr>
                        <a:t>8,40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771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latin typeface="Times New Roman"/>
                        </a:rPr>
                        <a:t>1 665 279,10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597722692"/>
              </p:ext>
            </p:extLst>
          </p:nvPr>
        </p:nvGraphicFramePr>
        <p:xfrm>
          <a:off x="142844" y="2714620"/>
          <a:ext cx="942981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0" y="0"/>
          <a:ext cx="6000760" cy="5500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5214942" y="1357300"/>
          <a:ext cx="3786214" cy="4786343"/>
        </p:xfrm>
        <a:graphic>
          <a:graphicData uri="http://schemas.openxmlformats.org/drawingml/2006/table">
            <a:tbl>
              <a:tblPr/>
              <a:tblGrid>
                <a:gridCol w="3063725"/>
                <a:gridCol w="722489"/>
              </a:tblGrid>
              <a:tr h="47306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78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1 665 299,1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3653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90 207,0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219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8437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3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62 244,3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0089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93 564,5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393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smtClean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1 416 951,9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8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1 056 325,2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8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204 454,5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8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1741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128 839,3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3132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27 288,1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72396" y="85723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42852"/>
            <a:ext cx="7647836" cy="107157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Межбюджетные трансферты планируемые к получению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785926"/>
          <a:ext cx="8643999" cy="2733156"/>
        </p:xfrm>
        <a:graphic>
          <a:graphicData uri="http://schemas.openxmlformats.org/drawingml/2006/table">
            <a:tbl>
              <a:tblPr/>
              <a:tblGrid>
                <a:gridCol w="512347"/>
                <a:gridCol w="2988115"/>
                <a:gridCol w="1857388"/>
                <a:gridCol w="1643074"/>
                <a:gridCol w="1643075"/>
              </a:tblGrid>
              <a:tr h="411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4201" marR="4201" marT="42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</a:t>
                      </a:r>
                    </a:p>
                  </a:txBody>
                  <a:tcPr marL="4201" marR="4201" marT="42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4201" marR="4201" marT="42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</a:p>
                  </a:txBody>
                  <a:tcPr marL="4201" marR="4201" marT="42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4201" marR="4201" marT="42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429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2400" b="0" i="0" u="none" strike="noStrike" dirty="0" smtClean="0">
                          <a:latin typeface="Times New Roman"/>
                        </a:rPr>
                        <a:t>1</a:t>
                      </a:r>
                      <a:endParaRPr lang="ru-RU" sz="2400" b="0" i="0" u="none" strike="noStrike" dirty="0">
                        <a:latin typeface="Times New Roman"/>
                      </a:endParaRPr>
                    </a:p>
                  </a:txBody>
                  <a:tcPr marL="4201" marR="4201" marT="42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4201" marR="4201" marT="42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276 183,30</a:t>
                      </a:r>
                    </a:p>
                  </a:txBody>
                  <a:tcPr marL="4201" marR="4201" marT="42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229 364,00</a:t>
                      </a:r>
                    </a:p>
                  </a:txBody>
                  <a:tcPr marL="4201" marR="4201" marT="42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229 364,00</a:t>
                      </a:r>
                    </a:p>
                  </a:txBody>
                  <a:tcPr marL="4201" marR="4201" marT="42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429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2400" b="0" i="0" u="none" strike="noStrike" dirty="0" smtClean="0">
                          <a:latin typeface="Times New Roman"/>
                        </a:rPr>
                        <a:t>2</a:t>
                      </a:r>
                      <a:endParaRPr lang="ru-RU" sz="2400" b="0" i="0" u="none" strike="noStrike" dirty="0">
                        <a:latin typeface="Times New Roman"/>
                      </a:endParaRPr>
                    </a:p>
                  </a:txBody>
                  <a:tcPr marL="4201" marR="4201" marT="42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4201" marR="4201" marT="42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>
                          <a:latin typeface="Times New Roman"/>
                        </a:rPr>
                        <a:t>8,60</a:t>
                      </a:r>
                    </a:p>
                  </a:txBody>
                  <a:tcPr marL="4201" marR="4201" marT="42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4201" marR="4201" marT="42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4201" marR="4201" marT="42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429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latin typeface="Times New Roman"/>
                        </a:rPr>
                        <a:t> </a:t>
                      </a:r>
                      <a:r>
                        <a:rPr lang="ru-RU" sz="2400" b="0" i="0" u="none" strike="noStrike" dirty="0" smtClean="0">
                          <a:latin typeface="Times New Roman"/>
                        </a:rPr>
                        <a:t>3</a:t>
                      </a:r>
                      <a:endParaRPr lang="ru-RU" sz="2400" b="0" i="0" u="none" strike="noStrike" dirty="0">
                        <a:latin typeface="Times New Roman"/>
                      </a:endParaRPr>
                    </a:p>
                  </a:txBody>
                  <a:tcPr marL="4201" marR="4201" marT="42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Фонд софинансирования расходов</a:t>
                      </a:r>
                    </a:p>
                  </a:txBody>
                  <a:tcPr marL="4201" marR="4201" marT="42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>
                          <a:latin typeface="Times New Roman"/>
                        </a:rPr>
                        <a:t>52 192,80</a:t>
                      </a:r>
                    </a:p>
                  </a:txBody>
                  <a:tcPr marL="4201" marR="4201" marT="42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>
                          <a:latin typeface="Times New Roman"/>
                        </a:rPr>
                        <a:t>52 192,80</a:t>
                      </a:r>
                    </a:p>
                  </a:txBody>
                  <a:tcPr marL="4201" marR="4201" marT="42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>
                          <a:latin typeface="Times New Roman"/>
                        </a:rPr>
                        <a:t>52 192,80</a:t>
                      </a:r>
                    </a:p>
                  </a:txBody>
                  <a:tcPr marL="4201" marR="4201" marT="42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801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latin typeface="Times New Roman"/>
                        </a:rPr>
                        <a:t>4</a:t>
                      </a:r>
                      <a:endParaRPr lang="ru-RU" sz="2400" b="0" i="0" u="none" strike="noStrike" dirty="0">
                        <a:latin typeface="Times New Roman"/>
                      </a:endParaRPr>
                    </a:p>
                  </a:txBody>
                  <a:tcPr marL="4201" marR="4201" marT="42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Фонд компенсаций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>
                          <a:latin typeface="Times New Roman"/>
                        </a:rPr>
                        <a:t>852 494,70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>
                          <a:latin typeface="Times New Roman"/>
                        </a:rPr>
                        <a:t>839 795,00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0" i="0" u="none" strike="noStrike" dirty="0">
                          <a:latin typeface="Times New Roman"/>
                        </a:rPr>
                        <a:t>839 795,00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1904</TotalTime>
  <Words>328</Words>
  <Application>Microsoft Office PowerPoint</Application>
  <PresentationFormat>Экран (4:3)</PresentationFormat>
  <Paragraphs>119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Солнцестояние</vt:lpstr>
      <vt:lpstr>Слайд 1</vt:lpstr>
      <vt:lpstr>Слайд 2</vt:lpstr>
      <vt:lpstr>Слайд 3</vt:lpstr>
      <vt:lpstr>Межбюджетные трансферты планируемые к получению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229</cp:revision>
  <dcterms:modified xsi:type="dcterms:W3CDTF">2017-03-27T05:11:45Z</dcterms:modified>
</cp:coreProperties>
</file>