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64" r:id="rId4"/>
    <p:sldId id="266" r:id="rId5"/>
    <p:sldId id="267" r:id="rId6"/>
    <p:sldId id="269" r:id="rId7"/>
    <p:sldId id="258" r:id="rId8"/>
    <p:sldId id="270" r:id="rId9"/>
    <p:sldId id="257" r:id="rId10"/>
    <p:sldId id="259" r:id="rId11"/>
    <p:sldId id="27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DDECFF"/>
    <a:srgbClr val="ECECEC"/>
    <a:srgbClr val="FFFFCC"/>
    <a:srgbClr val="0000CC"/>
    <a:srgbClr val="FFFF66"/>
    <a:srgbClr val="6D90C3"/>
    <a:srgbClr val="FFFF00"/>
    <a:srgbClr val="DF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23" autoAdjust="0"/>
  </p:normalViewPr>
  <p:slideViewPr>
    <p:cSldViewPr snapToGrid="0">
      <p:cViewPr>
        <p:scale>
          <a:sx n="109" d="100"/>
          <a:sy n="109" d="100"/>
        </p:scale>
        <p:origin x="-576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Социальные</a:t>
            </a:r>
            <a:r>
              <a:rPr lang="ru-RU" baseline="0" dirty="0" smtClean="0"/>
              <a:t> выплаты получили 5 молодых семей в размере                      5227,2  тыс. руб.</a:t>
            </a:r>
            <a:endParaRPr lang="ru-RU" dirty="0"/>
          </a:p>
        </c:rich>
      </c:tx>
      <c:layout>
        <c:manualLayout>
          <c:xMode val="edge"/>
          <c:yMode val="edge"/>
          <c:x val="8.480416058690475E-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3643793078125489"/>
          <c:y val="0.15725459039692483"/>
          <c:w val="0.34281714785651796"/>
          <c:h val="0.8284642562816311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cmpd="sng"/>
          </c:spPr>
          <c:dPt>
            <c:idx val="2"/>
            <c:bubble3D val="0"/>
            <c:spPr>
              <a:solidFill>
                <a:srgbClr val="FFFF66"/>
              </a:solidFill>
              <a:ln cmpd="sng"/>
            </c:spPr>
          </c:dPt>
          <c:dLbls>
            <c:numFmt formatCode="@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1176.1199999999999</c:v>
                </c:pt>
                <c:pt idx="1">
                  <c:v>3136.32</c:v>
                </c:pt>
                <c:pt idx="2">
                  <c:v>914.76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5989204441012359"/>
          <c:y val="0.47202703222380504"/>
          <c:w val="0.23663228550850832"/>
          <c:h val="0.3046367897781898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0.67905</cdr:x>
      <cdr:y>0.24292</cdr:y>
    </cdr:from>
    <cdr:to>
      <cdr:x>1</cdr:x>
      <cdr:y>0.42996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443653" y="1187541"/>
          <a:ext cx="351826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0.72115</cdr:x>
      <cdr:y>0.17879</cdr:y>
    </cdr:from>
    <cdr:to>
      <cdr:x>0.97855</cdr:x>
      <cdr:y>0.36583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05205" y="874033"/>
          <a:ext cx="2821577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0.00397</cdr:x>
      <cdr:y>0.21441</cdr:y>
    </cdr:from>
    <cdr:to>
      <cdr:x>0.285</cdr:x>
      <cdr:y>0.45995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43543" y="1048206"/>
          <a:ext cx="3080657" cy="1200329"/>
        </a:xfrm>
        <a:prstGeom xmlns:a="http://schemas.openxmlformats.org/drawingml/2006/main" prst="rect">
          <a:avLst/>
        </a:prstGeom>
        <a:solidFill xmlns:a="http://schemas.openxmlformats.org/drawingml/2006/main">
          <a:srgbClr val="FFFFCC"/>
        </a:solidFill>
        <a:ln xmlns:a="http://schemas.openxmlformats.org/drawingml/2006/main">
          <a:solidFill>
            <a:schemeClr val="tx1">
              <a:lumMod val="95000"/>
              <a:lumOff val="5000"/>
            </a:schemeClr>
          </a:solidFill>
        </a:ln>
        <a:scene3d xmlns:a="http://schemas.openxmlformats.org/drawingml/2006/main">
          <a:camera prst="orthographicFront"/>
          <a:lightRig rig="twoPt" dir="tl">
            <a:rot lat="0" lon="0" rev="0"/>
          </a:lightRig>
        </a:scene3d>
        <a:sp3d xmlns:a="http://schemas.openxmlformats.org/drawingml/2006/main" extrusionH="400050" prstMaterial="dkEdge">
          <a:extrusionClr>
            <a:schemeClr val="tx1"/>
          </a:extrusionClr>
        </a:sp3d>
      </cdr:spPr>
      <cdr:txBody>
        <a:bodyPr xmlns:a="http://schemas.openxmlformats.org/drawingml/2006/main" wrap="square" lIns="91440" tIns="45720" rIns="91440" bIns="45720">
          <a:spAutoFit/>
          <a:sp3d contourW="19050" prstMaterial="clear">
            <a:bevelT w="50800" h="50800"/>
            <a:contourClr>
              <a:schemeClr val="accent5">
                <a:tint val="70000"/>
                <a:satMod val="180000"/>
                <a:alpha val="70000"/>
              </a:schemeClr>
            </a:contourClr>
          </a:sp3d>
        </a:bodyPr>
        <a:lstStyle xmlns:a="http://schemas.openxmlformats.org/drawingml/2006/main"/>
        <a:p xmlns:a="http://schemas.openxmlformats.org/drawingml/2006/main">
          <a:pPr algn="l"/>
          <a:r>
            <a:rPr lang="ru-RU" sz="1800" b="1" dirty="0" smtClean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выплата  каждой молодой семьи составила 40% расчетной стоимости жилья.</a:t>
          </a:r>
          <a:endParaRPr lang="ru-RU" sz="1800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rgbClr val="000066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094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393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63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62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841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414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47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33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09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8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274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2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4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13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05.05.2016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37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9658" y="1735592"/>
            <a:ext cx="8955314" cy="3522208"/>
          </a:xfrm>
          <a:noFill/>
          <a:effectLst>
            <a:glow rad="228600">
              <a:schemeClr val="accent5">
                <a:satMod val="175000"/>
                <a:alpha val="40000"/>
              </a:schemeClr>
            </a:glow>
            <a:innerShdw blurRad="38100" dist="50800" dir="18900000">
              <a:srgbClr val="0000CC">
                <a:alpha val="50000"/>
              </a:srgbClr>
            </a:innerShdw>
          </a:effectLst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Отчет об 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исполнении  </a:t>
            </a:r>
            <a:r>
              <a:rPr lang="ru-RU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бюджета 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2015 </a:t>
            </a:r>
            <a:r>
              <a:rPr lang="ru-RU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 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МКУ «Управление городского хозяйства»</a:t>
            </a:r>
            <a:r>
              <a:rPr lang="ru-RU" sz="5400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5400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dirty="0">
              <a:solidFill>
                <a:srgbClr val="0000CC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9658" y="2195536"/>
            <a:ext cx="9905999" cy="101212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17371" y="4950193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Пономарева Татьяна Ивановна,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Директор муниципального казенного учреждения «Управление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Городского хозяйства» администрации города Минусинска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e-mail: edinzakaz@mail.ru, 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http: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//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ez.minusinsk.info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 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" y="4673601"/>
            <a:ext cx="3432777" cy="2184400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14515" y="40217"/>
            <a:ext cx="4811485" cy="70663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Минусинск</a:t>
            </a:r>
            <a:endParaRPr lang="ru-RU" sz="40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313" y="3565"/>
            <a:ext cx="2728686" cy="1732025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1425" y="0"/>
            <a:ext cx="743776" cy="749873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9825" y="33562"/>
            <a:ext cx="566977" cy="7132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8687" y="781851"/>
            <a:ext cx="9274626" cy="17545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76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381462"/>
              </p:ext>
            </p:extLst>
          </p:nvPr>
        </p:nvGraphicFramePr>
        <p:xfrm>
          <a:off x="725716" y="1199408"/>
          <a:ext cx="10674596" cy="549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834"/>
                <a:gridCol w="6297063"/>
                <a:gridCol w="3407699"/>
              </a:tblGrid>
              <a:tr h="1195809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подпрограммы,  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освоенных бюджетных средств в 2015  году, тыс. руб.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16048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«Благоустройство муниципального образования город Минусинск»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9 606,7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25073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Мероприятия: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Выполнены работы по благоустройству территорий, прилегающих к  дошкольным и школьным учреждениям и многоквартирным домам 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4 888,787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61345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Устройство и ремонт  асфальтобетонного покрытия  дорог, въездов и проездов, тротуаров, прилегающих к жилым домам, устройство парковок на территориях, прилегающих к жилым домам, установка автобусного павильона, устройство автобусных остановок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1 889,80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0"/>
            <a:ext cx="12191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  <a:endParaRPr lang="ru-RU" sz="3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5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989944"/>
              </p:ext>
            </p:extLst>
          </p:nvPr>
        </p:nvGraphicFramePr>
        <p:xfrm>
          <a:off x="841829" y="1233716"/>
          <a:ext cx="10856685" cy="5524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6379"/>
                <a:gridCol w="6404479"/>
                <a:gridCol w="3465827"/>
              </a:tblGrid>
              <a:tr h="1159179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подпрограмм и 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освоенных бюджетных средств в 2015  году, тыс. руб.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80844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1.2.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79388">
                        <a:spcAft>
                          <a:spcPts val="0"/>
                        </a:spcAft>
                        <a:tabLst>
                          <a:tab pos="87313" algn="l"/>
                        </a:tabLs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Устройство ограждения территорий, прилегающих к жилым домам.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1 387,37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97855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1.3.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Устройство сетей уличного освещения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847,48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3619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1.4.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Устройство малых архитектурных форм на территориях, прилегающих к жилым домам.</a:t>
                      </a:r>
                      <a:r>
                        <a:rPr lang="ru-RU" sz="20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137,0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80844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1.5.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Ремонт асфальтобетонного покрытия дороги по                     ул. Н. Крупской  (от жилого дома по ул. Н. Крупской, 93 до жилого дома по ул. Н. Крупской, 111)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55029"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1.6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Текущий ремонт автобусного павильона на автобусной остановке по ул. </a:t>
                      </a:r>
                      <a:r>
                        <a:rPr lang="ru-RU" sz="20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Манская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4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0"/>
            <a:ext cx="12191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  <a:endParaRPr lang="ru-RU" sz="3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9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1999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</a:t>
            </a:r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«Благоустройство территории муниципального образования город </a:t>
            </a:r>
            <a:r>
              <a:rPr lang="ru-RU" sz="3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Минусинск»</a:t>
            </a:r>
            <a:endParaRPr lang="ru-RU" sz="3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680796"/>
              </p:ext>
            </p:extLst>
          </p:nvPr>
        </p:nvGraphicFramePr>
        <p:xfrm>
          <a:off x="1003300" y="3530600"/>
          <a:ext cx="10159999" cy="3147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6131"/>
                <a:gridCol w="6013300"/>
                <a:gridCol w="3220568"/>
              </a:tblGrid>
              <a:tr h="147775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подпрограмм и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освоенных бюджетных средств в 2015  году, тыс. руб.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33644">
                <a:tc>
                  <a:txBody>
                    <a:bodyPr/>
                    <a:lstStyle/>
                    <a:p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179388">
                        <a:spcAft>
                          <a:spcPts val="0"/>
                        </a:spcAft>
                        <a:tabLst>
                          <a:tab pos="87313" algn="l"/>
                        </a:tabLs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Выполнение работ по устройству асфальтобетонного покрытия тротуара на территории, прилегающей к детскому саду № 15 «Тополек». </a:t>
                      </a:r>
                    </a:p>
                    <a:p>
                      <a:pPr algn="l"/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57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0571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«Мой любимый город»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4316"/>
            <a:ext cx="5805715" cy="32770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14" y="-53734"/>
            <a:ext cx="6386284" cy="32770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2752"/>
            <a:ext cx="5805715" cy="36352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11" y="2892842"/>
            <a:ext cx="6386287" cy="39651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54316"/>
            <a:ext cx="12191998" cy="68446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316"/>
            <a:ext cx="12300654" cy="690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4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2052662" cy="129757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«Реформирование и модернизация жилищно-коммунального хозяйства и повышение энергетической эффективности муниципального образования город Минусинск»</a:t>
            </a:r>
            <a:endParaRPr lang="ru-RU" sz="2800" dirty="0">
              <a:solidFill>
                <a:srgbClr val="000066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573556"/>
              </p:ext>
            </p:extLst>
          </p:nvPr>
        </p:nvGraphicFramePr>
        <p:xfrm>
          <a:off x="315687" y="1243064"/>
          <a:ext cx="11719558" cy="5614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717"/>
                <a:gridCol w="6474496"/>
                <a:gridCol w="4031345"/>
              </a:tblGrid>
              <a:tr h="829562">
                <a:tc>
                  <a:txBody>
                    <a:bodyPr/>
                    <a:lstStyle/>
                    <a:p>
                      <a:endParaRPr lang="ru-RU" sz="20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п/п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2015  году, тыс. руб.</a:t>
                      </a:r>
                      <a:endParaRPr kumimoji="0" lang="ru-RU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305260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«Модернизация, реконструкция и капитальный ремонт объектов коммунальной инфраструктуры и жилищного фонда муниципального образования  город Минусинск»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9 857,28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94614"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  мероприятия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816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Приобретение и замена оконных блоков в жилом доме по ул.  Абаканская, 64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295,15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00171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Замена индивидуальных приборов учета в муниципальных квартирах многоквартирных жилых домов по ул. Абаканская, 64, пр. Сафьяновых, 9.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107,56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37161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Капитальный ремонт сети водоснабжения на пересечении ул. Ломоносова - ул. Алтайская (диаметром 300мм) от ВК</a:t>
                      </a:r>
                      <a:r>
                        <a:rPr kumimoji="0" lang="ru-RU" sz="2000" b="0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2-1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до ВК</a:t>
                      </a:r>
                      <a:r>
                        <a:rPr kumimoji="0" lang="ru-RU" sz="2000" b="0" i="0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1-18 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 районе жилого дома №11 ул. Дружбы Народов.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9 454,57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26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3685" y="-101600"/>
            <a:ext cx="10657114" cy="166914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«Реформирование и модернизация жилищно-коммунального хозяйства и повышение энергетической эффективности муниципального образования город Минусинск</a:t>
            </a:r>
            <a:endParaRPr lang="ru-RU" sz="2800" dirty="0">
              <a:solidFill>
                <a:srgbClr val="000066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9096897"/>
              </p:ext>
            </p:extLst>
          </p:nvPr>
        </p:nvGraphicFramePr>
        <p:xfrm>
          <a:off x="290286" y="1567543"/>
          <a:ext cx="11698514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953"/>
                <a:gridCol w="6342380"/>
                <a:gridCol w="4167181"/>
              </a:tblGrid>
              <a:tr h="118872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</a:t>
                      </a: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подпрограммы, 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2015  году, тыс. руб.</a:t>
                      </a:r>
                      <a:endParaRPr kumimoji="0" lang="ru-RU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38926"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</a:t>
                      </a: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«Строительство, реконструкция и капитальный ремонт сетей уличного освещения муниципального образования город Минусинск»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584,3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в том числе  мероприятия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3106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Строительство сетей уличного освещения на автомобильных дорогах общего пользования. На участках по ул. К. Маркса и  ул. Колмакова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584,3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7545"/>
            <a:ext cx="4476206" cy="5290457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1" y="1567545"/>
            <a:ext cx="4876797" cy="529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138" y="1567544"/>
            <a:ext cx="4685210" cy="529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30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8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0629"/>
            <a:ext cx="12090401" cy="92664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 программа  </a:t>
            </a:r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«Обеспечение транспортной инфраструктуры муниципального образования город Минусинск»</a:t>
            </a:r>
            <a:endParaRPr lang="ru-RU" sz="3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9397361"/>
              </p:ext>
            </p:extLst>
          </p:nvPr>
        </p:nvGraphicFramePr>
        <p:xfrm>
          <a:off x="939800" y="1274082"/>
          <a:ext cx="10511970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9229"/>
                <a:gridCol w="5378751"/>
                <a:gridCol w="350399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2015  году, тыс. руб.</a:t>
                      </a:r>
                      <a:endParaRPr kumimoji="0" lang="ru-RU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Подпрограмма  «Дороги муниципального образования город Минусинск» 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14 599,12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Ремонт автобусных остановок.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906,65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Ремонт автомобильных дорог общего пользования местного значения.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9 782,43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Оказание услуг по экспертизе качества дорожно-строительных материалов.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Выполнение работ по строительству и ремонту автомобильных дорог, тротуаров, проездов, въездов во дворы многоквартирных домов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3 659,04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Выполнение работ по уборке и вывозу мусора с прилегающей к дороге территории.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06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8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090401" cy="926646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 программа  </a:t>
            </a:r>
            <a:r>
              <a:rPr lang="ru-RU" sz="30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«Обеспечение транспортной инфраструктуры муниципального образования город Минусинск»</a:t>
            </a:r>
            <a:endParaRPr lang="ru-RU" sz="30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1083308"/>
              </p:ext>
            </p:extLst>
          </p:nvPr>
        </p:nvGraphicFramePr>
        <p:xfrm>
          <a:off x="767443" y="926646"/>
          <a:ext cx="10858500" cy="5918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151"/>
                <a:gridCol w="5431317"/>
                <a:gridCol w="3782032"/>
              </a:tblGrid>
              <a:tr h="800554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2015  году, тыс. руб.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17729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Подпрограмма</a:t>
                      </a:r>
                      <a:r>
                        <a:rPr lang="ru-RU" sz="19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9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«Повышение безопасности дорожного движения в муниципальном образовании город Минусинск»</a:t>
                      </a:r>
                      <a:endParaRPr lang="ru-RU" sz="1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015,81</a:t>
                      </a:r>
                      <a:r>
                        <a:rPr lang="ru-RU" sz="1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8745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том числе  </a:t>
                      </a:r>
                      <a:r>
                        <a:rPr kumimoji="0" lang="ru-RU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kumimoji="0" lang="ru-RU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36236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Приобретение и установка дорожных знаков на участках автодорог местного значения вблизи детского учреждения (школы), на проезжей части которых возможно появление детей. </a:t>
                      </a:r>
                      <a:endParaRPr lang="ru-RU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/>
                        <a:t>84,24</a:t>
                      </a:r>
                      <a:endParaRPr lang="ru-RU" sz="1800" baseline="0" dirty="0"/>
                    </a:p>
                  </a:txBody>
                  <a:tcPr anchor="ctr"/>
                </a:tc>
              </a:tr>
              <a:tr h="611819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Нанесение дорожной разметки на пешеходных переходах. </a:t>
                      </a:r>
                      <a:endParaRPr lang="ru-RU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/>
                        <a:t>1 076,13</a:t>
                      </a:r>
                      <a:endParaRPr lang="ru-RU" sz="1800" baseline="0" dirty="0"/>
                    </a:p>
                  </a:txBody>
                  <a:tcPr anchor="ctr"/>
                </a:tc>
              </a:tr>
              <a:tr h="352146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Приобретение и установка дорожных знаков</a:t>
                      </a:r>
                      <a:endParaRPr lang="ru-RU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/>
                        <a:t>398,45</a:t>
                      </a:r>
                      <a:endParaRPr lang="ru-RU" sz="1800" baseline="0" dirty="0"/>
                    </a:p>
                  </a:txBody>
                  <a:tcPr anchor="ctr"/>
                </a:tc>
              </a:tr>
              <a:tr h="611819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Нанесение дорожной разметки вблизи дошкольных и школьных учреждений.</a:t>
                      </a:r>
                      <a:endParaRPr lang="ru-RU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/>
                        <a:t>84,02</a:t>
                      </a:r>
                      <a:endParaRPr lang="ru-RU" sz="1800" baseline="0" dirty="0"/>
                    </a:p>
                  </a:txBody>
                  <a:tcPr anchor="ctr"/>
                </a:tc>
              </a:tr>
              <a:tr h="926737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8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Выполнены работы по приобретению и установке дорожных знаков вблизи школьных и дошкольных учреждений </a:t>
                      </a:r>
                      <a:endParaRPr lang="ru-RU" sz="1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/>
                        <a:t>372,97</a:t>
                      </a:r>
                      <a:endParaRPr lang="ru-RU" sz="1800" baseline="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26"/>
          <a:stretch/>
        </p:blipFill>
        <p:spPr>
          <a:xfrm>
            <a:off x="-1" y="-2"/>
            <a:ext cx="6061171" cy="35648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" b="12920"/>
          <a:stretch/>
        </p:blipFill>
        <p:spPr>
          <a:xfrm>
            <a:off x="0" y="3564883"/>
            <a:ext cx="6043748" cy="32931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" b="11393"/>
          <a:stretch/>
        </p:blipFill>
        <p:spPr>
          <a:xfrm>
            <a:off x="6061171" y="-2"/>
            <a:ext cx="6130829" cy="36258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748" y="3349983"/>
            <a:ext cx="6148252" cy="35080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4344"/>
            <a:ext cx="8569235" cy="68723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" b="31438"/>
          <a:stretch/>
        </p:blipFill>
        <p:spPr>
          <a:xfrm>
            <a:off x="7114903" y="-14344"/>
            <a:ext cx="5077097" cy="34821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904" y="3217816"/>
            <a:ext cx="4929050" cy="364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7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429" y="1"/>
            <a:ext cx="11347268" cy="107986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 программа  «Обеспечение </a:t>
            </a:r>
            <a:r>
              <a:rPr lang="ru-RU" sz="3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жизнедеятельности территории»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329467"/>
              </p:ext>
            </p:extLst>
          </p:nvPr>
        </p:nvGraphicFramePr>
        <p:xfrm>
          <a:off x="846909" y="1052285"/>
          <a:ext cx="10866119" cy="2465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719"/>
                <a:gridCol w="5817326"/>
                <a:gridCol w="4241074"/>
              </a:tblGrid>
              <a:tr h="10638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п/п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2015  году, тыс. руб.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 ремонт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кровли гаража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112,30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006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бесперебойной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эксплуатации «Вечного огня» на площади Победы на период подготовки празднования Дня Победы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97,92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1" y="3579223"/>
            <a:ext cx="4902926" cy="310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4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" y="1"/>
            <a:ext cx="11086011" cy="115824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 программа  «Обеспечение </a:t>
            </a:r>
            <a:r>
              <a:rPr lang="ru-RU" sz="3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жильем молодых семей в муниципальном образовании город Минусинск»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9863560"/>
              </p:ext>
            </p:extLst>
          </p:nvPr>
        </p:nvGraphicFramePr>
        <p:xfrm>
          <a:off x="742406" y="1485990"/>
          <a:ext cx="10961915" cy="488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693485" y="3244334"/>
            <a:ext cx="805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п/п</a:t>
            </a:r>
          </a:p>
        </p:txBody>
      </p:sp>
    </p:spTree>
    <p:extLst>
      <p:ext uri="{BB962C8B-B14F-4D97-AF65-F5344CB8AC3E}">
        <p14:creationId xmlns:p14="http://schemas.microsoft.com/office/powerpoint/2010/main" val="331892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17" y="0"/>
            <a:ext cx="119655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Муниципальные   программы реализованные                                МКУ «Управление городского хозяйства» в 2015 году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77142" y="2046380"/>
            <a:ext cx="80554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город Минусинск</a:t>
            </a:r>
            <a:endParaRPr lang="ru-RU" sz="44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142056"/>
              </p:ext>
            </p:extLst>
          </p:nvPr>
        </p:nvGraphicFramePr>
        <p:xfrm>
          <a:off x="648788" y="1077218"/>
          <a:ext cx="11112136" cy="5367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254"/>
                <a:gridCol w="7119242"/>
                <a:gridCol w="3139640"/>
              </a:tblGrid>
              <a:tr h="120297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2015  году, тыс. руб.</a:t>
                      </a:r>
                    </a:p>
                    <a:p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4775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Благоустройство территории муниципального образования город Минусинск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9 606,7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25367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DD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Реформирование и модернизация жилищно-коммунального хозяйства и повышение энергетической эффективности муниципального образования город Минусинск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DD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59 717,29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DECFF"/>
                    </a:solidFill>
                  </a:tcPr>
                </a:tc>
              </a:tr>
              <a:tr h="64775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Обеспечение транспортной инфраструктуры муниципального образования город Минусинск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65 904,73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4775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DD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Обеспечение жизнедеятельности территории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DD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18 718,88</a:t>
                      </a: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DECFF"/>
                    </a:solidFill>
                  </a:tcPr>
                </a:tc>
              </a:tr>
              <a:tr h="64775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Обеспечение жильем молодых семей в муниципальном образовании город Минусинск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5 227,2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4775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DD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D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159 174,8</a:t>
                      </a: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DE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784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</TotalTime>
  <Words>973</Words>
  <Application>Microsoft Office PowerPoint</Application>
  <PresentationFormat>Произвольный</PresentationFormat>
  <Paragraphs>163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Отчет об исполнении  бюджета  за 2015 год                 МКУ «Управление городского хозяйства» </vt:lpstr>
      <vt:lpstr>Презентация PowerPoint</vt:lpstr>
      <vt:lpstr>Презентация PowerPoint</vt:lpstr>
      <vt:lpstr>Презентация PowerPoint</vt:lpstr>
      <vt:lpstr>Муниципальная программа «Реформирование и модернизация жилищно-коммунального хозяйства и повышение энергетической эффективности муниципального образования город Минусинск»</vt:lpstr>
      <vt:lpstr>Муниципальная программа «Реформирование и модернизация жилищно-коммунального хозяйства и повышение энергетической эффективности муниципального образования город Минусинск</vt:lpstr>
      <vt:lpstr>Муниципальная  программа  «Обеспечение транспортной инфраструктуры муниципального образования город Минусинск»</vt:lpstr>
      <vt:lpstr>Муниципальная  программа  «Обеспечение транспортной инфраструктуры муниципального образования город Минусинск»</vt:lpstr>
      <vt:lpstr>Муниципальная  программа  «Обеспечение жизнедеятельности территории»</vt:lpstr>
      <vt:lpstr>Муниципальная  программа  «Обеспечение жильем молодых семей в муниципальном образовании город Минусинск»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777</cp:lastModifiedBy>
  <cp:revision>98</cp:revision>
  <dcterms:created xsi:type="dcterms:W3CDTF">2016-04-28T09:51:29Z</dcterms:created>
  <dcterms:modified xsi:type="dcterms:W3CDTF">2016-05-05T10:27:32Z</dcterms:modified>
</cp:coreProperties>
</file>