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91" r:id="rId2"/>
    <p:sldId id="294" r:id="rId3"/>
    <p:sldId id="295" r:id="rId4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82" autoAdjust="0"/>
    <p:restoredTop sz="94660"/>
  </p:normalViewPr>
  <p:slideViewPr>
    <p:cSldViewPr>
      <p:cViewPr varScale="1">
        <p:scale>
          <a:sx n="114" d="100"/>
          <a:sy n="114" d="100"/>
        </p:scale>
        <p:origin x="127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1363"/>
            <a:ext cx="494188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40"/>
            <a:ext cx="5408930" cy="4446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4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4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0149" y="116632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200894"/>
            <a:ext cx="8229600" cy="897317"/>
          </a:xfrm>
        </p:spPr>
        <p:txBody>
          <a:bodyPr>
            <a:normAutofit/>
          </a:bodyPr>
          <a:lstStyle/>
          <a:p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</a:t>
            </a:r>
            <a:b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среды» на 2018 - 2024  годы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3EA2E4-7CEB-41FE-BC3E-39F21B54BC3B}"/>
              </a:ext>
            </a:extLst>
          </p:cNvPr>
          <p:cNvSpPr txBox="1"/>
          <p:nvPr/>
        </p:nvSpPr>
        <p:spPr>
          <a:xfrm>
            <a:off x="657908" y="1020211"/>
            <a:ext cx="7704856" cy="24929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>
            <a:spAutoFit/>
          </a:bodyPr>
          <a:lstStyle/>
          <a:p>
            <a:pPr marL="179705" algn="just">
              <a:spcAft>
                <a:spcPts val="600"/>
              </a:spcAft>
            </a:pPr>
            <a:r>
              <a:rPr lang="x-none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целом по муниципальной программе «Формирование современной городской среды» на 2018-2024 годы расходы исполнены в сумме 78 473,24 тыс. рублей или 99,03 % от уточненного плана 79 240,90 тыс. рублей, в том числе: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450215" algn="just">
              <a:spcAft>
                <a:spcPts val="600"/>
              </a:spcAft>
            </a:pPr>
            <a:r>
              <a:rPr lang="x-none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за счет средств федерального бюджета – 24 958,97 тыс. рублей или 100,0% от уточненной бюджетной росписи (24 958,97 тыс. рублей);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за счет средств краевого бюджета – 51254,46 тыс. рублей или 99,88% от уточненной бюджетной росписи (51 313,63 тыс. рублей);</a:t>
            </a:r>
          </a:p>
          <a:p>
            <a:pPr indent="457200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за счет средств бюджета города 2 259,81 тыс. рублей или 76,139% от уточненной бюджетной росписи (2 968,30 тыс. рублей).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063A3EB-712A-40FB-8CF0-9246E72A8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1701840"/>
              </p:ext>
            </p:extLst>
          </p:nvPr>
        </p:nvGraphicFramePr>
        <p:xfrm>
          <a:off x="755576" y="3603550"/>
          <a:ext cx="7869560" cy="305238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43933">
                  <a:extLst>
                    <a:ext uri="{9D8B030D-6E8A-4147-A177-3AD203B41FA5}">
                      <a16:colId xmlns:a16="http://schemas.microsoft.com/office/drawing/2014/main" val="3683633987"/>
                    </a:ext>
                  </a:extLst>
                </a:gridCol>
                <a:gridCol w="3146197">
                  <a:extLst>
                    <a:ext uri="{9D8B030D-6E8A-4147-A177-3AD203B41FA5}">
                      <a16:colId xmlns:a16="http://schemas.microsoft.com/office/drawing/2014/main" val="1050857406"/>
                    </a:ext>
                  </a:extLst>
                </a:gridCol>
                <a:gridCol w="1048239">
                  <a:extLst>
                    <a:ext uri="{9D8B030D-6E8A-4147-A177-3AD203B41FA5}">
                      <a16:colId xmlns:a16="http://schemas.microsoft.com/office/drawing/2014/main" val="1569843355"/>
                    </a:ext>
                  </a:extLst>
                </a:gridCol>
                <a:gridCol w="943933">
                  <a:extLst>
                    <a:ext uri="{9D8B030D-6E8A-4147-A177-3AD203B41FA5}">
                      <a16:colId xmlns:a16="http://schemas.microsoft.com/office/drawing/2014/main" val="457185911"/>
                    </a:ext>
                  </a:extLst>
                </a:gridCol>
                <a:gridCol w="943933">
                  <a:extLst>
                    <a:ext uri="{9D8B030D-6E8A-4147-A177-3AD203B41FA5}">
                      <a16:colId xmlns:a16="http://schemas.microsoft.com/office/drawing/2014/main" val="2685227388"/>
                    </a:ext>
                  </a:extLst>
                </a:gridCol>
                <a:gridCol w="843325">
                  <a:extLst>
                    <a:ext uri="{9D8B030D-6E8A-4147-A177-3AD203B41FA5}">
                      <a16:colId xmlns:a16="http://schemas.microsoft.com/office/drawing/2014/main" val="1911751721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22320878"/>
                  </a:ext>
                </a:extLst>
              </a:tr>
              <a:tr h="164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903543"/>
                  </a:ext>
                </a:extLst>
              </a:tr>
              <a:tr h="87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3932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Минусинска, в том числе: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79 240,90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68580"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78 473,24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16302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федерального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24 958,97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24 958,97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78437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краевого бюджета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51 313,63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51 254,46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7111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бюджета города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2 968,30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2 259,81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51469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029969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3262EB-7F4A-4ABB-9BDA-166BB693C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2"/>
            <a:ext cx="9144000" cy="6850395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616A729-50E0-45E8-A35B-AFA1528E87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035269"/>
              </p:ext>
            </p:extLst>
          </p:nvPr>
        </p:nvGraphicFramePr>
        <p:xfrm>
          <a:off x="369794" y="710529"/>
          <a:ext cx="8378670" cy="1639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0031">
                  <a:extLst>
                    <a:ext uri="{9D8B030D-6E8A-4147-A177-3AD203B41FA5}">
                      <a16:colId xmlns:a16="http://schemas.microsoft.com/office/drawing/2014/main" val="3318534949"/>
                    </a:ext>
                  </a:extLst>
                </a:gridCol>
                <a:gridCol w="4299496">
                  <a:extLst>
                    <a:ext uri="{9D8B030D-6E8A-4147-A177-3AD203B41FA5}">
                      <a16:colId xmlns:a16="http://schemas.microsoft.com/office/drawing/2014/main" val="2822713378"/>
                    </a:ext>
                  </a:extLst>
                </a:gridCol>
                <a:gridCol w="1131951">
                  <a:extLst>
                    <a:ext uri="{9D8B030D-6E8A-4147-A177-3AD203B41FA5}">
                      <a16:colId xmlns:a16="http://schemas.microsoft.com/office/drawing/2014/main" val="2611357356"/>
                    </a:ext>
                  </a:extLst>
                </a:gridCol>
                <a:gridCol w="1018596">
                  <a:extLst>
                    <a:ext uri="{9D8B030D-6E8A-4147-A177-3AD203B41FA5}">
                      <a16:colId xmlns:a16="http://schemas.microsoft.com/office/drawing/2014/main" val="2605966076"/>
                    </a:ext>
                  </a:extLst>
                </a:gridCol>
                <a:gridCol w="1018596">
                  <a:extLst>
                    <a:ext uri="{9D8B030D-6E8A-4147-A177-3AD203B41FA5}">
                      <a16:colId xmlns:a16="http://schemas.microsoft.com/office/drawing/2014/main" val="2575690904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</a:rPr>
                        <a:t>2021 год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67139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28392925"/>
                  </a:ext>
                </a:extLst>
              </a:tr>
              <a:tr h="71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 многоквартирных домов в рамках подпрограммы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20409738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территорий общего пользования города в рамках подпрограммы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66253742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дизайн-проектов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49148445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D60654-85D7-40D4-B009-9004945BD6B0}"/>
              </a:ext>
            </a:extLst>
          </p:cNvPr>
          <p:cNvSpPr/>
          <p:nvPr/>
        </p:nvSpPr>
        <p:spPr>
          <a:xfrm>
            <a:off x="369794" y="34000"/>
            <a:ext cx="85385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17D200-F415-4C30-BEA0-30958A7F9DA7}"/>
              </a:ext>
            </a:extLst>
          </p:cNvPr>
          <p:cNvSpPr txBox="1"/>
          <p:nvPr/>
        </p:nvSpPr>
        <p:spPr>
          <a:xfrm>
            <a:off x="174571" y="2492896"/>
            <a:ext cx="8928992" cy="40977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317500"/>
          </a:effectLst>
        </p:spPr>
        <p:txBody>
          <a:bodyPr wrap="square">
            <a:spAutoFit/>
          </a:bodyPr>
          <a:lstStyle/>
          <a:p>
            <a:pPr marL="179705" indent="270510" algn="just">
              <a:spcAft>
                <a:spcPts val="600"/>
              </a:spcAft>
            </a:pPr>
            <a:r>
              <a:rPr lang="x-non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рамках реализации программы, были осуществлены следующие работы: 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9705" indent="270510" algn="just">
              <a:spcAft>
                <a:spcPts val="600"/>
              </a:spcAft>
            </a:pPr>
            <a:r>
              <a:rPr lang="x-non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по благоустройству общественной территории – Аллеи Кретова на сумму 19 млн 857,44 тыс. рублей, в том числе: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 startAt="2"/>
            </a:pPr>
            <a:r>
              <a:rPr lang="x-non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силами АО «ДРСУ-10» выполнены работы по благоустройству 3 дворовых территорий многоквартирных жилых домов на общую сумму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x-non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млн.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816,37</a:t>
            </a:r>
            <a:r>
              <a:rPr lang="x-non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тыс. руб. Работы по благоустройству дворовых территорий многоквартирных выполнены в полном объеме в срок до 31.08.2021 года по следующим адресам: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27051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x-non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 Мира, 54 - выполнены работы по устройству асфальтобетонного покрытия пешеходных дорожек и дворового проезда с заменой бордюров, установлены скамьи и урны для мусора, оборудована детская площадка с травм безопасным покрытием;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27051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x-non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пр. Сафьяновых, 14 - выполнены работы по устройству асфальтобетонного покрытия пешеходных дорожек и дворового проезда с заменой бордюров; выполнен ремонт дороги, образующей проезд к территории многоквартирного дома; установлены скамьи, урны для мусора, оборудована детская площадка с травм безопасным покрытием;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270510"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x-none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пр. Сафьяновых, 18 – выполнены работы по устройству асфальтированию дворового проезда с заменой бордюров, установлены скамьи, урны для мусора, выполнен ремонт дороги, оборудована спортивная площадка с травм безопасным покрытием.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371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3262EB-7F4A-4ABB-9BDA-166BB693C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2"/>
            <a:ext cx="9144000" cy="68503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8744EB-C6AC-4A4C-9A93-A9DD98EAF869}"/>
              </a:ext>
            </a:extLst>
          </p:cNvPr>
          <p:cNvSpPr txBox="1"/>
          <p:nvPr/>
        </p:nvSpPr>
        <p:spPr>
          <a:xfrm>
            <a:off x="611560" y="2204864"/>
            <a:ext cx="8136904" cy="42445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indent="180340" algn="just"/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ходе реализации мероприятий в рамках конкурса «Лучших проектов создания комфортной городской среды» освоены денежные средства с учетом софинансированя из бюджета города в сумме 50 млн. 445,29 тыс. руб. на благоустройство Парка культуры и отдыха. Денежные средства были направлены на: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Courier New" panose="02070309020205020404" pitchFamily="49" charset="0"/>
              <a:buChar char="-"/>
            </a:pP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 тротуаров и событийной площадки из брусчатки (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-6920 м</a:t>
            </a:r>
            <a:r>
              <a:rPr lang="x-none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-"/>
            </a:pP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 покрытий из а/бетонной смеси и резиновой крошки (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-2599 м</a:t>
            </a:r>
            <a:r>
              <a:rPr lang="x-none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Courier New" panose="02070309020205020404" pitchFamily="49" charset="0"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садово-парковой мебели (скамейки, урны);</a:t>
            </a:r>
          </a:p>
          <a:p>
            <a:pPr marL="342900" lvl="0" indent="-342900" algn="just">
              <a:buFont typeface="Courier New" panose="02070309020205020404" pitchFamily="49" charset="0"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ограждения (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-525 м);</a:t>
            </a:r>
          </a:p>
          <a:p>
            <a:pPr marL="342900" lvl="0" indent="-342900" algn="just">
              <a:buFont typeface="Courier New" panose="02070309020205020404" pitchFamily="49" charset="0"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уличного освещения (установлено 86 светильников);</a:t>
            </a:r>
          </a:p>
          <a:p>
            <a:pPr marL="342900" lvl="0" indent="-342900" algn="just">
              <a:buFont typeface="Courier New" panose="02070309020205020404" pitchFamily="49" charset="0"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оборудование детских игровых комплексов (3 комплекса);</a:t>
            </a:r>
          </a:p>
          <a:p>
            <a:pPr marL="342900" lvl="0" indent="-342900" algn="just">
              <a:buFont typeface="Courier New" panose="02070309020205020404" pitchFamily="49" charset="0"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установлена система видеонаблюдения.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2"/>
            </a:pP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разработке дизайн-проектов по общественным территориям освоены денежные средства в размере 354,15 тыс. руб.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7578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</TotalTime>
  <Words>594</Words>
  <Application>Microsoft Office PowerPoint</Application>
  <PresentationFormat>Экран (4:3)</PresentationFormat>
  <Paragraphs>81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Courier New</vt:lpstr>
      <vt:lpstr>Times New Roman</vt:lpstr>
      <vt:lpstr>Тема Office</vt:lpstr>
      <vt:lpstr>Муниципальная программа   «Формирование современной городской среды» на 2018 - 2024  годы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Виталий Черепанов</cp:lastModifiedBy>
  <cp:revision>142</cp:revision>
  <cp:lastPrinted>2021-03-09T05:02:08Z</cp:lastPrinted>
  <dcterms:modified xsi:type="dcterms:W3CDTF">2022-03-25T06:55:18Z</dcterms:modified>
</cp:coreProperties>
</file>