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76;&#1086;&#1093;&#1086;&#1076;&#1099;%20&#1085;&#1072;%2001.06.2018\&#1044;&#1086;&#1093;&#1086;&#1076;&#1099;%20&#1085;&#1072;&#1083;&#1086;&#1075;+&#1085;&#1077;&#1085;&#1072;&#1083;&#1086;&#1075;%20&#1085;&#1072;%2001.06.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88;&#1072;&#1089;&#1093;&#1086;&#1076;&#1099;%20&#1085;&#1072;%2001.06.2018\&#1084;&#1072;&#1081;\&#1076;&#1083;&#1103;%20&#1089;&#1072;&#1081;&#1090;&#1072;%20&#1085;&#1072;%2001.04.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5496.9</c:v>
                </c:pt>
                <c:pt idx="1">
                  <c:v>2700</c:v>
                </c:pt>
                <c:pt idx="2">
                  <c:v>1452.4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222695.13</c:v>
                </c:pt>
                <c:pt idx="1">
                  <c:v>75340</c:v>
                </c:pt>
                <c:pt idx="2">
                  <c:v>87774.44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37477.1</c:v>
                </c:pt>
                <c:pt idx="1">
                  <c:v>18498</c:v>
                </c:pt>
                <c:pt idx="2">
                  <c:v>16245.92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27929.1</c:v>
                </c:pt>
                <c:pt idx="1">
                  <c:v>5363.8</c:v>
                </c:pt>
                <c:pt idx="2">
                  <c:v>6841.39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14105.4</c:v>
                </c:pt>
                <c:pt idx="1">
                  <c:v>5584</c:v>
                </c:pt>
                <c:pt idx="2">
                  <c:v>7086.04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18565.7</c:v>
                </c:pt>
                <c:pt idx="1">
                  <c:v>7319</c:v>
                </c:pt>
                <c:pt idx="2">
                  <c:v>7561.08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46953.1</c:v>
                </c:pt>
                <c:pt idx="1">
                  <c:v>16892.95</c:v>
                </c:pt>
                <c:pt idx="2">
                  <c:v>15999.34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967.1</c:v>
                </c:pt>
                <c:pt idx="1">
                  <c:v>228</c:v>
                </c:pt>
                <c:pt idx="2">
                  <c:v>262.51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10541.46</c:v>
                </c:pt>
                <c:pt idx="1">
                  <c:v>1865.14</c:v>
                </c:pt>
                <c:pt idx="2">
                  <c:v>2285.6799999999998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5255.08</c:v>
                </c:pt>
                <c:pt idx="1">
                  <c:v>450</c:v>
                </c:pt>
                <c:pt idx="2">
                  <c:v>3639.68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10141.48</c:v>
                </c:pt>
                <c:pt idx="1">
                  <c:v>4326.1000000000004</c:v>
                </c:pt>
                <c:pt idx="2">
                  <c:v>4765.46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127.64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308128.3</c:v>
                </c:pt>
                <c:pt idx="1">
                  <c:v>170665.4</c:v>
                </c:pt>
                <c:pt idx="2">
                  <c:v>170665.4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357832.7</c:v>
                </c:pt>
                <c:pt idx="1">
                  <c:v>27200.1</c:v>
                </c:pt>
                <c:pt idx="2">
                  <c:v>27200.1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939598.19</c:v>
                </c:pt>
                <c:pt idx="1">
                  <c:v>347694.98</c:v>
                </c:pt>
                <c:pt idx="2">
                  <c:v>347694.98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-2977.97</c:v>
                </c:pt>
                <c:pt idx="1">
                  <c:v>-2977.97</c:v>
                </c:pt>
                <c:pt idx="2">
                  <c:v>-3067.77</c:v>
                </c:pt>
              </c:numCache>
            </c:numRef>
          </c:val>
        </c:ser>
        <c:shape val="box"/>
        <c:axId val="78619776"/>
        <c:axId val="84707200"/>
        <c:axId val="0"/>
      </c:bar3DChart>
      <c:catAx>
        <c:axId val="786197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4707200"/>
        <c:crosses val="autoZero"/>
        <c:auto val="1"/>
        <c:lblAlgn val="ctr"/>
        <c:lblOffset val="100"/>
      </c:catAx>
      <c:valAx>
        <c:axId val="8470720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86197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88277.1</c:v>
                </c:pt>
                <c:pt idx="1">
                  <c:v>29330.6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295.2</c:v>
                </c:pt>
                <c:pt idx="1">
                  <c:v>64.900000000000006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3425.8</c:v>
                </c:pt>
                <c:pt idx="1">
                  <c:v>1083.2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268918.5</c:v>
                </c:pt>
                <c:pt idx="1">
                  <c:v>18539.5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103988.9</c:v>
                </c:pt>
                <c:pt idx="1">
                  <c:v>19363.400000000001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1219646.5</c:v>
                </c:pt>
                <c:pt idx="1">
                  <c:v>442751.9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96838.9</c:v>
                </c:pt>
                <c:pt idx="1">
                  <c:v>36680.800000000003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175712.3</c:v>
                </c:pt>
                <c:pt idx="1">
                  <c:v>59130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59002.3</c:v>
                </c:pt>
                <c:pt idx="1">
                  <c:v>20256.2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87.7</c:v>
                </c:pt>
                <c:pt idx="1">
                  <c:v>4.2</c:v>
                </c:pt>
              </c:numCache>
            </c:numRef>
          </c:val>
        </c:ser>
        <c:shape val="box"/>
        <c:axId val="184556928"/>
        <c:axId val="184583296"/>
        <c:axId val="0"/>
      </c:bar3DChart>
      <c:catAx>
        <c:axId val="1845569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4583296"/>
        <c:crosses val="autoZero"/>
        <c:auto val="1"/>
        <c:lblAlgn val="ctr"/>
        <c:lblOffset val="100"/>
      </c:catAx>
      <c:valAx>
        <c:axId val="18458329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45569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424735763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7118717"/>
              </p:ext>
            </p:extLst>
          </p:nvPr>
        </p:nvGraphicFramePr>
        <p:xfrm>
          <a:off x="1043608" y="3068960"/>
          <a:ext cx="7704855" cy="2286611"/>
        </p:xfrm>
        <a:graphic>
          <a:graphicData uri="http://schemas.openxmlformats.org/drawingml/2006/table">
            <a:tbl>
              <a:tblPr/>
              <a:tblGrid>
                <a:gridCol w="2215454"/>
                <a:gridCol w="1710822"/>
                <a:gridCol w="1809287"/>
                <a:gridCol w="1969292"/>
              </a:tblGrid>
              <a:tr h="96617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за 5 </a:t>
                      </a:r>
                      <a:r>
                        <a:rPr lang="ru-RU" sz="16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мес. </a:t>
                      </a:r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Факт исполнения на </a:t>
                      </a:r>
                      <a:r>
                        <a:rPr lang="ru-RU" sz="16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отчетную </a:t>
                      </a:r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508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2 002 708,8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681 149,5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696 534,3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2 016 238,0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725 399,0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627 209,5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-13 529,2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-44 249,5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69 324,8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МАЙ 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404664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067945" y="332656"/>
          <a:ext cx="4896543" cy="6351734"/>
        </p:xfrm>
        <a:graphic>
          <a:graphicData uri="http://schemas.openxmlformats.org/drawingml/2006/table">
            <a:tbl>
              <a:tblPr/>
              <a:tblGrid>
                <a:gridCol w="2520279"/>
                <a:gridCol w="874481"/>
                <a:gridCol w="706136"/>
                <a:gridCol w="795647"/>
              </a:tblGrid>
              <a:tr h="5950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за 5 </a:t>
                      </a:r>
                      <a:r>
                        <a:rPr lang="ru-RU" sz="11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35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326 269,3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114 804,8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126 961,3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5 496,9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2 700,0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1 452,4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222 695,1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75 340,0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87 774,4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18 498,0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16 245,9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5 363,8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6 841,4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5 584,0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7 086,0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7 319,0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7 561,1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99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73 858,2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23 762,2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27 080,3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284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46 953,1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16 893,0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15 999,3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228,0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262,5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1 865,1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2 285,7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5 255,1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450,0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3 639,7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4 326,1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4 765,5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4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127,6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1 602 581,2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542 582,5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542 492,7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308 128,3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170 665,4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170 665,4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357 832,7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27 200,1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27 200,1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939 598,2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347 695,0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347 695,0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-3 067,8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2 002 708,8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681 149,5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696 534,3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МАЙ 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1" y="836712"/>
          <a:ext cx="4392489" cy="5472610"/>
        </p:xfrm>
        <a:graphic>
          <a:graphicData uri="http://schemas.openxmlformats.org/drawingml/2006/table">
            <a:tbl>
              <a:tblPr/>
              <a:tblGrid>
                <a:gridCol w="2363544"/>
                <a:gridCol w="848873"/>
                <a:gridCol w="1180072"/>
              </a:tblGrid>
              <a:tr h="8537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2 016 238,0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627 209,5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478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88 277,1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29 330,6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78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3 425,8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1 083,2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78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268 918,5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18 539,5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478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103 988,9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19 363,4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1 551 244,8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558 823,7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1 219 646,5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442 751,9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96 838,9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36 680,8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175 712,3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59 130,0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3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59 002,3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20 256,2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75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499992" y="836712"/>
          <a:ext cx="5184576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2209</TotalTime>
  <Words>420</Words>
  <Application>Microsoft Office PowerPoint</Application>
  <PresentationFormat>Экран (4:3)</PresentationFormat>
  <Paragraphs>153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293</cp:revision>
  <dcterms:modified xsi:type="dcterms:W3CDTF">2018-06-14T05:08:51Z</dcterms:modified>
</cp:coreProperties>
</file>