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60" r:id="rId3"/>
    <p:sldId id="257" r:id="rId4"/>
    <p:sldId id="258" r:id="rId5"/>
    <p:sldId id="259" r:id="rId6"/>
    <p:sldId id="265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4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056527707616806"/>
          <c:y val="5.2714821809922381E-2"/>
          <c:w val="0.86951696583956939"/>
          <c:h val="0.65994320736849377"/>
        </c:manualLayout>
      </c:layout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2018 год 
61458,22 тыс.рублей</c:v>
                </c:pt>
                <c:pt idx="1">
                  <c:v>факт исполнения на 01.01.2019 г.
61 458,22 тыс.рублей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61458.219999999994</c:v>
                </c:pt>
                <c:pt idx="1">
                  <c:v>61458.219999999994</c:v>
                </c:pt>
              </c:numCache>
            </c:numRef>
          </c:val>
        </c:ser>
        <c:dLbls/>
        <c:shape val="cylinder"/>
        <c:axId val="178462720"/>
        <c:axId val="182416128"/>
        <c:axId val="0"/>
      </c:bar3DChart>
      <c:catAx>
        <c:axId val="178462720"/>
        <c:scaling>
          <c:orientation val="minMax"/>
        </c:scaling>
        <c:axPos val="b"/>
        <c:tickLblPos val="nextTo"/>
        <c:crossAx val="182416128"/>
        <c:crosses val="autoZero"/>
        <c:auto val="1"/>
        <c:lblAlgn val="ctr"/>
        <c:lblOffset val="100"/>
      </c:catAx>
      <c:valAx>
        <c:axId val="182416128"/>
        <c:scaling>
          <c:orientation val="minMax"/>
        </c:scaling>
        <c:axPos val="l"/>
        <c:majorGridlines/>
        <c:numFmt formatCode="0%" sourceLinked="1"/>
        <c:tickLblPos val="nextTo"/>
        <c:crossAx val="17846272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12.03.2019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3"/>
            <a:ext cx="7772400" cy="122413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1916832"/>
            <a:ext cx="8062912" cy="158417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3600" b="1" dirty="0" smtClean="0"/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«Физическая культура и спорт 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муниципальном образовании 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город Минусинск»</a:t>
            </a:r>
          </a:p>
          <a:p>
            <a:pPr algn="ctr"/>
            <a:endParaRPr lang="ru-RU" dirty="0"/>
          </a:p>
        </p:txBody>
      </p:sp>
      <p:pic>
        <p:nvPicPr>
          <p:cNvPr id="1026" name="Picture 2" descr="C:\Users\User\Desktop\spo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510721"/>
            <a:ext cx="4248472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340769"/>
          <a:ext cx="8496943" cy="2304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742"/>
                <a:gridCol w="1463527"/>
                <a:gridCol w="2302909"/>
                <a:gridCol w="1032339"/>
                <a:gridCol w="1141228"/>
                <a:gridCol w="939526"/>
                <a:gridCol w="1095672"/>
              </a:tblGrid>
              <a:tr h="700066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817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964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 «Физическая культура и спорт в муниципальном образовании город Минусинск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61458,22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48852,44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48289,74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158600,40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Распределение планируемых расходов по  подпрограммам  муниципальной программы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Desktop\spo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3501008"/>
            <a:ext cx="4248472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04664"/>
            <a:ext cx="7772400" cy="72008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Перечень подпрограмм </a:t>
            </a:r>
            <a:b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муниципальной программы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556792"/>
            <a:ext cx="8856984" cy="1224136"/>
          </a:xfrm>
        </p:spPr>
        <p:txBody>
          <a:bodyPr>
            <a:normAutofit/>
          </a:bodyPr>
          <a:lstStyle/>
          <a:p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подпрограмма 1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«Развитие массовой физической культуры и спорта»;</a:t>
            </a:r>
          </a:p>
          <a:p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подпрограмма 2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«Развитие системы подготовки спортивного резерва»;</a:t>
            </a:r>
          </a:p>
          <a:p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подпрограмма 3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«Выполнение муниципальных функций в установленной форме»</a:t>
            </a:r>
          </a:p>
          <a:p>
            <a:endParaRPr lang="ru-RU" dirty="0"/>
          </a:p>
        </p:txBody>
      </p:sp>
      <p:pic>
        <p:nvPicPr>
          <p:cNvPr id="1026" name="Picture 2" descr="C:\Users\admin\Desktop\Z_nZIrpWI_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61048"/>
            <a:ext cx="357416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528" y="2924944"/>
            <a:ext cx="4032448" cy="2777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0485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Цели муниципальной Программы 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95936" y="1916832"/>
            <a:ext cx="5040560" cy="266429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Создание и оптимизация условий, обеспечивающих возможность для жителей города вести здоровый образ жизни, систематически заниматься физической культурой и спортом (включая спорт высших достижений), получить доступ к развитой спортивной инфраструктуре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dmin\Desktop\13340333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16832"/>
            <a:ext cx="2736304" cy="364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44008" y="4509120"/>
            <a:ext cx="3567120" cy="1872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684076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Задачи муниципальной Программы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8784976" cy="3168352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развитие массовой физической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культуры и спорта, проведение спортивных мероприятий;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разработка и реализация комплекса мер по пропаганде физической культуры и спорта как важнейшей составляющей здорового образа жизни;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формирование системы подготовки спортивного резерва;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совершенствование финансового обеспечения физкультурно-спортивной деятельности;</a:t>
            </a:r>
          </a:p>
          <a:p>
            <a:pPr>
              <a:buFont typeface="Wingdings" pitchFamily="2" charset="2"/>
              <a:buChar char="Ø"/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укрепление материально-технической  спортивной базы для занятий</a:t>
            </a:r>
          </a:p>
          <a:p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физической культурой и спортом.</a:t>
            </a:r>
            <a:endParaRPr lang="ru-RU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237978"/>
          <a:ext cx="8424935" cy="4757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39"/>
                <a:gridCol w="1417005"/>
                <a:gridCol w="2283393"/>
                <a:gridCol w="1023590"/>
                <a:gridCol w="1131556"/>
                <a:gridCol w="931565"/>
                <a:gridCol w="1086387"/>
              </a:tblGrid>
              <a:tr h="648072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069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470822">
                <a:tc>
                  <a:txBody>
                    <a:bodyPr/>
                    <a:lstStyle/>
                    <a:p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1 «Развитие массовой физической культуры и спорта», в том числе: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31409,27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24344,92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23782,22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79536,41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1.1.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деятельности  (оказание услуг)  подведомственных учреждений 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27 084,92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24044,92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23482,22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74612,06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1.2.1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Приобретение основных средств для нужд подведомственных</a:t>
                      </a:r>
                      <a:r>
                        <a:rPr lang="ru-RU" sz="11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учреждений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916,83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300,00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300,00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1516,83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1.2.2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безопасных и комфортных</a:t>
                      </a:r>
                      <a:r>
                        <a:rPr lang="ru-RU" sz="11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условий функционирования учреждений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356,24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356,24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8630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1.3.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Модернизация и укрепление материально-технической базы муниципальных физкультурно-спортивных организаций и муниципальных образовательных организаций, осуществляющих деятельность в области физической культуры и спорта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2011,28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2011,28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8630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1.4.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новых и поддержка действующих спортивных клубов по месту жительства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1040,0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1040,0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1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«Развитие массовой физической культуры и спорта»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11560" y="1196752"/>
          <a:ext cx="7704858" cy="5527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308"/>
                <a:gridCol w="1655934"/>
                <a:gridCol w="1728192"/>
                <a:gridCol w="936104"/>
                <a:gridCol w="1034842"/>
                <a:gridCol w="851944"/>
                <a:gridCol w="993534"/>
              </a:tblGrid>
              <a:tr h="856686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8848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459088"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2 «Развитие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системы подготовки спортивного резерва»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, в том числе: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27183,47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21998,96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21998,96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71181,39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2.1.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0" lang="ru-RU" sz="11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деятельности  (оказание услуг)  подведомственных учреждений 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24527,44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21998,96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21998,96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68525,36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2.2.1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Приобретение основных средств для нужд подведомственных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учреждений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772,37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772,37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2.2.2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безопасных и комфортных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условий функционирования учреждений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695,79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695,79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220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2.3.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компенсация расходов муниципальных спортивных школ, подготовивших спортсмена, ставшего членом спортивной сборной команды края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975,60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975,60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220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2.4.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Приобретение специализированных транспортных средств для перевозки инвалидов, спортивного оборудования, инвентаря, экипировки для занятий физической культурой и спортом лиц с ограниченными возможностями здоровья и инвалидов в муниципальных физкультурно-спортивных организациях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212,27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212,27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2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«Развитие системы подготовки спортивного резерва»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11558" y="1628798"/>
          <a:ext cx="7920881" cy="2831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47"/>
                <a:gridCol w="1702362"/>
                <a:gridCol w="1776646"/>
                <a:gridCol w="962350"/>
                <a:gridCol w="1063856"/>
                <a:gridCol w="875830"/>
                <a:gridCol w="1021390"/>
              </a:tblGrid>
              <a:tr h="864098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2929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1138102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3 </a:t>
                      </a:r>
                      <a:b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«Выполнение муниципальных функций в установленной форме»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2865,48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2508,56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2508,56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7882,60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3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«Выполнение муниципальных функций в установленной форме»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муниципальной программы 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01.01.2019 года составляет 100 %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5712348"/>
              </p:ext>
            </p:extLst>
          </p:nvPr>
        </p:nvGraphicFramePr>
        <p:xfrm>
          <a:off x="503238" y="1484784"/>
          <a:ext cx="8183562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505</TotalTime>
  <Words>443</Words>
  <Application>Microsoft Office PowerPoint</Application>
  <PresentationFormat>Экран (4:3)</PresentationFormat>
  <Paragraphs>154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    МУНИЦИПАЛЬНАЯ ПРОГРАММА</vt:lpstr>
      <vt:lpstr> Распределение планируемых расходов по  подпрограммам  муниципальной программы </vt:lpstr>
      <vt:lpstr> Перечень подпрограмм  муниципальной программы</vt:lpstr>
      <vt:lpstr>Цели муниципальной Программы </vt:lpstr>
      <vt:lpstr>Задачи муниципальной Программы</vt:lpstr>
      <vt:lpstr> Подпрограмма 1  «Развитие массовой физической культуры и спорта» </vt:lpstr>
      <vt:lpstr> Подпрограмма 2  «Развитие системы подготовки спортивного резерва» </vt:lpstr>
      <vt:lpstr> Подпрограмма 3  «Выполнение муниципальных функций в установленной форме» </vt:lpstr>
      <vt:lpstr>Исполнение муниципальной программы  на 01.01.2019 года составляет 100 %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Пользователь Windows</cp:lastModifiedBy>
  <cp:revision>48</cp:revision>
  <dcterms:created xsi:type="dcterms:W3CDTF">2016-04-07T03:55:31Z</dcterms:created>
  <dcterms:modified xsi:type="dcterms:W3CDTF">2019-03-12T08:16:44Z</dcterms:modified>
</cp:coreProperties>
</file>