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75" r:id="rId3"/>
    <p:sldId id="277" r:id="rId4"/>
    <p:sldId id="262" r:id="rId5"/>
    <p:sldId id="278" r:id="rId6"/>
    <p:sldId id="279" r:id="rId7"/>
    <p:sldId id="280" r:id="rId8"/>
    <p:sldId id="282" r:id="rId9"/>
    <p:sldId id="264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18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благоустройство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10222.4</c:v>
                </c:pt>
                <c:pt idx="1">
                  <c:v>16818.54</c:v>
                </c:pt>
                <c:pt idx="2">
                  <c:v>12840.6</c:v>
                </c:pt>
                <c:pt idx="3">
                  <c:v>4318.54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ЖКХ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67248.990000000005</c:v>
                </c:pt>
                <c:pt idx="1">
                  <c:v>58490.77</c:v>
                </c:pt>
                <c:pt idx="2">
                  <c:v>57555.4</c:v>
                </c:pt>
                <c:pt idx="3">
                  <c:v>53539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транспорт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</c:strCache>
            </c:strRef>
          </c:cat>
          <c:val>
            <c:numRef>
              <c:f>Лист1!$D$2:$D$5</c:f>
              <c:numCache>
                <c:formatCode>0.00</c:formatCode>
                <c:ptCount val="4"/>
                <c:pt idx="0">
                  <c:v>80264.02</c:v>
                </c:pt>
                <c:pt idx="1">
                  <c:v>47063.29</c:v>
                </c:pt>
                <c:pt idx="2">
                  <c:v>39429.480000000003</c:v>
                </c:pt>
                <c:pt idx="3">
                  <c:v>37566.68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расходы (в том числе строительство)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</c:strCache>
            </c:strRef>
          </c:cat>
          <c:val>
            <c:numRef>
              <c:f>Лист1!$E$2:$E$5</c:f>
              <c:numCache>
                <c:formatCode>0.00</c:formatCode>
                <c:ptCount val="4"/>
                <c:pt idx="0">
                  <c:v>41000</c:v>
                </c:pt>
                <c:pt idx="1">
                  <c:v>112000</c:v>
                </c:pt>
                <c:pt idx="2">
                  <c:v>20345.419999999998</c:v>
                </c:pt>
                <c:pt idx="3">
                  <c:v>20345.419999999998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планируемое участие в краевых проектах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2015 год</c:v>
                </c:pt>
                <c:pt idx="1">
                  <c:v>2016 год</c:v>
                </c:pt>
                <c:pt idx="2">
                  <c:v>2017 год</c:v>
                </c:pt>
                <c:pt idx="3">
                  <c:v>2018 год</c:v>
                </c:pt>
              </c:strCache>
            </c:strRef>
          </c:cat>
          <c:val>
            <c:numRef>
              <c:f>Лист1!$F$2:$F$5</c:f>
              <c:numCache>
                <c:formatCode>0.00</c:formatCode>
                <c:ptCount val="4"/>
                <c:pt idx="0">
                  <c:v>100000</c:v>
                </c:pt>
                <c:pt idx="1">
                  <c:v>70000</c:v>
                </c:pt>
                <c:pt idx="2">
                  <c:v>200000</c:v>
                </c:pt>
                <c:pt idx="3">
                  <c:v>200000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2627336"/>
        <c:axId val="140587080"/>
        <c:axId val="0"/>
      </c:bar3DChart>
      <c:catAx>
        <c:axId val="2026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40587080"/>
        <c:crosses val="autoZero"/>
        <c:auto val="1"/>
        <c:lblAlgn val="r"/>
        <c:lblOffset val="100"/>
        <c:noMultiLvlLbl val="0"/>
      </c:catAx>
      <c:valAx>
        <c:axId val="140587080"/>
        <c:scaling>
          <c:orientation val="minMax"/>
        </c:scaling>
        <c:delete val="1"/>
        <c:axPos val="l"/>
        <c:numFmt formatCode="0.00" sourceLinked="1"/>
        <c:majorTickMark val="out"/>
        <c:minorTickMark val="none"/>
        <c:tickLblPos val="nextTo"/>
        <c:crossAx val="202627336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600" b="1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600" b="1"/>
            </a:pPr>
            <a:endParaRPr lang="ru-RU"/>
          </a:p>
        </c:txPr>
      </c:legendEntry>
      <c:layout>
        <c:manualLayout>
          <c:xMode val="edge"/>
          <c:yMode val="edge"/>
          <c:x val="6.0965319696988401E-2"/>
          <c:y val="1.5512018760992769E-2"/>
          <c:w val="0.8780692320194875"/>
          <c:h val="0.32361491108071133"/>
        </c:manualLayout>
      </c:layout>
      <c:overlay val="0"/>
      <c:spPr>
        <a:solidFill>
          <a:schemeClr val="bg1">
            <a:alpha val="85000"/>
          </a:schemeClr>
        </a:solidFill>
      </c:spPr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3811894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10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1922529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Основные подходы </a:t>
            </a:r>
          </a:p>
          <a:p>
            <a:pPr algn="ctr">
              <a:defRPr/>
            </a:pPr>
            <a:r>
              <a:rPr lang="ru-RU" sz="5400" b="1" dirty="0" smtClean="0"/>
              <a:t>к формированию бюджета </a:t>
            </a:r>
          </a:p>
          <a:p>
            <a:pPr algn="ctr">
              <a:defRPr/>
            </a:pPr>
            <a:r>
              <a:rPr lang="ru-RU" sz="5400" b="1" dirty="0" smtClean="0"/>
              <a:t>на 2016 год и плановый период 2017-2018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brightnessContrast bright="32000" contrast="-3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glow rad="330200">
              <a:schemeClr val="bg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endPos="0" dist="50800" dir="5400000" sy="-100000" algn="bl" rotWithShape="0"/>
            <a:softEdge rad="1270000"/>
          </a:effectLst>
          <a:scene3d>
            <a:camera prst="orthographicFront"/>
            <a:lightRig rig="threePt" dir="t"/>
          </a:scene3d>
          <a:sp3d>
            <a:contourClr>
              <a:schemeClr val="bg1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Динамика расходов бюджета</a:t>
            </a:r>
            <a:br>
              <a:rPr lang="ru-RU" sz="2800" b="1" dirty="0" smtClean="0"/>
            </a:br>
            <a:r>
              <a:rPr lang="ru-RU" sz="2800" b="1" dirty="0" smtClean="0"/>
              <a:t> МКУ «Управление городского хозяйства»</a:t>
            </a:r>
            <a:br>
              <a:rPr lang="ru-RU" sz="2800" b="1" dirty="0" smtClean="0"/>
            </a:br>
            <a:r>
              <a:rPr lang="ru-RU" sz="2800" b="1" dirty="0" smtClean="0"/>
              <a:t>на 2016 год и плановый период 2017-2018 годы</a:t>
            </a:r>
            <a:br>
              <a:rPr lang="ru-RU" sz="2800" b="1" dirty="0" smtClean="0"/>
            </a:br>
            <a:endParaRPr lang="ru-RU" sz="2800" b="1" dirty="0"/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236422599"/>
              </p:ext>
            </p:extLst>
          </p:nvPr>
        </p:nvGraphicFramePr>
        <p:xfrm>
          <a:off x="683568" y="1397000"/>
          <a:ext cx="7776864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432047"/>
          </a:xfrm>
        </p:spPr>
        <p:txBody>
          <a:bodyPr>
            <a:normAutofit fontScale="90000"/>
          </a:bodyPr>
          <a:lstStyle/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029455"/>
              </p:ext>
            </p:extLst>
          </p:nvPr>
        </p:nvGraphicFramePr>
        <p:xfrm>
          <a:off x="375392" y="548680"/>
          <a:ext cx="8532948" cy="5968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2468"/>
                <a:gridCol w="1080120"/>
                <a:gridCol w="1080120"/>
                <a:gridCol w="1080120"/>
                <a:gridCol w="1080120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ru-RU" sz="15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Реформирование и модернизация жилищно-коммунального хозяйства и повышение энергетической эффективности муниципального образования город Минусинск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67 248,99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58 490,77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57 555,40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53 539,00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17728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транспортной инфраструктуры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80 264,02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47 063,29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39 429,48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37 566,68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4284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территории  муниципального образования город Минусинск 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10 222,40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16 818,54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12 840,60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4 318,54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9784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жизнедеятельности территории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19 579,72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09999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доступным и комфортным жильем жителей города Минусинска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36 560,27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4 482,83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</a:p>
                    <a:p>
                      <a:r>
                        <a:rPr lang="ru-RU" sz="15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жильем молодых семей в муниципальном образовании город Минусинск»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935,00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685,44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685,44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285490">
                <a:tc>
                  <a:txBody>
                    <a:bodyPr/>
                    <a:lstStyle/>
                    <a:p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Подпрограмма «Культурное наследие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41 490,05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112737,03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37207">
                <a:tc>
                  <a:txBody>
                    <a:bodyPr/>
                    <a:lstStyle/>
                    <a:p>
                      <a:pPr algn="r"/>
                      <a:r>
                        <a:rPr lang="ru-RU" sz="15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5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256300,45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259917,20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130150,94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115064,24</a:t>
                      </a:r>
                      <a:endParaRPr lang="ru-RU" sz="15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40598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000"/>
                    </a14:imgEffect>
                    <a14:imgEffect>
                      <a14:saturation sat="33000"/>
                    </a14:imgEffect>
                    <a14:imgEffect>
                      <a14:brightnessContrast bright="30000" contrast="-6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403193"/>
              </p:ext>
            </p:extLst>
          </p:nvPr>
        </p:nvGraphicFramePr>
        <p:xfrm>
          <a:off x="215516" y="1052736"/>
          <a:ext cx="8712967" cy="51125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5"/>
                <a:gridCol w="1152128"/>
                <a:gridCol w="1152128"/>
                <a:gridCol w="1152128"/>
                <a:gridCol w="11521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55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221080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«Модернизация, реконструкция и капитальный ремонт объектов коммунальной инфраструктуры и жилищного фонда муниципального образования город Минусинск»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12 584,66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194,11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194,11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177,71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«Строительство, реконструкция и капитальный ремонт сетей уличного освещения муниципального образования город Минусинск»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646,00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4 000,00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4 000,00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550" b="1" kern="50" dirty="0">
                        <a:effectLst/>
                        <a:latin typeface="Times New Roman" panose="02020603050405020304" pitchFamily="18" charset="0"/>
                        <a:ea typeface="Lucida Sans Unicode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72184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реализации муниципальной программы и прочие мероприятия» 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17 567,79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17 500,66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16 565,29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16 565,29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00573">
                <a:tc>
                  <a:txBody>
                    <a:bodyPr/>
                    <a:lstStyle/>
                    <a:p>
                      <a:r>
                        <a:rPr lang="ru-RU" sz="155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Субвенция бюджетам муниципальных образований на реализацию временных мер поддержки населения в целях обеспечения доступности  коммунальных услуг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36 265,20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36 796,60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36 796,60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0" dirty="0" smtClean="0">
                          <a:effectLst/>
                          <a:latin typeface="Times New Roman"/>
                          <a:ea typeface="Times New Roman"/>
                        </a:rPr>
                        <a:t>36 796,60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403408">
                <a:tc>
                  <a:txBody>
                    <a:bodyPr/>
                    <a:lstStyle/>
                    <a:p>
                      <a:pPr algn="r"/>
                      <a:r>
                        <a:rPr lang="ru-RU" sz="15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5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67 063,65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58 491,37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57 556,00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50" b="1" kern="50" dirty="0" smtClean="0">
                          <a:effectLst/>
                          <a:latin typeface="Times New Roman"/>
                          <a:ea typeface="Lucida Sans Unicode"/>
                        </a:rPr>
                        <a:t>53 539,60</a:t>
                      </a:r>
                      <a:endParaRPr lang="ru-RU" sz="1550" b="1" kern="50" dirty="0">
                        <a:effectLst/>
                        <a:latin typeface="Times New Roman"/>
                        <a:ea typeface="Lucida Sans Unicode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6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" y="0"/>
            <a:ext cx="913451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839586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транспортной инфраструктуры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517359"/>
              </p:ext>
            </p:extLst>
          </p:nvPr>
        </p:nvGraphicFramePr>
        <p:xfrm>
          <a:off x="215516" y="1484784"/>
          <a:ext cx="8712967" cy="436506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4104455"/>
                <a:gridCol w="1152128"/>
                <a:gridCol w="1152128"/>
                <a:gridCol w="1152128"/>
                <a:gridCol w="11521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758552">
                <a:tc>
                  <a:txBody>
                    <a:bodyPr/>
                    <a:lstStyle/>
                    <a:p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«Дороги муниципального образования город Минусинск» 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65 117,87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30 788,73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24 201,48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22 338,68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 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12 996,00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15 228,00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15 228,00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15 228,00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72184">
                <a:tc>
                  <a:txBody>
                    <a:bodyPr/>
                    <a:lstStyle/>
                    <a:p>
                      <a:r>
                        <a:rPr lang="ru-RU" sz="17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2 150,15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1 046,56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72184">
                <a:tc>
                  <a:txBody>
                    <a:bodyPr/>
                    <a:lstStyle/>
                    <a:p>
                      <a:pPr algn="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80 264,02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47 063,29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39 429,48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37 566,68</a:t>
                      </a:r>
                      <a:endParaRPr lang="ru-RU" sz="17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06925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664748"/>
              </p:ext>
            </p:extLst>
          </p:nvPr>
        </p:nvGraphicFramePr>
        <p:xfrm>
          <a:off x="539552" y="2430056"/>
          <a:ext cx="8316923" cy="3015168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654406"/>
                <a:gridCol w="1206133"/>
                <a:gridCol w="1152128"/>
                <a:gridCol w="1152128"/>
                <a:gridCol w="1152128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1221080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Благоустройство муниципального образования город Минусинск»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9 822,40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16 418,54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12 440,60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4 318,54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818728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«Мой любимый город»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400,00</a:t>
                      </a: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302920">
                <a:tc>
                  <a:txBody>
                    <a:bodyPr/>
                    <a:lstStyle/>
                    <a:p>
                      <a:pPr algn="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10 222,40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16 818,54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12 840,60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4 318,54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жизнедеятельности территории»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8494888"/>
              </p:ext>
            </p:extLst>
          </p:nvPr>
        </p:nvGraphicFramePr>
        <p:xfrm>
          <a:off x="395535" y="1052736"/>
          <a:ext cx="8532948" cy="129614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Жизнедеятельность города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579,72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20 345,42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894126"/>
              </p:ext>
            </p:extLst>
          </p:nvPr>
        </p:nvGraphicFramePr>
        <p:xfrm>
          <a:off x="410447" y="4149080"/>
          <a:ext cx="8532948" cy="179832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«Обеспечение жильем молодых семей в муниципальном образовании </a:t>
                      </a:r>
                    </a:p>
                    <a:p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город Минусинск»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935,00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685,44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685,44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4"/>
          <p:cNvSpPr txBox="1">
            <a:spLocks/>
          </p:cNvSpPr>
          <p:nvPr/>
        </p:nvSpPr>
        <p:spPr>
          <a:xfrm>
            <a:off x="609600" y="2957138"/>
            <a:ext cx="8066856" cy="936104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24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«Молодежь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Минусинска»</a:t>
            </a:r>
          </a:p>
        </p:txBody>
      </p:sp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38" y="3505"/>
            <a:ext cx="9133862" cy="6843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bg1">
                <a:alpha val="0"/>
              </a:schemeClr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9361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«Обеспечение доступным и комфортным жильем жителей города Минусинска»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4714678"/>
              </p:ext>
            </p:extLst>
          </p:nvPr>
        </p:nvGraphicFramePr>
        <p:xfrm>
          <a:off x="395535" y="1052736"/>
          <a:ext cx="8532948" cy="262128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Капитальный ремонт коммунального моста</a:t>
                      </a:r>
                      <a:r>
                        <a:rPr lang="ru-RU" sz="1800" b="1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через протоку реки Енисей в районе ССК г. Минусинска Красноярского края (с антисейсмическими мероприятиями)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36 560,27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4 482,83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 anchor="ctr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362657"/>
              </p:ext>
            </p:extLst>
          </p:nvPr>
        </p:nvGraphicFramePr>
        <p:xfrm>
          <a:off x="453802" y="4653136"/>
          <a:ext cx="8532948" cy="1296144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744417"/>
                <a:gridCol w="1296144"/>
                <a:gridCol w="1152128"/>
                <a:gridCol w="1152128"/>
                <a:gridCol w="1188131"/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ru-RU" sz="17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расходов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</a:p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  <a:endParaRPr lang="ru-RU" sz="17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7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(тыс.руб.)</a:t>
                      </a: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686544"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«Культурное наследие»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41 490,05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112737,03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8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Заголовок 4"/>
          <p:cNvSpPr txBox="1">
            <a:spLocks/>
          </p:cNvSpPr>
          <p:nvPr/>
        </p:nvSpPr>
        <p:spPr>
          <a:xfrm>
            <a:off x="538572" y="4005064"/>
            <a:ext cx="8066856" cy="648072"/>
          </a:xfrm>
          <a:prstGeom prst="rect">
            <a:avLst/>
          </a:prstGeom>
          <a:solidFill>
            <a:schemeClr val="bg1">
              <a:alpha val="58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itchFamily="18" charset="0"/>
              </a:rPr>
              <a:t>Муниципальная программа «Культура города Минусинска»</a:t>
            </a:r>
          </a:p>
        </p:txBody>
      </p:sp>
    </p:spTree>
    <p:extLst>
      <p:ext uri="{BB962C8B-B14F-4D97-AF65-F5344CB8AC3E}">
        <p14:creationId xmlns:p14="http://schemas.microsoft.com/office/powerpoint/2010/main" val="2164096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Планируемое участие МКУ «Управление городского хозяйства» в краевых программах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«Дороги Красноярья»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«Содействие развитию местного самоуправления»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««Реформирование и модернизация жилищно-коммунального хозяйства и повышение  энергетической эффективности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Красноярском крае»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«Молодежь в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XXI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веке»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«Создание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для обеспечения доступным и комфортным жильем граждан </a:t>
            </a:r>
            <a:r>
              <a:rPr 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Красноярского </a:t>
            </a: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края»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5400" b="1" dirty="0" smtClean="0"/>
          </a:p>
          <a:p>
            <a:pPr algn="ctr">
              <a:defRPr/>
            </a:pPr>
            <a:r>
              <a:rPr lang="ru-RU" sz="5400" b="1" dirty="0" smtClean="0"/>
              <a:t>Спасибо за внимание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798</TotalTime>
  <Words>703</Words>
  <Application>Microsoft Office PowerPoint</Application>
  <PresentationFormat>Экран (4:3)</PresentationFormat>
  <Paragraphs>234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Bookman Old Style</vt:lpstr>
      <vt:lpstr>Calibri</vt:lpstr>
      <vt:lpstr>Lucida Sans Unicode</vt:lpstr>
      <vt:lpstr>Times New Roman</vt:lpstr>
      <vt:lpstr>Тема Office</vt:lpstr>
      <vt:lpstr>Презентация PowerPoint</vt:lpstr>
      <vt:lpstr>Динамика расходов бюджета  МКУ «Управление городского хозяйства» на 2016 год и плановый период 2017-2018 годы </vt:lpstr>
      <vt:lpstr>Муниципальные программы</vt:lpstr>
      <vt:lpstr>Муниципальная программа «Реформирование и модернизация жилищно-коммунального хозяйства и повышение  энергетической эффективности муниципального образования город Минусинск»</vt:lpstr>
      <vt:lpstr>Муниципальная программа «Обеспечение транспортной инфраструктуры муниципального образования город Минусинск»</vt:lpstr>
      <vt:lpstr>Муниципальная программа «Благоустройство территории муниципального образования город Минусинск»</vt:lpstr>
      <vt:lpstr>Муниципальная программа «Обеспечение жизнедеятельности территории»</vt:lpstr>
      <vt:lpstr>Муниципальная программа «Обеспечение доступным и комфортным жильем жителей города Минусинска»</vt:lpstr>
      <vt:lpstr>Планируемое участие МКУ «Управление городского хозяйства» в краевых программах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5567</cp:lastModifiedBy>
  <cp:revision>82</cp:revision>
  <cp:lastPrinted>2015-12-03T08:18:15Z</cp:lastPrinted>
  <dcterms:modified xsi:type="dcterms:W3CDTF">2015-12-03T08:22:11Z</dcterms:modified>
</cp:coreProperties>
</file>