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diagrams/colors3.xml" ContentType="application/vnd.openxmlformats-officedocument.drawingml.diagramColors+xml"/>
  <Override PartName="/ppt/charts/chart2.xml" ContentType="application/vnd.openxmlformats-officedocument.drawingml.chart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docProps/core.xml" ContentType="application/vnd.openxmlformats-package.core-properties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6"/>
  </p:notesMasterIdLst>
  <p:sldIdLst>
    <p:sldId id="261" r:id="rId2"/>
    <p:sldId id="269" r:id="rId3"/>
    <p:sldId id="268" r:id="rId4"/>
    <p:sldId id="270" r:id="rId5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3429" autoAdjust="0"/>
  </p:normalViewPr>
  <p:slideViewPr>
    <p:cSldViewPr>
      <p:cViewPr varScale="1">
        <p:scale>
          <a:sx n="105" d="100"/>
          <a:sy n="105" d="100"/>
        </p:scale>
        <p:origin x="-1158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djet\2019%20&#1075;&#1086;&#1076;\&#1089;&#1072;&#1081;&#1090;\&#1090;&#1072;&#1073;&#1083;&#1080;&#1094;&#1099;%20&#1082;%20&#1088;&#1077;&#1096;&#1077;&#1085;&#1080;&#1102;\&#1082;&#1086;&#1088;%203\&#1082;%20&#1088;&#1077;&#1096;&#1077;&#1085;&#1080;&#1102;%202019%20(3)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djet\2019%20&#1075;&#1086;&#1076;\&#1089;&#1072;&#1081;&#1090;\&#1090;&#1072;&#1073;&#1083;&#1080;&#1094;&#1099;%20&#1082;%20&#1088;&#1077;&#1096;&#1077;&#1085;&#1080;&#1102;\&#1082;&#1086;&#1088;%203\&#1088;&#1072;&#1089;&#1093;&#1086;&#1076;&#1099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 sz="18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ru-RU"/>
              <a:t>Доходы городского бюджета в 2019 году</a:t>
            </a:r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explosion val="25"/>
          <c:dLbls>
            <c:txPr>
              <a:bodyPr/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Percent val="1"/>
            <c:showLeaderLines val="1"/>
          </c:dLbls>
          <c:cat>
            <c:strRef>
              <c:f>('Доходы 2019 (корр3 от 18.06.19)'!$J$12;'Доходы 2019 (корр3 от 18.06.19)'!$J$35;'Доходы 2019 (корр3 от 18.06.19)'!$J$45)</c:f>
              <c:strCache>
                <c:ptCount val="3"/>
                <c:pt idx="0">
                  <c:v>НАЛОГОВЫЕ 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('Доходы 2019 (корр3 от 18.06.19)'!$K$12;'Доходы 2019 (корр3 от 18.06.19)'!$K$35;'Доходы 2019 (корр3 от 18.06.19)'!$K$45)</c:f>
              <c:numCache>
                <c:formatCode>#,##0.00</c:formatCode>
                <c:ptCount val="3"/>
                <c:pt idx="0">
                  <c:v>366744.53</c:v>
                </c:pt>
                <c:pt idx="1">
                  <c:v>65299.829999999994</c:v>
                </c:pt>
                <c:pt idx="2">
                  <c:v>1758963.58</c:v>
                </c:pt>
              </c:numCache>
            </c:numRef>
          </c:val>
        </c:ser>
        <c:dLbls>
          <c:showPercent val="1"/>
        </c:dLbls>
      </c:pie3DChart>
      <c:spPr>
        <a:noFill/>
        <a:ln w="25400">
          <a:noFill/>
        </a:ln>
      </c:spPr>
    </c:plotArea>
    <c:legend>
      <c:legendPos val="t"/>
      <c:layout>
        <c:manualLayout>
          <c:xMode val="edge"/>
          <c:yMode val="edge"/>
          <c:x val="4.265131806342505E-2"/>
          <c:y val="0.18652979781634571"/>
          <c:w val="0.89999992284807862"/>
          <c:h val="4.3753793861873641E-2"/>
        </c:manualLayout>
      </c:layout>
      <c:txPr>
        <a:bodyPr/>
        <a:lstStyle/>
        <a:p>
          <a:pPr>
            <a:defRPr sz="920" b="1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Расходы</a:t>
            </a:r>
            <a:r>
              <a:rPr lang="ru-RU" baseline="0"/>
              <a:t> городского бюджета в 2019 году</a:t>
            </a:r>
            <a:endParaRPr lang="ru-RU"/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2"/>
          <c:order val="2"/>
          <c:explosion val="25"/>
          <c:dLbls>
            <c:showPercent val="1"/>
            <c:showLeaderLines val="1"/>
          </c:dLbls>
          <c:cat>
            <c:strRef>
              <c:f>('корректировка 3'!$A$3,'корректировка 3'!$A$6:$A$9)</c:f>
              <c:strCache>
                <c:ptCount val="4"/>
                <c:pt idx="0">
                  <c:v>Общегосударственные вопросы (аппарат управления)</c:v>
                </c:pt>
                <c:pt idx="1">
                  <c:v>Национальная экономика (транспорт, дорожный фонд)</c:v>
                </c:pt>
                <c:pt idx="2">
                  <c:v>ЖКХ (благоустройство, дороги города, кап. Ремонт жилого фонда)</c:v>
                </c:pt>
                <c:pt idx="3">
                  <c:v>СОЦСФЕРА</c:v>
                </c:pt>
              </c:strCache>
            </c:strRef>
          </c:cat>
          <c:val>
            <c:numRef>
              <c:f>('корректировка 3'!$D$3,'корректировка 3'!$D$6:$D$9)</c:f>
              <c:numCache>
                <c:formatCode>#,##0.0</c:formatCode>
                <c:ptCount val="4"/>
                <c:pt idx="0">
                  <c:v>102117.54</c:v>
                </c:pt>
                <c:pt idx="1">
                  <c:v>200452.22</c:v>
                </c:pt>
                <c:pt idx="2">
                  <c:v>250815.65</c:v>
                </c:pt>
                <c:pt idx="3">
                  <c:v>1659339.6600000001</c:v>
                </c:pt>
              </c:numCache>
            </c:numRef>
          </c:val>
        </c:ser>
        <c:ser>
          <c:idx val="1"/>
          <c:order val="1"/>
          <c:explosion val="25"/>
          <c:dLbls>
            <c:showPercent val="1"/>
            <c:showLeaderLines val="1"/>
          </c:dLbls>
          <c:cat>
            <c:strRef>
              <c:f>(бюджет!$A$3,бюджет!$A$6:$A$9)</c:f>
              <c:strCache>
                <c:ptCount val="4"/>
                <c:pt idx="0">
                  <c:v>Общегосударственные вопросы (аппарат управления)</c:v>
                </c:pt>
                <c:pt idx="1">
                  <c:v>Национальная экономика (транспорт, дорожный фонд)</c:v>
                </c:pt>
                <c:pt idx="2">
                  <c:v>ЖКХ (благоустройство, дороги города, кап. Ремонт жилого фонда)</c:v>
                </c:pt>
                <c:pt idx="3">
                  <c:v>СОЦСФЕРА</c:v>
                </c:pt>
              </c:strCache>
            </c:strRef>
          </c:cat>
          <c:val>
            <c:numRef>
              <c:f>(бюджет!$C$3,бюджет!$C$6:$C$9)</c:f>
            </c:numRef>
          </c:val>
        </c:ser>
        <c:ser>
          <c:idx val="0"/>
          <c:order val="0"/>
          <c:explosion val="25"/>
          <c:dLbls>
            <c:showPercent val="1"/>
            <c:showLeaderLines val="1"/>
          </c:dLbls>
          <c:cat>
            <c:strRef>
              <c:f>(бюджет!$A$3,бюджет!$A$6:$A$9)</c:f>
              <c:strCache>
                <c:ptCount val="4"/>
                <c:pt idx="0">
                  <c:v>Общегосударственные вопросы (аппарат управления)</c:v>
                </c:pt>
                <c:pt idx="1">
                  <c:v>Национальная экономика (транспорт, дорожный фонд)</c:v>
                </c:pt>
                <c:pt idx="2">
                  <c:v>ЖКХ (благоустройство, дороги города, кап. Ремонт жилого фонда)</c:v>
                </c:pt>
                <c:pt idx="3">
                  <c:v>СОЦСФЕРА</c:v>
                </c:pt>
              </c:strCache>
            </c:strRef>
          </c:cat>
          <c:val>
            <c:numRef>
              <c:f>(бюджет!$B$3,бюджет!$B$6:$B$9)</c:f>
            </c:numRef>
          </c:val>
        </c:ser>
        <c:dLbls>
          <c:showPercent val="1"/>
        </c:dLbls>
      </c:pie3DChart>
    </c:plotArea>
    <c:legend>
      <c:legendPos val="t"/>
      <c:layout/>
    </c:legend>
    <c:plotVisOnly val="1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 w="57150">
          <a:solidFill>
            <a:srgbClr val="00B050"/>
          </a:solidFill>
        </a:ln>
      </dgm:spPr>
      <dgm:t>
        <a:bodyPr/>
        <a:lstStyle/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Параметры городского бюджета на 2019 год и плановый период </a:t>
          </a:r>
        </a:p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2020-2021 годы:</a:t>
          </a:r>
          <a:endParaRPr lang="ru-RU" sz="2800" b="1" i="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ScaleY="39543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E303EC-3F6F-4444-8711-791DE684ADD9}" type="presOf" srcId="{80EA9BA2-0E64-4F17-9598-2C4CBCC2093E}" destId="{EB6B35A9-2E54-47E8-82AD-054A02153DE4}" srcOrd="0" destOrd="0" presId="urn:microsoft.com/office/officeart/2005/8/layout/vList2"/>
    <dgm:cxn modelId="{F993A68C-037C-4C85-88D6-E58F4DADEED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0FC81B0E-34E1-4C12-A145-D2AF63BB32A2}" type="presParOf" srcId="{4BE7FD2E-877B-4E5D-8E15-C326610DAEDD}" destId="{EB6B35A9-2E54-47E8-82AD-054A02153DE4}" srcOrd="0" destOrd="0" presId="urn:microsoft.com/office/officeart/2005/8/layout/vList2"/>
  </dgm:cxnLst>
  <dgm:bg/>
  <dgm:whole>
    <a:ln w="38100">
      <a:noFill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>
        <a:solidFill>
          <a:srgbClr val="00B050"/>
        </a:solidFill>
      </dgm:spPr>
      <dgm:t>
        <a:bodyPr/>
        <a:lstStyle/>
        <a:p>
          <a:pPr algn="ctr" rtl="0"/>
          <a:r>
            <a:rPr lang="ru-RU" sz="1800" b="1" i="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dirty="0"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89" custLinFactNeighborY="4260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ED76D8-BE88-46CE-8C7F-3A0561BD8A11}" type="presOf" srcId="{80EA9BA2-0E64-4F17-9598-2C4CBCC2093E}" destId="{EB6B35A9-2E54-47E8-82AD-054A02153DE4}" srcOrd="0" destOrd="0" presId="urn:microsoft.com/office/officeart/2005/8/layout/vList2"/>
    <dgm:cxn modelId="{5433DD1A-223B-46A2-A85E-E5D4C57AA4A1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1B10F7E2-DCD4-4BB0-B6E7-72BC5CA12BDE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4AF04DA-2576-41CC-B86D-2FDFC0CFD64B}" type="doc">
      <dgm:prSet loTypeId="urn:microsoft.com/office/officeart/2005/8/layout/vList3#12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9D8B2FD8-9BA4-41EA-B8F3-7FC15038D58F}" type="pres">
      <dgm:prSet presAssocID="{14AF04DA-2576-41CC-B86D-2FDFC0CFD64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6AAF6B56-DFBE-49CB-AA65-B73C90F7DD12}" type="presOf" srcId="{14AF04DA-2576-41CC-B86D-2FDFC0CFD64B}" destId="{9D8B2FD8-9BA4-41EA-B8F3-7FC15038D58F}" srcOrd="0" destOrd="0" presId="urn:microsoft.com/office/officeart/2005/8/layout/vList3#1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 w="57150">
          <a:solidFill>
            <a:srgbClr val="00B050"/>
          </a:solidFill>
        </a:ln>
      </dgm:spPr>
      <dgm:t>
        <a:bodyPr/>
        <a:lstStyle/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Межбюджетные трансферты планируемые к получению в 2019 год и плановом периоде 2020-2021 годы:</a:t>
          </a:r>
          <a:endParaRPr lang="ru-RU" sz="2800" b="1" i="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ScaleY="39543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E303EC-3F6F-4444-8711-791DE684ADD9}" type="presOf" srcId="{80EA9BA2-0E64-4F17-9598-2C4CBCC2093E}" destId="{EB6B35A9-2E54-47E8-82AD-054A02153DE4}" srcOrd="0" destOrd="0" presId="urn:microsoft.com/office/officeart/2005/8/layout/vList2"/>
    <dgm:cxn modelId="{F993A68C-037C-4C85-88D6-E58F4DADEED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0FC81B0E-34E1-4C12-A145-D2AF63BB32A2}" type="presParOf" srcId="{4BE7FD2E-877B-4E5D-8E15-C326610DAEDD}" destId="{EB6B35A9-2E54-47E8-82AD-054A02153DE4}" srcOrd="0" destOrd="0" presId="urn:microsoft.com/office/officeart/2005/8/layout/vList2"/>
  </dgm:cxnLst>
  <dgm:bg/>
  <dgm:whole>
    <a:ln w="38100">
      <a:noFill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>
        <a:solidFill>
          <a:srgbClr val="00B050"/>
        </a:solidFill>
      </dgm:spPr>
      <dgm:t>
        <a:bodyPr/>
        <a:lstStyle/>
        <a:p>
          <a:pPr algn="ctr" rtl="0"/>
          <a:r>
            <a:rPr lang="ru-RU" sz="1800" b="1" i="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dirty="0"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89" custLinFactNeighborY="4260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ED76D8-BE88-46CE-8C7F-3A0561BD8A11}" type="presOf" srcId="{80EA9BA2-0E64-4F17-9598-2C4CBCC2093E}" destId="{EB6B35A9-2E54-47E8-82AD-054A02153DE4}" srcOrd="0" destOrd="0" presId="urn:microsoft.com/office/officeart/2005/8/layout/vList2"/>
    <dgm:cxn modelId="{5433DD1A-223B-46A2-A85E-E5D4C57AA4A1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1B10F7E2-DCD4-4BB0-B6E7-72BC5CA12BDE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8188373" cy="1654566"/>
        </a:xfrm>
        <a:prstGeom prst="roundRect">
          <a:avLst/>
        </a:prstGeom>
        <a:noFill/>
        <a:ln w="57150" cap="flat" cmpd="thickThin" algn="ctr">
          <a:solidFill>
            <a:srgbClr val="00B050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Параметры городского бюджета на 2019 год и плановый период </a:t>
          </a:r>
        </a:p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2020-2021 годы:</a:t>
          </a:r>
          <a:endParaRPr lang="ru-RU" sz="2800" b="1" i="0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sp:txBody>
      <dsp:txXfrm>
        <a:off x="0" y="0"/>
        <a:ext cx="8188373" cy="1654566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370"/>
          <a:ext cx="1623993" cy="503684"/>
        </a:xfrm>
        <a:prstGeom prst="roundRect">
          <a:avLst/>
        </a:prstGeom>
        <a:solidFill>
          <a:srgbClr val="00B05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kern="1200" dirty="0">
            <a:solidFill>
              <a:srgbClr val="0000FF"/>
            </a:solidFill>
            <a:effectLst/>
          </a:endParaRPr>
        </a:p>
      </dsp:txBody>
      <dsp:txXfrm>
        <a:off x="0" y="370"/>
        <a:ext cx="1623993" cy="503684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31719"/>
          <a:ext cx="8188373" cy="1340387"/>
        </a:xfrm>
        <a:prstGeom prst="roundRect">
          <a:avLst/>
        </a:prstGeom>
        <a:noFill/>
        <a:ln w="57150" cap="flat" cmpd="thickThin" algn="ctr">
          <a:solidFill>
            <a:srgbClr val="00B050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Межбюджетные трансферты планируемые к получению в 2019 год и плановом периоде 2020-2021 годы:</a:t>
          </a:r>
          <a:endParaRPr lang="ru-RU" sz="2800" b="1" i="0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sp:txBody>
      <dsp:txXfrm>
        <a:off x="0" y="131719"/>
        <a:ext cx="8188373" cy="1340387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370"/>
          <a:ext cx="1623993" cy="503684"/>
        </a:xfrm>
        <a:prstGeom prst="roundRect">
          <a:avLst/>
        </a:prstGeom>
        <a:solidFill>
          <a:srgbClr val="00B05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kern="1200" dirty="0">
            <a:solidFill>
              <a:srgbClr val="0000FF"/>
            </a:solidFill>
            <a:effectLst/>
          </a:endParaRPr>
        </a:p>
      </dsp:txBody>
      <dsp:txXfrm>
        <a:off x="0" y="370"/>
        <a:ext cx="1623993" cy="5036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#12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20.06.2019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20.06.2019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20.06.2019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20.06.2019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20.06.2019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20.06.2019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20.06.2019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20.06.2019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chart" Target="../charts/chart2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xmlns="" val="1486040831"/>
              </p:ext>
            </p:extLst>
          </p:nvPr>
        </p:nvGraphicFramePr>
        <p:xfrm>
          <a:off x="611560" y="332656"/>
          <a:ext cx="8188373" cy="1656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7164288" y="2636912"/>
          <a:ext cx="162399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683568" y="3717032"/>
          <a:ext cx="7848871" cy="1909825"/>
        </p:xfrm>
        <a:graphic>
          <a:graphicData uri="http://schemas.openxmlformats.org/drawingml/2006/table">
            <a:tbl>
              <a:tblPr/>
              <a:tblGrid>
                <a:gridCol w="1907543"/>
                <a:gridCol w="1485332"/>
                <a:gridCol w="1485332"/>
                <a:gridCol w="1485332"/>
                <a:gridCol w="1485332"/>
              </a:tblGrid>
              <a:tr h="79208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показателя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Всего за 3 года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2019 год 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2020 год 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2021 год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  <a:tr h="28373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5 804 818,45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2 191 007,94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1 830 438,36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1 783 372,15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8373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5 830 582,18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2 216 771,67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1 830 438,36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1 783 372,15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55027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Дефицит (-) Профицит (+)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-25 763,73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-25 763,73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0,00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0,00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116632"/>
            <a:ext cx="1619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0070C0"/>
                </a:solidFill>
              </a:rPr>
              <a:t>Тыс. руб.</a:t>
            </a:r>
            <a:endParaRPr lang="ru-RU" b="1" i="1" dirty="0">
              <a:solidFill>
                <a:srgbClr val="0070C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51520" y="692696"/>
          <a:ext cx="3744416" cy="6028182"/>
        </p:xfrm>
        <a:graphic>
          <a:graphicData uri="http://schemas.openxmlformats.org/drawingml/2006/table">
            <a:tbl>
              <a:tblPr/>
              <a:tblGrid>
                <a:gridCol w="3062009"/>
                <a:gridCol w="682407"/>
              </a:tblGrid>
              <a:tr h="3095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Наименование кода классификации доходов бюджета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Доходы на </a:t>
                      </a:r>
                      <a:br>
                        <a:rPr lang="ru-RU" sz="1000" b="0" i="0" u="none" strike="noStrike">
                          <a:latin typeface="Times New Roman"/>
                        </a:rPr>
                      </a:br>
                      <a:r>
                        <a:rPr lang="ru-RU" sz="1000" b="0" i="0" u="none" strike="noStrike">
                          <a:latin typeface="Times New Roman"/>
                        </a:rPr>
                        <a:t>2019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7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27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latin typeface="Times New Roman"/>
                        </a:rPr>
                        <a:t>432 044,36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18127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latin typeface="Times New Roman"/>
                        </a:rPr>
                        <a:t>366 744,53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18127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3 588,40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9081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264 306,70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30954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Акцизы по подакцизным товарам (продукции), производимым на территории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20 755,00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1943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29 971,80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7173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31 321,03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1943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16 801,60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0989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latin typeface="Times New Roman"/>
                        </a:rPr>
                        <a:t>65 299,83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</a:tr>
              <a:tr h="37208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41 211,88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0989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643,10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37208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5 045,31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35300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8 060,18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4805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10 339,36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9081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97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latin typeface="Times New Roman"/>
                        </a:rPr>
                        <a:t>1 758 963,58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  <a:tr h="38162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363 513,70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20035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413 342,79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8127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980 550,40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20989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1 584,57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26714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827,15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8127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-855,03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6219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>
                          <a:latin typeface="Times New Roman"/>
                        </a:rPr>
                        <a:t>2 191 007,94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/>
        </p:nvGraphicFramePr>
        <p:xfrm>
          <a:off x="3851920" y="1124744"/>
          <a:ext cx="5292080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xmlns="" val="253325332"/>
              </p:ext>
            </p:extLst>
          </p:nvPr>
        </p:nvGraphicFramePr>
        <p:xfrm>
          <a:off x="142844" y="5000636"/>
          <a:ext cx="9429816" cy="785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7236296" y="908720"/>
            <a:ext cx="1574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Тыс. руб.</a:t>
            </a:r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4932040" y="1484784"/>
          <a:ext cx="4081016" cy="4905701"/>
        </p:xfrm>
        <a:graphic>
          <a:graphicData uri="http://schemas.openxmlformats.org/drawingml/2006/table">
            <a:tbl>
              <a:tblPr/>
              <a:tblGrid>
                <a:gridCol w="3302272"/>
                <a:gridCol w="778744"/>
              </a:tblGrid>
              <a:tr h="42747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2019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</a:tr>
              <a:tr h="251457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2 216 771,7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</a:tr>
              <a:tr h="213738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102 117,5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64029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346,8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528059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3 599,8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64612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200 452,2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452622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250 815,7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01748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СОЦСФЕРА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1 659 339,7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51457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1 309 207,3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51457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110 679,5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51457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42,5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7718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159 732,5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89758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79 677,9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427476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Диаграмма 6"/>
          <p:cNvGraphicFramePr/>
          <p:nvPr/>
        </p:nvGraphicFramePr>
        <p:xfrm>
          <a:off x="-540567" y="764704"/>
          <a:ext cx="6048672" cy="58326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xmlns="" val="2182027204"/>
              </p:ext>
            </p:extLst>
          </p:nvPr>
        </p:nvGraphicFramePr>
        <p:xfrm>
          <a:off x="611560" y="332656"/>
          <a:ext cx="8188373" cy="1656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7164288" y="2636912"/>
          <a:ext cx="162399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755576" y="4077072"/>
          <a:ext cx="7992889" cy="2156819"/>
        </p:xfrm>
        <a:graphic>
          <a:graphicData uri="http://schemas.openxmlformats.org/drawingml/2006/table">
            <a:tbl>
              <a:tblPr/>
              <a:tblGrid>
                <a:gridCol w="747872"/>
                <a:gridCol w="2512385"/>
                <a:gridCol w="1577544"/>
                <a:gridCol w="1577544"/>
                <a:gridCol w="1577544"/>
              </a:tblGrid>
              <a:tr h="63400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№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/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показателя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2019 год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2020 год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2021 год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5896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363 513,70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292 922,70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290 811,00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МБТ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1584,57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411 156,88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1 881,50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1 881,50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982 736,32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1 095 862,00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1 097 692,60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ВСЕГО:</a:t>
                      </a:r>
                    </a:p>
                  </a:txBody>
                  <a:tcPr marL="8930" marR="8930" marT="89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1 758 991,47</a:t>
                      </a:r>
                    </a:p>
                  </a:txBody>
                  <a:tcPr marL="8930" marR="8930" marT="89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1 390 666,20</a:t>
                      </a:r>
                    </a:p>
                  </a:txBody>
                  <a:tcPr marL="8930" marR="8930" marT="89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1 390 385,10</a:t>
                      </a:r>
                    </a:p>
                  </a:txBody>
                  <a:tcPr marL="8930" marR="8930" marT="89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672276595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1936</TotalTime>
  <Words>408</Words>
  <Application>Microsoft Office PowerPoint</Application>
  <PresentationFormat>Экран (4:3)</PresentationFormat>
  <Paragraphs>142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Открытая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Пользователь Windows</cp:lastModifiedBy>
  <cp:revision>239</cp:revision>
  <dcterms:modified xsi:type="dcterms:W3CDTF">2019-06-20T02:59:05Z</dcterms:modified>
</cp:coreProperties>
</file>