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5"/>
  </p:notesMasterIdLst>
  <p:sldIdLst>
    <p:sldId id="261" r:id="rId2"/>
    <p:sldId id="269" r:id="rId3"/>
    <p:sldId id="268" r:id="rId4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84143" autoAdjust="0"/>
  </p:normalViewPr>
  <p:slideViewPr>
    <p:cSldViewPr>
      <p:cViewPr varScale="1">
        <p:scale>
          <a:sx n="94" d="100"/>
          <a:sy n="94" d="100"/>
        </p:scale>
        <p:origin x="-148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djet\2019%20&#1075;&#1086;&#1076;\&#1089;&#1072;&#1081;&#1090;\&#1043;&#1054;&#1058;&#1054;&#1042;&#1054;\&#1044;&#1086;&#1093;&#1086;&#1076;&#1099;%20&#1085;&#1072;%2001.06.2019\&#1044;&#1086;&#1093;&#1086;&#1076;&#1099;%20&#1085;&#1072;&#1083;&#1086;&#1075;+&#1085;&#1077;&#1085;&#1072;&#1083;&#1086;&#1075;%20&#1085;&#1072;%2001.06.19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djet\2019%20&#1075;&#1086;&#1076;\&#1089;&#1072;&#1081;&#1090;\&#1043;&#1054;&#1058;&#1054;&#1042;&#1054;\&#1088;&#1072;&#1089;&#1093;&#1086;&#1076;&#1099;%20&#1085;&#1072;%2001.06.2019\&#1084;&#1072;&#1081;\&#1076;&#1083;&#1103;%20&#1089;&#1072;&#1081;&#1090;&#1072;%20&#1085;&#1072;%2001.06.2019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Лист1!$F$27</c:f>
              <c:strCache>
                <c:ptCount val="1"/>
                <c:pt idx="0">
                  <c:v>Налог на прибыль организаций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5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Лист1!$G$27:$I$27</c:f>
              <c:numCache>
                <c:formatCode>#,##0.00</c:formatCode>
                <c:ptCount val="3"/>
                <c:pt idx="0">
                  <c:v>3588.3899999999994</c:v>
                </c:pt>
                <c:pt idx="1">
                  <c:v>1703.1</c:v>
                </c:pt>
                <c:pt idx="2">
                  <c:v>1085.1199999999999</c:v>
                </c:pt>
              </c:numCache>
            </c:numRef>
          </c:val>
        </c:ser>
        <c:ser>
          <c:idx val="1"/>
          <c:order val="1"/>
          <c:tx>
            <c:strRef>
              <c:f>Лист1!$F$28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5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Лист1!$G$28:$I$28</c:f>
              <c:numCache>
                <c:formatCode>#,##0.00</c:formatCode>
                <c:ptCount val="3"/>
                <c:pt idx="0">
                  <c:v>263597.92</c:v>
                </c:pt>
                <c:pt idx="1">
                  <c:v>91572.48000000001</c:v>
                </c:pt>
                <c:pt idx="2">
                  <c:v>92915.8</c:v>
                </c:pt>
              </c:numCache>
            </c:numRef>
          </c:val>
        </c:ser>
        <c:ser>
          <c:idx val="2"/>
          <c:order val="2"/>
          <c:tx>
            <c:strRef>
              <c:f>Лист1!$F$29</c:f>
              <c:strCache>
                <c:ptCount val="1"/>
                <c:pt idx="0">
                  <c:v>Налог на совокупный доход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5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Лист1!$G$29:$I$29</c:f>
              <c:numCache>
                <c:formatCode>#,##0.00</c:formatCode>
                <c:ptCount val="3"/>
                <c:pt idx="0">
                  <c:v>29971.800000000003</c:v>
                </c:pt>
                <c:pt idx="1">
                  <c:v>16733.11</c:v>
                </c:pt>
                <c:pt idx="2">
                  <c:v>15654.31</c:v>
                </c:pt>
              </c:numCache>
            </c:numRef>
          </c:val>
        </c:ser>
        <c:ser>
          <c:idx val="3"/>
          <c:order val="3"/>
          <c:tx>
            <c:strRef>
              <c:f>Лист1!$F$30</c:f>
              <c:strCache>
                <c:ptCount val="1"/>
                <c:pt idx="0">
                  <c:v>Налоги на имущество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5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Лист1!$G$30:$I$30</c:f>
              <c:numCache>
                <c:formatCode>#,##0.00</c:formatCode>
                <c:ptCount val="3"/>
                <c:pt idx="0">
                  <c:v>31321.030000000002</c:v>
                </c:pt>
                <c:pt idx="1">
                  <c:v>6485.3200000000006</c:v>
                </c:pt>
                <c:pt idx="2">
                  <c:v>6713.71</c:v>
                </c:pt>
              </c:numCache>
            </c:numRef>
          </c:val>
        </c:ser>
        <c:ser>
          <c:idx val="4"/>
          <c:order val="4"/>
          <c:tx>
            <c:strRef>
              <c:f>Лист1!$F$31</c:f>
              <c:strCache>
                <c:ptCount val="1"/>
                <c:pt idx="0">
                  <c:v>Государственная пошлина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5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Лист1!$G$31:$I$31</c:f>
              <c:numCache>
                <c:formatCode>#,##0.00</c:formatCode>
                <c:ptCount val="3"/>
                <c:pt idx="0">
                  <c:v>16801.599999999999</c:v>
                </c:pt>
                <c:pt idx="1">
                  <c:v>7337.06</c:v>
                </c:pt>
                <c:pt idx="2">
                  <c:v>5753.8499999999995</c:v>
                </c:pt>
              </c:numCache>
            </c:numRef>
          </c:val>
        </c:ser>
        <c:ser>
          <c:idx val="5"/>
          <c:order val="5"/>
          <c:tx>
            <c:strRef>
              <c:f>Лист1!$F$32</c:f>
              <c:strCache>
                <c:ptCount val="1"/>
                <c:pt idx="0">
                  <c:v>Налоги на товары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5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Лист1!$G$32:$I$32</c:f>
              <c:numCache>
                <c:formatCode>#,##0.00</c:formatCode>
                <c:ptCount val="3"/>
                <c:pt idx="0">
                  <c:v>20755</c:v>
                </c:pt>
                <c:pt idx="1">
                  <c:v>8147.03</c:v>
                </c:pt>
                <c:pt idx="2">
                  <c:v>9224.9</c:v>
                </c:pt>
              </c:numCache>
            </c:numRef>
          </c:val>
        </c:ser>
        <c:ser>
          <c:idx val="6"/>
          <c:order val="6"/>
          <c:tx>
            <c:strRef>
              <c:f>Лист1!$F$33</c:f>
              <c:strCache>
                <c:ptCount val="1"/>
                <c:pt idx="0">
                  <c:v>Доходы от использования имущества, находящегося в государственной и муниципальной собственности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5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Лист1!$G$33:$I$33</c:f>
              <c:numCache>
                <c:formatCode>#,##0.00</c:formatCode>
                <c:ptCount val="3"/>
                <c:pt idx="0">
                  <c:v>41211.879999999997</c:v>
                </c:pt>
                <c:pt idx="1">
                  <c:v>15803.55</c:v>
                </c:pt>
                <c:pt idx="2">
                  <c:v>16642.580000000002</c:v>
                </c:pt>
              </c:numCache>
            </c:numRef>
          </c:val>
        </c:ser>
        <c:ser>
          <c:idx val="7"/>
          <c:order val="7"/>
          <c:tx>
            <c:strRef>
              <c:f>Лист1!$F$34</c:f>
              <c:strCache>
                <c:ptCount val="1"/>
                <c:pt idx="0">
                  <c:v>Платежи при пользовании природными ресурсами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5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Лист1!$G$34:$I$34</c:f>
              <c:numCache>
                <c:formatCode>#,##0.00</c:formatCode>
                <c:ptCount val="3"/>
                <c:pt idx="0">
                  <c:v>643.09999999999991</c:v>
                </c:pt>
                <c:pt idx="1">
                  <c:v>289.36</c:v>
                </c:pt>
                <c:pt idx="2">
                  <c:v>312.04000000000002</c:v>
                </c:pt>
              </c:numCache>
            </c:numRef>
          </c:val>
        </c:ser>
        <c:ser>
          <c:idx val="8"/>
          <c:order val="8"/>
          <c:tx>
            <c:strRef>
              <c:f>Лист1!$F$35</c:f>
              <c:strCache>
                <c:ptCount val="1"/>
                <c:pt idx="0">
                  <c:v>Доходы от оказания платных услуг и компенсации затрат государства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5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Лист1!$G$35:$I$35</c:f>
              <c:numCache>
                <c:formatCode>#,##0.00</c:formatCode>
                <c:ptCount val="3"/>
                <c:pt idx="0">
                  <c:v>5045.3100000000004</c:v>
                </c:pt>
                <c:pt idx="1">
                  <c:v>819.65000000000009</c:v>
                </c:pt>
                <c:pt idx="2">
                  <c:v>1138.9100000000001</c:v>
                </c:pt>
              </c:numCache>
            </c:numRef>
          </c:val>
        </c:ser>
        <c:ser>
          <c:idx val="9"/>
          <c:order val="9"/>
          <c:tx>
            <c:strRef>
              <c:f>Лист1!$F$36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5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Лист1!$G$36:$I$36</c:f>
              <c:numCache>
                <c:formatCode>#,##0.00</c:formatCode>
                <c:ptCount val="3"/>
                <c:pt idx="0">
                  <c:v>8060.18</c:v>
                </c:pt>
                <c:pt idx="1">
                  <c:v>540</c:v>
                </c:pt>
                <c:pt idx="2">
                  <c:v>1097.99</c:v>
                </c:pt>
              </c:numCache>
            </c:numRef>
          </c:val>
        </c:ser>
        <c:ser>
          <c:idx val="10"/>
          <c:order val="10"/>
          <c:tx>
            <c:strRef>
              <c:f>Лист1!$F$37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5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Лист1!$G$37:$I$37</c:f>
              <c:numCache>
                <c:formatCode>#,##0.00</c:formatCode>
                <c:ptCount val="3"/>
                <c:pt idx="0">
                  <c:v>10339.36</c:v>
                </c:pt>
                <c:pt idx="1">
                  <c:v>4828.1000000000004</c:v>
                </c:pt>
                <c:pt idx="2">
                  <c:v>5107.55</c:v>
                </c:pt>
              </c:numCache>
            </c:numRef>
          </c:val>
        </c:ser>
        <c:ser>
          <c:idx val="11"/>
          <c:order val="11"/>
          <c:tx>
            <c:strRef>
              <c:f>Лист1!$F$38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5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Лист1!$G$38:$I$38</c:f>
              <c:numCache>
                <c:formatCode>#,##0.00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53.24</c:v>
                </c:pt>
              </c:numCache>
            </c:numRef>
          </c:val>
        </c:ser>
        <c:ser>
          <c:idx val="12"/>
          <c:order val="12"/>
          <c:tx>
            <c:strRef>
              <c:f>Лист1!$F$39</c:f>
              <c:strCache>
                <c:ptCount val="1"/>
                <c:pt idx="0">
                  <c:v>Дотации бюджетам субъектов Российской Федерации и муниципальных образований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5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Лист1!$G$39:$I$39</c:f>
              <c:numCache>
                <c:formatCode>#,##0.00</c:formatCode>
                <c:ptCount val="3"/>
                <c:pt idx="0">
                  <c:v>363513.69999999995</c:v>
                </c:pt>
                <c:pt idx="1">
                  <c:v>163738.29999999999</c:v>
                </c:pt>
                <c:pt idx="2">
                  <c:v>163738.28</c:v>
                </c:pt>
              </c:numCache>
            </c:numRef>
          </c:val>
        </c:ser>
        <c:ser>
          <c:idx val="13"/>
          <c:order val="13"/>
          <c:tx>
            <c:strRef>
              <c:f>Лист1!$F$40</c:f>
              <c:strCache>
                <c:ptCount val="1"/>
                <c:pt idx="0">
                  <c:v>Субсидии  бюджетам субъектов Российской Федерации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5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Лист1!$G$40:$I$40</c:f>
              <c:numCache>
                <c:formatCode>#,##0.00</c:formatCode>
                <c:ptCount val="3"/>
                <c:pt idx="0">
                  <c:v>403939.7</c:v>
                </c:pt>
                <c:pt idx="1">
                  <c:v>48973.2</c:v>
                </c:pt>
                <c:pt idx="2">
                  <c:v>48973.2</c:v>
                </c:pt>
              </c:numCache>
            </c:numRef>
          </c:val>
        </c:ser>
        <c:ser>
          <c:idx val="14"/>
          <c:order val="14"/>
          <c:tx>
            <c:strRef>
              <c:f>Лист1!$F$41</c:f>
              <c:strCache>
                <c:ptCount val="1"/>
                <c:pt idx="0">
                  <c:v>Субвенции бюджетам субъектов Российской Федерации 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5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Лист1!$G$41:$I$41</c:f>
              <c:numCache>
                <c:formatCode>#,##0.00</c:formatCode>
                <c:ptCount val="3"/>
                <c:pt idx="0">
                  <c:v>979205.1</c:v>
                </c:pt>
                <c:pt idx="1">
                  <c:v>364707.93</c:v>
                </c:pt>
                <c:pt idx="2">
                  <c:v>364679.03</c:v>
                </c:pt>
              </c:numCache>
            </c:numRef>
          </c:val>
        </c:ser>
        <c:ser>
          <c:idx val="15"/>
          <c:order val="15"/>
          <c:tx>
            <c:strRef>
              <c:f>Лист1!$F$43</c:f>
              <c:strCache>
                <c:ptCount val="1"/>
                <c:pt idx="0">
                  <c:v>Прочие безвозмездные поступления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5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Лист1!$G$43:$I$43</c:f>
              <c:numCache>
                <c:formatCode>#,##0.00</c:formatCode>
                <c:ptCount val="3"/>
                <c:pt idx="0">
                  <c:v>827.15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ser>
          <c:idx val="16"/>
          <c:order val="16"/>
          <c:tx>
            <c:strRef>
              <c:f>Лист1!$F$44</c:f>
              <c:strCache>
                <c:ptCount val="1"/>
                <c:pt idx="0">
                  <c:v>возврат остатков субсидий и субвенций прошлых лет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5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Лист1!$G$44:$I$44</c:f>
              <c:numCache>
                <c:formatCode>#,##0.00</c:formatCode>
                <c:ptCount val="3"/>
                <c:pt idx="0">
                  <c:v>-855.03</c:v>
                </c:pt>
                <c:pt idx="1">
                  <c:v>-855.03</c:v>
                </c:pt>
                <c:pt idx="2">
                  <c:v>-867.07999999999993</c:v>
                </c:pt>
              </c:numCache>
            </c:numRef>
          </c:val>
        </c:ser>
        <c:shape val="box"/>
        <c:axId val="114519424"/>
        <c:axId val="115807360"/>
        <c:axId val="0"/>
      </c:bar3DChart>
      <c:catAx>
        <c:axId val="114519424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15807360"/>
        <c:crosses val="autoZero"/>
        <c:auto val="1"/>
        <c:lblAlgn val="ctr"/>
        <c:lblOffset val="100"/>
      </c:catAx>
      <c:valAx>
        <c:axId val="115807360"/>
        <c:scaling>
          <c:orientation val="minMax"/>
        </c:scaling>
        <c:axPos val="l"/>
        <c:majorGridlines/>
        <c:numFmt formatCode="#,##0.0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14519424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84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расходы!$A$19</c:f>
              <c:strCache>
                <c:ptCount val="1"/>
                <c:pt idx="0">
                  <c:v>Общегосударственные вопросы (аппарат управления)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расходы!$B$19:$C$19</c:f>
              <c:numCache>
                <c:formatCode>#,##0.0</c:formatCode>
                <c:ptCount val="2"/>
                <c:pt idx="0">
                  <c:v>100272</c:v>
                </c:pt>
                <c:pt idx="1">
                  <c:v>39596</c:v>
                </c:pt>
              </c:numCache>
            </c:numRef>
          </c:val>
        </c:ser>
        <c:ser>
          <c:idx val="1"/>
          <c:order val="1"/>
          <c:tx>
            <c:strRef>
              <c:f>расходы!$A$20</c:f>
              <c:strCache>
                <c:ptCount val="1"/>
                <c:pt idx="0">
                  <c:v>Национальная оборона (ВУС)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расходы!$B$20:$C$20</c:f>
              <c:numCache>
                <c:formatCode>#,##0.0</c:formatCode>
                <c:ptCount val="2"/>
                <c:pt idx="0">
                  <c:v>346.8</c:v>
                </c:pt>
                <c:pt idx="1">
                  <c:v>124.5</c:v>
                </c:pt>
              </c:numCache>
            </c:numRef>
          </c:val>
        </c:ser>
        <c:ser>
          <c:idx val="2"/>
          <c:order val="2"/>
          <c:tx>
            <c:strRef>
              <c:f>расходы!$A$21</c:f>
              <c:strCache>
                <c:ptCount val="1"/>
                <c:pt idx="0">
                  <c:v>Национальная безопасности и правоохранительная деятельность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расходы!$B$21:$C$21</c:f>
              <c:numCache>
                <c:formatCode>#,##0.0</c:formatCode>
                <c:ptCount val="2"/>
                <c:pt idx="0">
                  <c:v>3696.7</c:v>
                </c:pt>
                <c:pt idx="1">
                  <c:v>1226.0999999999999</c:v>
                </c:pt>
              </c:numCache>
            </c:numRef>
          </c:val>
        </c:ser>
        <c:ser>
          <c:idx val="3"/>
          <c:order val="3"/>
          <c:tx>
            <c:strRef>
              <c:f>расходы!$A$22</c:f>
              <c:strCache>
                <c:ptCount val="1"/>
                <c:pt idx="0">
                  <c:v>Национальная экономика (транспорт, дорожный фонд)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расходы!$B$22:$C$22</c:f>
              <c:numCache>
                <c:formatCode>#,##0.0</c:formatCode>
                <c:ptCount val="2"/>
                <c:pt idx="0">
                  <c:v>190952.2</c:v>
                </c:pt>
                <c:pt idx="1">
                  <c:v>19549.3</c:v>
                </c:pt>
              </c:numCache>
            </c:numRef>
          </c:val>
        </c:ser>
        <c:ser>
          <c:idx val="4"/>
          <c:order val="4"/>
          <c:tx>
            <c:strRef>
              <c:f>расходы!$A$23</c:f>
              <c:strCache>
                <c:ptCount val="1"/>
                <c:pt idx="0">
                  <c:v>ЖКХ (благоустройство, дороги города, кап. Ремонт жилого фонда)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расходы!$B$23:$C$23</c:f>
              <c:numCache>
                <c:formatCode>#,##0.0</c:formatCode>
                <c:ptCount val="2"/>
                <c:pt idx="0">
                  <c:v>241695.6</c:v>
                </c:pt>
                <c:pt idx="1">
                  <c:v>20081.8</c:v>
                </c:pt>
              </c:numCache>
            </c:numRef>
          </c:val>
        </c:ser>
        <c:ser>
          <c:idx val="5"/>
          <c:order val="5"/>
          <c:tx>
            <c:strRef>
              <c:f>расходы!$A$24</c:f>
              <c:strCache>
                <c:ptCount val="1"/>
                <c:pt idx="0">
                  <c:v>Охрана окружающей среды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расходы!$B$24:$C$24</c:f>
            </c:numRef>
          </c:val>
        </c:ser>
        <c:ser>
          <c:idx val="6"/>
          <c:order val="6"/>
          <c:tx>
            <c:strRef>
              <c:f>расходы!$A$25</c:f>
              <c:strCache>
                <c:ptCount val="1"/>
                <c:pt idx="0">
                  <c:v>Образование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расходы!$B$25:$C$25</c:f>
              <c:numCache>
                <c:formatCode>#,##0.0</c:formatCode>
                <c:ptCount val="2"/>
                <c:pt idx="0">
                  <c:v>1308118.8</c:v>
                </c:pt>
                <c:pt idx="1">
                  <c:v>487789.5</c:v>
                </c:pt>
              </c:numCache>
            </c:numRef>
          </c:val>
        </c:ser>
        <c:ser>
          <c:idx val="7"/>
          <c:order val="7"/>
          <c:tx>
            <c:strRef>
              <c:f>расходы!$A$26</c:f>
              <c:strCache>
                <c:ptCount val="1"/>
                <c:pt idx="0">
                  <c:v>Культура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расходы!$B$26:$C$26</c:f>
              <c:numCache>
                <c:formatCode>#,##0.0</c:formatCode>
                <c:ptCount val="2"/>
                <c:pt idx="0">
                  <c:v>110679.5</c:v>
                </c:pt>
                <c:pt idx="1">
                  <c:v>40047.300000000003</c:v>
                </c:pt>
              </c:numCache>
            </c:numRef>
          </c:val>
        </c:ser>
        <c:ser>
          <c:idx val="8"/>
          <c:order val="8"/>
          <c:tx>
            <c:strRef>
              <c:f>расходы!$A$27</c:f>
              <c:strCache>
                <c:ptCount val="1"/>
                <c:pt idx="0">
                  <c:v>Здравоохранение 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расходы!$B$27:$C$27</c:f>
              <c:numCache>
                <c:formatCode>#,##0.0</c:formatCode>
                <c:ptCount val="2"/>
                <c:pt idx="0">
                  <c:v>42.5</c:v>
                </c:pt>
                <c:pt idx="1">
                  <c:v>4.5999999999999996</c:v>
                </c:pt>
              </c:numCache>
            </c:numRef>
          </c:val>
        </c:ser>
        <c:ser>
          <c:idx val="9"/>
          <c:order val="9"/>
          <c:tx>
            <c:strRef>
              <c:f>расходы!$A$28</c:f>
              <c:strCache>
                <c:ptCount val="1"/>
                <c:pt idx="0">
                  <c:v>Социальная политика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расходы!$B$28:$C$28</c:f>
              <c:numCache>
                <c:formatCode>#,##0.0</c:formatCode>
                <c:ptCount val="2"/>
                <c:pt idx="0">
                  <c:v>157508.5</c:v>
                </c:pt>
                <c:pt idx="1">
                  <c:v>53031.5</c:v>
                </c:pt>
              </c:numCache>
            </c:numRef>
          </c:val>
        </c:ser>
        <c:ser>
          <c:idx val="10"/>
          <c:order val="10"/>
          <c:tx>
            <c:strRef>
              <c:f>расходы!$A$29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расходы!$B$29:$C$29</c:f>
              <c:numCache>
                <c:formatCode>#,##0.0</c:formatCode>
                <c:ptCount val="2"/>
                <c:pt idx="0">
                  <c:v>76677.899999999994</c:v>
                </c:pt>
                <c:pt idx="1">
                  <c:v>24477.4</c:v>
                </c:pt>
              </c:numCache>
            </c:numRef>
          </c:val>
        </c:ser>
        <c:ser>
          <c:idx val="11"/>
          <c:order val="11"/>
          <c:tx>
            <c:strRef>
              <c:f>расходы!$A$30</c:f>
              <c:strCache>
                <c:ptCount val="1"/>
                <c:pt idx="0">
                  <c:v>ОБСЛУЖИВАНИЕ МУНИЦИПАЛЬНОГО ДОЛГА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расходы!$B$30:$C$30</c:f>
              <c:numCache>
                <c:formatCode>#,##0.0</c:formatCode>
                <c:ptCount val="2"/>
                <c:pt idx="0">
                  <c:v>100</c:v>
                </c:pt>
                <c:pt idx="1">
                  <c:v>0</c:v>
                </c:pt>
              </c:numCache>
            </c:numRef>
          </c:val>
        </c:ser>
        <c:shape val="box"/>
        <c:axId val="34715136"/>
        <c:axId val="34723328"/>
        <c:axId val="0"/>
      </c:bar3DChart>
      <c:catAx>
        <c:axId val="34715136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34723328"/>
        <c:crosses val="autoZero"/>
        <c:auto val="1"/>
        <c:lblAlgn val="ctr"/>
        <c:lblOffset val="100"/>
      </c:catAx>
      <c:valAx>
        <c:axId val="34723328"/>
        <c:scaling>
          <c:orientation val="minMax"/>
        </c:scaling>
        <c:axPos val="l"/>
        <c:majorGridlines/>
        <c:numFmt formatCode="#,##0.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34715136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77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/>
      <dgm:spPr/>
      <dgm:t>
        <a:bodyPr/>
        <a:lstStyle/>
        <a:p>
          <a:pPr algn="ctr" rtl="0"/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</a:p>
        <a:p>
          <a:pPr algn="ctr" rtl="0"/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МАЙ </a:t>
          </a:r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2019 год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14F694-0E92-4BA3-80CA-91163BCBB9B6}" type="presOf" srcId="{80EA9BA2-0E64-4F17-9598-2C4CBCC2093E}" destId="{EB6B35A9-2E54-47E8-82AD-054A02153DE4}" srcOrd="0" destOrd="0" presId="urn:microsoft.com/office/officeart/2005/8/layout/vList2"/>
    <dgm:cxn modelId="{0568A8E1-88F8-4010-8704-2A92680DF4E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67168CBB-B7CE-4829-9969-68A48D000D6F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/>
      <dgm:t>
        <a:bodyPr/>
        <a:lstStyle/>
        <a:p>
          <a:pPr algn="ctr" rtl="0"/>
          <a:r>
            <a:rPr lang="ru-RU" sz="1800" b="1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11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9ACE3F1-A0E0-43EE-91D1-B412317E2A64}" type="presOf" srcId="{80EA9BA2-0E64-4F17-9598-2C4CBCC2093E}" destId="{EB6B35A9-2E54-47E8-82AD-054A02153DE4}" srcOrd="0" destOrd="0" presId="urn:microsoft.com/office/officeart/2005/8/layout/vList2"/>
    <dgm:cxn modelId="{5CB20DCE-6DB8-4512-828B-719F080F08EC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352FA973-F7ED-47DA-A0DA-49E270F5B7FC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7729534" cy="150579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</a:p>
        <a:p>
          <a:pPr lvl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МАЙ </a:t>
          </a:r>
          <a:r>
            <a:rPr lang="ru-RU" sz="33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2019 год</a:t>
          </a:r>
        </a:p>
      </dsp:txBody>
      <dsp:txXfrm>
        <a:off x="0" y="0"/>
        <a:ext cx="7729534" cy="150579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92"/>
          <a:ext cx="1623993" cy="3568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sp:txBody>
      <dsp:txXfrm>
        <a:off x="0" y="192"/>
        <a:ext cx="1623993" cy="3568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16.07.2019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D0E6D-062B-4F61-A93D-9F0BC4031EE4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D0E6D-062B-4F61-A93D-9F0BC4031EE4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16.07.2019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16.07.2019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16.07.2019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16.07.2019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16.07.2019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16.07.2019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16.07.2019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16.07.2019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3" y="423863"/>
            <a:ext cx="8828087" cy="601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604011230"/>
              </p:ext>
            </p:extLst>
          </p:nvPr>
        </p:nvGraphicFramePr>
        <p:xfrm>
          <a:off x="1214414" y="260648"/>
          <a:ext cx="7729535" cy="15252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7162849" y="2143116"/>
          <a:ext cx="1623994" cy="357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2555776" y="3717032"/>
          <a:ext cx="6264697" cy="2520281"/>
        </p:xfrm>
        <a:graphic>
          <a:graphicData uri="http://schemas.openxmlformats.org/drawingml/2006/table">
            <a:tbl>
              <a:tblPr/>
              <a:tblGrid>
                <a:gridCol w="1751002"/>
                <a:gridCol w="1504565"/>
                <a:gridCol w="1504565"/>
                <a:gridCol w="1504565"/>
              </a:tblGrid>
              <a:tr h="853919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dirty="0">
                          <a:solidFill>
                            <a:srgbClr val="FFFFFF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Наименование показателя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План                                         на 2019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План                                       за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5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latin typeface="Arial"/>
                        </a:rPr>
                        <a:t>мес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2019 г.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Факт исполнения                                        на отчет дату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</a:tr>
              <a:tr h="48795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Доходы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2 179 550,76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732 407,73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733 808,01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39280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Расходы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2 192 347,48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755</a:t>
                      </a:r>
                      <a:r>
                        <a:rPr lang="ru-RU" sz="1400" b="1" i="0" u="none" strike="noStrike" baseline="0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 989,26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685 927,94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78560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Дефицит (-) Профицит (+)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-12 763,73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- 23 581,53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47 880,07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714348" y="-99392"/>
            <a:ext cx="9072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                            ИСПОЛНЕНИЕ ДОХОДОВ ЗА </a:t>
            </a:r>
            <a:r>
              <a:rPr lang="ru-RU" b="1" dirty="0" smtClean="0"/>
              <a:t>май </a:t>
            </a:r>
            <a:r>
              <a:rPr lang="ru-RU" sz="3200" b="1" dirty="0"/>
              <a:t>2019 </a:t>
            </a:r>
            <a:r>
              <a:rPr lang="ru-RU" b="1" dirty="0"/>
              <a:t>ГОДА </a:t>
            </a:r>
            <a:r>
              <a:rPr lang="ru-RU" dirty="0"/>
              <a:t>(тыс.руб.) </a:t>
            </a:r>
          </a:p>
        </p:txBody>
      </p:sp>
      <p:graphicFrame>
        <p:nvGraphicFramePr>
          <p:cNvPr id="6" name="Диаграмма 5"/>
          <p:cNvGraphicFramePr>
            <a:graphicFrameLocks/>
          </p:cNvGraphicFramePr>
          <p:nvPr/>
        </p:nvGraphicFramePr>
        <p:xfrm>
          <a:off x="0" y="188640"/>
          <a:ext cx="4824536" cy="6257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4644008" y="548680"/>
          <a:ext cx="4248471" cy="6153082"/>
        </p:xfrm>
        <a:graphic>
          <a:graphicData uri="http://schemas.openxmlformats.org/drawingml/2006/table">
            <a:tbl>
              <a:tblPr/>
              <a:tblGrid>
                <a:gridCol w="1964229"/>
                <a:gridCol w="761414"/>
                <a:gridCol w="761414"/>
                <a:gridCol w="761414"/>
              </a:tblGrid>
              <a:tr h="26256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latin typeface="Times New Roman"/>
                        </a:rPr>
                        <a:t>План за 5 </a:t>
                      </a:r>
                      <a:r>
                        <a:rPr lang="ru-RU" sz="1000" b="0" i="0" u="none" strike="noStrike" dirty="0" err="1">
                          <a:latin typeface="Times New Roman"/>
                        </a:rPr>
                        <a:t>мес</a:t>
                      </a:r>
                      <a:r>
                        <a:rPr lang="ru-RU" sz="1000" b="0" i="0" u="none" strike="noStrike" dirty="0">
                          <a:latin typeface="Times New Roman"/>
                        </a:rPr>
                        <a:t> 2019 г.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Факт исполнения на отчетную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19118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366 035,74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131 978,10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131 347,69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290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3 588,39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1 703,10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1 085,12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290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263 597,92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91 572,48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92 915,80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290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29 971,80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16 733,11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15 654,31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290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31 321,03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6 485,32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6 713,71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607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16 801,60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7 337,06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5 753,85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607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товары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20 755,00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8 147,03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9 224,90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069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65 299,83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22 280,66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24 352,31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9496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41 211,88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15 803,55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16 642,58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48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643,10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289,36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312,04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48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5 045,31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819,65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1 138,91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48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8 060,18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540,00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1 097,99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48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10 339,36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4 828,10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5 107,55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973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53,24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48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1 748 215,19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578 148,97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578 108,01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48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363 513,70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163 738,30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163 738,28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48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403 939,70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48 973,20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48 973,20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48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979 205,10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364 707,93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364 679,03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973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Иные межбюджетные трансферты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1 584,57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1 584,57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1 584,58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973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827,15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48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-855,03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-855,03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-867,08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607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2 179 550,76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732 407,73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733 808,01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27584" y="116632"/>
            <a:ext cx="7072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ИСПОЛНЕНИЕ РАСХОДОВ ЗА  </a:t>
            </a:r>
            <a:r>
              <a:rPr lang="ru-RU" b="1" dirty="0" smtClean="0"/>
              <a:t>май </a:t>
            </a:r>
            <a:r>
              <a:rPr lang="ru-RU" sz="3200" b="1" dirty="0"/>
              <a:t>2019 </a:t>
            </a:r>
            <a:r>
              <a:rPr lang="ru-RU" b="1" dirty="0"/>
              <a:t>ГОДА </a:t>
            </a:r>
            <a:r>
              <a:rPr lang="ru-RU" dirty="0"/>
              <a:t>(тыс.руб.)</a:t>
            </a:r>
          </a:p>
        </p:txBody>
      </p:sp>
      <p:graphicFrame>
        <p:nvGraphicFramePr>
          <p:cNvPr id="6" name="Диаграмма 5"/>
          <p:cNvGraphicFramePr>
            <a:graphicFrameLocks/>
          </p:cNvGraphicFramePr>
          <p:nvPr/>
        </p:nvGraphicFramePr>
        <p:xfrm>
          <a:off x="-108520" y="548680"/>
          <a:ext cx="5256584" cy="59046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4644008" y="1124744"/>
          <a:ext cx="4248472" cy="4536505"/>
        </p:xfrm>
        <a:graphic>
          <a:graphicData uri="http://schemas.openxmlformats.org/drawingml/2006/table">
            <a:tbl>
              <a:tblPr/>
              <a:tblGrid>
                <a:gridCol w="2286050"/>
                <a:gridCol w="981211"/>
                <a:gridCol w="981211"/>
              </a:tblGrid>
              <a:tr h="79762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latin typeface="Times New Roman"/>
                        </a:rPr>
                        <a:t>Факт исполнения на </a:t>
                      </a:r>
                      <a:r>
                        <a:rPr lang="ru-RU" sz="1200" b="1" i="0" u="none" strike="noStrike" dirty="0" smtClean="0">
                          <a:solidFill>
                            <a:srgbClr val="FFFFFF"/>
                          </a:solidFill>
                          <a:latin typeface="Times New Roman"/>
                        </a:rPr>
                        <a:t>отчетную</a:t>
                      </a:r>
                      <a:r>
                        <a:rPr lang="ru-RU" sz="1200" b="1" i="0" u="none" strike="noStrike" baseline="0" dirty="0" smtClean="0">
                          <a:solidFill>
                            <a:srgbClr val="FFFFFF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200" b="1" i="0" u="none" strike="noStrike" dirty="0" smtClean="0">
                          <a:solidFill>
                            <a:srgbClr val="FFFFFF"/>
                          </a:solidFill>
                          <a:latin typeface="Times New Roman"/>
                        </a:rPr>
                        <a:t>дату</a:t>
                      </a:r>
                      <a:endParaRPr lang="ru-RU" sz="1200" b="1" i="0" u="none" strike="noStrike" dirty="0">
                        <a:solidFill>
                          <a:srgbClr val="FFFFFF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21810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2 192 314,5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685 928,0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39881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100 272,0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39 596,0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1810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346,8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124,5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9881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безопасности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3 696,7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1 226,1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9881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190 952,2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19 549,3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9881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241 695,6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20 081,8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1810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 СОЦСФЕРА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1 655 251,2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605 350,3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1810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1 308 118,8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487 789,5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1810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110 679,5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40 047,3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1810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1810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159 732,5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53 031,5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1810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76 677,9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24 477,4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9881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2381</TotalTime>
  <Words>428</Words>
  <Application>Microsoft Office PowerPoint</Application>
  <PresentationFormat>Экран (4:3)</PresentationFormat>
  <Paragraphs>157</Paragraphs>
  <Slides>3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Солнцестояние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Пользователь Windows</cp:lastModifiedBy>
  <cp:revision>316</cp:revision>
  <dcterms:modified xsi:type="dcterms:W3CDTF">2019-07-16T03:48:14Z</dcterms:modified>
</cp:coreProperties>
</file>