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7" r:id="rId2"/>
    <p:sldId id="275" r:id="rId3"/>
    <p:sldId id="277" r:id="rId4"/>
    <p:sldId id="262" r:id="rId5"/>
    <p:sldId id="278" r:id="rId6"/>
    <p:sldId id="280" r:id="rId7"/>
    <p:sldId id="279" r:id="rId8"/>
    <p:sldId id="284" r:id="rId9"/>
    <p:sldId id="285" r:id="rId10"/>
    <p:sldId id="264" r:id="rId11"/>
  </p:sldIdLst>
  <p:sldSz cx="9144000" cy="6858000" type="screen4x3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3BA22A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12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AngAx val="1"/>
    </c:view3D>
    <c:plotArea>
      <c:layout>
        <c:manualLayout>
          <c:layoutTarget val="inner"/>
          <c:xMode val="edge"/>
          <c:yMode val="edge"/>
          <c:x val="0"/>
          <c:y val="0.36756563090352418"/>
          <c:w val="0.96407292193871452"/>
          <c:h val="0.50400564295485661"/>
        </c:manualLayout>
      </c:layout>
      <c:bar3D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благоустройство</c:v>
                </c:pt>
              </c:strCache>
            </c:strRef>
          </c:tx>
          <c:cat>
            <c:strRef>
              <c:f>Лист1!$A$2:$A$5</c:f>
              <c:strCache>
                <c:ptCount val="4"/>
                <c:pt idx="0">
                  <c:v> 2019 год               348 160,90 тыс. руб.</c:v>
                </c:pt>
                <c:pt idx="1">
                  <c:v>2020 год                                124 452,49 тыс. руб.</c:v>
                </c:pt>
                <c:pt idx="2">
                  <c:v>2021 год</c:v>
                </c:pt>
                <c:pt idx="3">
                  <c:v>2022год</c:v>
                </c:pt>
              </c:strCache>
            </c:strRef>
          </c:cat>
          <c:val>
            <c:numRef>
              <c:f>Лист1!$B$2:$B$5</c:f>
              <c:numCache>
                <c:formatCode>0.00</c:formatCode>
                <c:ptCount val="4"/>
                <c:pt idx="0">
                  <c:v>16690.400000000001</c:v>
                </c:pt>
                <c:pt idx="1">
                  <c:v>14632.54</c:v>
                </c:pt>
                <c:pt idx="2">
                  <c:v>4418.54</c:v>
                </c:pt>
                <c:pt idx="3">
                  <c:v>1418.54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ЖКХ</c:v>
                </c:pt>
              </c:strCache>
            </c:strRef>
          </c:tx>
          <c:cat>
            <c:strRef>
              <c:f>Лист1!$A$2:$A$5</c:f>
              <c:strCache>
                <c:ptCount val="4"/>
                <c:pt idx="0">
                  <c:v> 2019 год               348 160,90 тыс. руб.</c:v>
                </c:pt>
                <c:pt idx="1">
                  <c:v>2020 год                                124 452,49 тыс. руб.</c:v>
                </c:pt>
                <c:pt idx="2">
                  <c:v>2021 год</c:v>
                </c:pt>
                <c:pt idx="3">
                  <c:v>2022год</c:v>
                </c:pt>
              </c:strCache>
            </c:strRef>
          </c:cat>
          <c:val>
            <c:numRef>
              <c:f>Лист1!$C$2:$C$5</c:f>
              <c:numCache>
                <c:formatCode>0.00</c:formatCode>
                <c:ptCount val="4"/>
                <c:pt idx="0">
                  <c:v>63207.09</c:v>
                </c:pt>
                <c:pt idx="1">
                  <c:v>49937.75</c:v>
                </c:pt>
                <c:pt idx="2">
                  <c:v>41019.450000000004</c:v>
                </c:pt>
                <c:pt idx="3">
                  <c:v>35774.289999999994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транспорт</c:v>
                </c:pt>
              </c:strCache>
            </c:strRef>
          </c:tx>
          <c:cat>
            <c:strRef>
              <c:f>Лист1!$A$2:$A$5</c:f>
              <c:strCache>
                <c:ptCount val="4"/>
                <c:pt idx="0">
                  <c:v> 2019 год               348 160,90 тыс. руб.</c:v>
                </c:pt>
                <c:pt idx="1">
                  <c:v>2020 год                                124 452,49 тыс. руб.</c:v>
                </c:pt>
                <c:pt idx="2">
                  <c:v>2021 год</c:v>
                </c:pt>
                <c:pt idx="3">
                  <c:v>2022год</c:v>
                </c:pt>
              </c:strCache>
            </c:strRef>
          </c:cat>
          <c:val>
            <c:numRef>
              <c:f>Лист1!$D$2:$D$5</c:f>
              <c:numCache>
                <c:formatCode>0.00</c:formatCode>
                <c:ptCount val="4"/>
                <c:pt idx="0">
                  <c:v>182050.77000000002</c:v>
                </c:pt>
                <c:pt idx="1">
                  <c:v>83695.509999999995</c:v>
                </c:pt>
                <c:pt idx="2">
                  <c:v>53426.48</c:v>
                </c:pt>
                <c:pt idx="3">
                  <c:v>54438.78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прочие расходы (в том числе строительство)</c:v>
                </c:pt>
              </c:strCache>
            </c:strRef>
          </c:tx>
          <c:cat>
            <c:strRef>
              <c:f>Лист1!$A$2:$A$5</c:f>
              <c:strCache>
                <c:ptCount val="4"/>
                <c:pt idx="0">
                  <c:v> 2019 год               348 160,90 тыс. руб.</c:v>
                </c:pt>
                <c:pt idx="1">
                  <c:v>2020 год                                124 452,49 тыс. руб.</c:v>
                </c:pt>
                <c:pt idx="2">
                  <c:v>2021 год</c:v>
                </c:pt>
                <c:pt idx="3">
                  <c:v>2022год</c:v>
                </c:pt>
              </c:strCache>
            </c:strRef>
          </c:cat>
          <c:val>
            <c:numRef>
              <c:f>Лист1!$E$2:$E$5</c:f>
              <c:numCache>
                <c:formatCode>0.00</c:formatCode>
                <c:ptCount val="4"/>
                <c:pt idx="0">
                  <c:v>377170.28</c:v>
                </c:pt>
                <c:pt idx="1">
                  <c:v>18747.34</c:v>
                </c:pt>
                <c:pt idx="2">
                  <c:v>8701.5499999999975</c:v>
                </c:pt>
                <c:pt idx="3">
                  <c:v>2830.19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планируемое участие в краевых проектах</c:v>
                </c:pt>
              </c:strCache>
            </c:strRef>
          </c:tx>
          <c:cat>
            <c:strRef>
              <c:f>Лист1!$A$2:$A$5</c:f>
              <c:strCache>
                <c:ptCount val="4"/>
                <c:pt idx="0">
                  <c:v> 2019 год               348 160,90 тыс. руб.</c:v>
                </c:pt>
                <c:pt idx="1">
                  <c:v>2020 год                                124 452,49 тыс. руб.</c:v>
                </c:pt>
                <c:pt idx="2">
                  <c:v>2021 год</c:v>
                </c:pt>
                <c:pt idx="3">
                  <c:v>2022год</c:v>
                </c:pt>
              </c:strCache>
            </c:strRef>
          </c:cat>
          <c:val>
            <c:numRef>
              <c:f>Лист1!$F$2:$F$5</c:f>
              <c:numCache>
                <c:formatCode>0.00</c:formatCode>
                <c:ptCount val="4"/>
                <c:pt idx="0">
                  <c:v>350708.83</c:v>
                </c:pt>
                <c:pt idx="1">
                  <c:v>4787.8900000000003</c:v>
                </c:pt>
              </c:numCache>
            </c:numRef>
          </c:val>
        </c:ser>
        <c:dLbls/>
        <c:shape val="cylinder"/>
        <c:axId val="150608896"/>
        <c:axId val="150688512"/>
        <c:axId val="0"/>
      </c:bar3DChart>
      <c:catAx>
        <c:axId val="150608896"/>
        <c:scaling>
          <c:orientation val="minMax"/>
        </c:scaling>
        <c:delete val="1"/>
        <c:axPos val="b"/>
        <c:numFmt formatCode="General" sourceLinked="0"/>
        <c:tickLblPos val="none"/>
        <c:crossAx val="150688512"/>
        <c:crosses val="autoZero"/>
        <c:auto val="1"/>
        <c:lblAlgn val="r"/>
        <c:lblOffset val="100"/>
      </c:catAx>
      <c:valAx>
        <c:axId val="150688512"/>
        <c:scaling>
          <c:orientation val="minMax"/>
        </c:scaling>
        <c:delete val="1"/>
        <c:axPos val="r"/>
        <c:numFmt formatCode="0.00" sourceLinked="1"/>
        <c:tickLblPos val="none"/>
        <c:crossAx val="150608896"/>
        <c:crosses val="max"/>
        <c:crossBetween val="between"/>
      </c:valAx>
    </c:plotArea>
    <c:legend>
      <c:legendPos val="t"/>
      <c:legendEntry>
        <c:idx val="0"/>
        <c:txPr>
          <a:bodyPr/>
          <a:lstStyle/>
          <a:p>
            <a:pPr>
              <a:defRPr sz="1600" b="1"/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1600" b="1"/>
            </a:pPr>
            <a:endParaRPr lang="ru-RU"/>
          </a:p>
        </c:txPr>
      </c:legendEntry>
      <c:legendEntry>
        <c:idx val="2"/>
        <c:txPr>
          <a:bodyPr/>
          <a:lstStyle/>
          <a:p>
            <a:pPr>
              <a:defRPr sz="1600" b="1"/>
            </a:pPr>
            <a:endParaRPr lang="ru-RU"/>
          </a:p>
        </c:txPr>
      </c:legendEntry>
      <c:legendEntry>
        <c:idx val="3"/>
        <c:txPr>
          <a:bodyPr/>
          <a:lstStyle/>
          <a:p>
            <a:pPr>
              <a:defRPr sz="1600" b="1"/>
            </a:pPr>
            <a:endParaRPr lang="ru-RU"/>
          </a:p>
        </c:txPr>
      </c:legendEntry>
      <c:legendEntry>
        <c:idx val="4"/>
        <c:txPr>
          <a:bodyPr/>
          <a:lstStyle/>
          <a:p>
            <a:pPr>
              <a:defRPr sz="1600" b="1"/>
            </a:pPr>
            <a:endParaRPr lang="ru-RU"/>
          </a:p>
        </c:txPr>
      </c:legendEntry>
      <c:layout>
        <c:manualLayout>
          <c:xMode val="edge"/>
          <c:yMode val="edge"/>
          <c:x val="6.0965319696988401E-2"/>
          <c:y val="1.5512018760992769E-2"/>
          <c:w val="0.87806923201948872"/>
          <c:h val="0.32361491108071178"/>
        </c:manualLayout>
      </c:layout>
      <c:spPr>
        <a:solidFill>
          <a:schemeClr val="bg1">
            <a:alpha val="85000"/>
          </a:schemeClr>
        </a:solidFill>
      </c:spPr>
      <c:txPr>
        <a:bodyPr/>
        <a:lstStyle/>
        <a:p>
          <a:pPr>
            <a:defRPr b="1"/>
          </a:pPr>
          <a:endParaRPr lang="ru-RU"/>
        </a:p>
      </c:txPr>
    </c:legend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29837" cy="497126"/>
          </a:xfrm>
          <a:prstGeom prst="rect">
            <a:avLst/>
          </a:prstGeom>
        </p:spPr>
        <p:txBody>
          <a:bodyPr vert="horz" lIns="91607" tIns="45803" rIns="91607" bIns="45803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762" y="0"/>
            <a:ext cx="2929837" cy="497126"/>
          </a:xfrm>
          <a:prstGeom prst="rect">
            <a:avLst/>
          </a:prstGeom>
        </p:spPr>
        <p:txBody>
          <a:bodyPr vert="horz" lIns="91607" tIns="45803" rIns="91607" bIns="45803" rtlCol="0"/>
          <a:lstStyle>
            <a:lvl1pPr algn="r">
              <a:defRPr sz="1200"/>
            </a:lvl1pPr>
          </a:lstStyle>
          <a:p>
            <a:fld id="{027989A2-8541-41D2-9C17-FC23A6029B2D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93763" y="744538"/>
            <a:ext cx="4973637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607" tIns="45803" rIns="91607" bIns="45803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117" y="4722694"/>
            <a:ext cx="5408930" cy="4474131"/>
          </a:xfrm>
          <a:prstGeom prst="rect">
            <a:avLst/>
          </a:prstGeom>
        </p:spPr>
        <p:txBody>
          <a:bodyPr vert="horz" lIns="91607" tIns="45803" rIns="91607" bIns="45803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43662"/>
            <a:ext cx="2929837" cy="497126"/>
          </a:xfrm>
          <a:prstGeom prst="rect">
            <a:avLst/>
          </a:prstGeom>
        </p:spPr>
        <p:txBody>
          <a:bodyPr vert="horz" lIns="91607" tIns="45803" rIns="91607" bIns="45803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762" y="9443662"/>
            <a:ext cx="2929837" cy="497126"/>
          </a:xfrm>
          <a:prstGeom prst="rect">
            <a:avLst/>
          </a:prstGeom>
        </p:spPr>
        <p:txBody>
          <a:bodyPr vert="horz" lIns="91607" tIns="45803" rIns="91607" bIns="45803" rtlCol="0" anchor="b"/>
          <a:lstStyle>
            <a:lvl1pPr algn="r">
              <a:defRPr sz="1200"/>
            </a:lvl1pPr>
          </a:lstStyle>
          <a:p>
            <a:fld id="{91995E7C-882D-44E2-9BD3-F0EEA07795D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679971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6042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63CDA27-C7B6-4CE5-B93F-D38DD46714A8}" type="slidenum">
              <a:rPr lang="ru-RU" smtClean="0"/>
              <a:pPr/>
              <a:t>1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xmlns="" val="38118948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1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абаканская"/>
          <p:cNvPicPr>
            <a:picLocks noChangeAspect="1" noChangeArrowheads="1"/>
          </p:cNvPicPr>
          <p:nvPr/>
        </p:nvPicPr>
        <p:blipFill>
          <a:blip r:embed="rId3" cstate="print">
            <a:lum bright="60000" contrast="-1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7" name="Rectangle 5"/>
          <p:cNvSpPr>
            <a:spLocks noChangeArrowheads="1"/>
          </p:cNvSpPr>
          <p:nvPr/>
        </p:nvSpPr>
        <p:spPr bwMode="auto">
          <a:xfrm>
            <a:off x="19050" y="565150"/>
            <a:ext cx="6553200" cy="2540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grpSp>
        <p:nvGrpSpPr>
          <p:cNvPr id="2" name="Группа 11"/>
          <p:cNvGrpSpPr>
            <a:grpSpLocks/>
          </p:cNvGrpSpPr>
          <p:nvPr/>
        </p:nvGrpSpPr>
        <p:grpSpPr bwMode="auto">
          <a:xfrm>
            <a:off x="6610350" y="0"/>
            <a:ext cx="2533650" cy="1862138"/>
            <a:chOff x="6629400" y="0"/>
            <a:chExt cx="2514600" cy="1862138"/>
          </a:xfrm>
        </p:grpSpPr>
        <p:pic>
          <p:nvPicPr>
            <p:cNvPr id="21513" name="Picture 4" descr="29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629400" y="0"/>
              <a:ext cx="2514600" cy="1862138"/>
            </a:xfrm>
            <a:prstGeom prst="rect">
              <a:avLst/>
            </a:prstGeom>
            <a:blipFill dpi="0" rotWithShape="1">
              <a:blip r:embed="rId4" cstate="print">
                <a:alphaModFix amt="27000"/>
              </a:blip>
              <a:srcRect/>
              <a:stretch>
                <a:fillRect/>
              </a:stretch>
            </a:blipFill>
            <a:ln w="9525">
              <a:noFill/>
              <a:miter lim="800000"/>
              <a:headEnd/>
              <a:tailEnd/>
            </a:ln>
          </p:spPr>
        </p:pic>
        <p:grpSp>
          <p:nvGrpSpPr>
            <p:cNvPr id="3" name="Group 6"/>
            <p:cNvGrpSpPr>
              <a:grpSpLocks/>
            </p:cNvGrpSpPr>
            <p:nvPr/>
          </p:nvGrpSpPr>
          <p:grpSpPr bwMode="auto">
            <a:xfrm>
              <a:off x="6629400" y="0"/>
              <a:ext cx="914400" cy="1143000"/>
              <a:chOff x="4368" y="1872"/>
              <a:chExt cx="256" cy="384"/>
            </a:xfrm>
          </p:grpSpPr>
          <p:sp>
            <p:nvSpPr>
              <p:cNvPr id="21515" name="Rectangle 7"/>
              <p:cNvSpPr>
                <a:spLocks noChangeArrowheads="1"/>
              </p:cNvSpPr>
              <p:nvPr/>
            </p:nvSpPr>
            <p:spPr bwMode="auto">
              <a:xfrm>
                <a:off x="4368" y="1872"/>
                <a:ext cx="256" cy="384"/>
              </a:xfrm>
              <a:prstGeom prst="rect">
                <a:avLst/>
              </a:prstGeom>
              <a:solidFill>
                <a:srgbClr val="FFFFFF"/>
              </a:solidFill>
              <a:ln w="38100">
                <a:solidFill>
                  <a:srgbClr val="FFCC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pic>
            <p:nvPicPr>
              <p:cNvPr id="21516" name="Picture 8" descr="герб Минусинска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4416" y="1920"/>
                <a:ext cx="158" cy="2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sp>
        <p:nvSpPr>
          <p:cNvPr id="2053" name="Rectangle 10"/>
          <p:cNvSpPr>
            <a:spLocks noChangeArrowheads="1"/>
          </p:cNvSpPr>
          <p:nvPr/>
        </p:nvSpPr>
        <p:spPr bwMode="auto">
          <a:xfrm>
            <a:off x="247650" y="2165350"/>
            <a:ext cx="8534400" cy="381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ru-RU" sz="5400" b="1" dirty="0" smtClean="0"/>
              <a:t>Структура расходов городского бюджета 2020 года и плановый период 2021-2022 гг.</a:t>
            </a:r>
            <a:endParaRPr lang="ru-RU" sz="5400" b="1" dirty="0">
              <a:effectLst>
                <a:outerShdw blurRad="38100" dist="38100" dir="2700000" algn="tl">
                  <a:srgbClr val="C0C0C0"/>
                </a:outerShdw>
              </a:effectLst>
              <a:latin typeface="Bookman Old Style" pitchFamily="18" charset="0"/>
            </a:endParaRPr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-476250" y="381000"/>
            <a:ext cx="4705350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ru-RU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-990085" y="133351"/>
            <a:ext cx="4800086" cy="40011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n/>
                <a:solidFill>
                  <a:schemeClr val="accent1">
                    <a:lumMod val="75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Arial Black" pitchFamily="34" charset="0"/>
              </a:rPr>
              <a:t>город Минусинск</a:t>
            </a:r>
            <a:endParaRPr lang="ru-RU" sz="2000" b="1" cap="all" dirty="0">
              <a:ln/>
              <a:solidFill>
                <a:schemeClr val="accent1">
                  <a:lumMod val="75000"/>
                </a:schemeClr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+mn-lt"/>
            </a:endParaRPr>
          </a:p>
        </p:txBody>
      </p:sp>
      <p:sp>
        <p:nvSpPr>
          <p:cNvPr id="21512" name="TextBox 11"/>
          <p:cNvSpPr txBox="1">
            <a:spLocks noChangeArrowheads="1"/>
          </p:cNvSpPr>
          <p:nvPr/>
        </p:nvSpPr>
        <p:spPr bwMode="auto">
          <a:xfrm>
            <a:off x="342900" y="5562600"/>
            <a:ext cx="8591550" cy="1169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1400" b="1" dirty="0" err="1" smtClean="0"/>
              <a:t>Кащеев</a:t>
            </a:r>
            <a:r>
              <a:rPr lang="ru-RU" sz="1400" b="1" dirty="0" smtClean="0"/>
              <a:t> Владимир Николаевич,</a:t>
            </a:r>
            <a:endParaRPr lang="ru-RU" sz="1400" b="1" dirty="0"/>
          </a:p>
          <a:p>
            <a:pPr algn="r"/>
            <a:r>
              <a:rPr lang="ru-RU" sz="1400" b="1" dirty="0" err="1" smtClean="0"/>
              <a:t>И.о</a:t>
            </a:r>
            <a:r>
              <a:rPr lang="ru-RU" sz="1400" b="1" dirty="0" smtClean="0"/>
              <a:t>. директора муниципального казенного учреждения «Управление </a:t>
            </a:r>
            <a:endParaRPr lang="ru-RU" sz="1400" b="1" dirty="0"/>
          </a:p>
          <a:p>
            <a:pPr algn="r"/>
            <a:r>
              <a:rPr lang="ru-RU" sz="1400" b="1" dirty="0" smtClean="0"/>
              <a:t>Городского хозяйства» администрации </a:t>
            </a:r>
            <a:r>
              <a:rPr lang="ru-RU" sz="1400" b="1" dirty="0"/>
              <a:t>города Минусинска</a:t>
            </a:r>
          </a:p>
          <a:p>
            <a:pPr algn="r"/>
            <a:r>
              <a:rPr lang="en-US" sz="1400" b="1" dirty="0"/>
              <a:t>e-mail: </a:t>
            </a:r>
            <a:r>
              <a:rPr lang="en-US" sz="1400" b="1" dirty="0" smtClean="0"/>
              <a:t>edinzakaz@mail.ru, </a:t>
            </a:r>
            <a:endParaRPr lang="ru-RU" sz="1400" b="1" dirty="0"/>
          </a:p>
          <a:p>
            <a:pPr algn="r"/>
            <a:r>
              <a:rPr lang="en-US" sz="1400" b="1" dirty="0"/>
              <a:t>http:</a:t>
            </a:r>
            <a:r>
              <a:rPr lang="ru-RU" sz="1400" b="1" dirty="0" smtClean="0"/>
              <a:t>//</a:t>
            </a:r>
            <a:r>
              <a:rPr lang="en-US" sz="1400" b="1" dirty="0" smtClean="0"/>
              <a:t>ez.minusinsk.info</a:t>
            </a:r>
            <a:r>
              <a:rPr lang="ru-RU" sz="1400" b="1" dirty="0" smtClean="0"/>
              <a:t> </a:t>
            </a:r>
            <a:endParaRPr lang="ru-RU" sz="14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39000"/>
                    </a14:imgEffect>
                    <a14:imgEffect>
                      <a14:brightnessContrast bright="32000" contrast="-3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  <a:effectLst>
            <a:glow rad="330200">
              <a:schemeClr val="bg1">
                <a:alpha val="0"/>
              </a:schemeClr>
            </a:glow>
            <a:outerShdw blurRad="50800" dist="50800" dir="5400000" algn="ctr" rotWithShape="0">
              <a:srgbClr val="000000">
                <a:alpha val="0"/>
              </a:srgbClr>
            </a:outerShdw>
            <a:reflection endPos="0" dist="50800" dir="5400000" sy="-100000" algn="bl" rotWithShape="0"/>
            <a:softEdge rad="1270000"/>
          </a:effectLst>
          <a:scene3d>
            <a:camera prst="orthographicFront"/>
            <a:lightRig rig="threePt" dir="t"/>
          </a:scene3d>
          <a:sp3d>
            <a:contourClr>
              <a:schemeClr val="bg1"/>
            </a:contourClr>
          </a:sp3d>
        </p:spPr>
      </p:pic>
      <p:sp>
        <p:nvSpPr>
          <p:cNvPr id="4" name="Прямоугольник 3"/>
          <p:cNvSpPr/>
          <p:nvPr/>
        </p:nvSpPr>
        <p:spPr>
          <a:xfrm>
            <a:off x="214282" y="357166"/>
            <a:ext cx="8694058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just">
              <a:defRPr/>
            </a:pPr>
            <a:r>
              <a:rPr lang="ru-RU" sz="3200" b="1" dirty="0"/>
              <a:t>       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82154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/>
              <a:t>Динамика расходов бюджета</a:t>
            </a:r>
            <a:br>
              <a:rPr lang="ru-RU" sz="2800" b="1" dirty="0" smtClean="0"/>
            </a:br>
            <a:r>
              <a:rPr lang="ru-RU" sz="2800" b="1" dirty="0" smtClean="0"/>
              <a:t> МКУ «Управление городского хозяйства»</a:t>
            </a:r>
            <a:br>
              <a:rPr lang="ru-RU" sz="2800" b="1" dirty="0" smtClean="0"/>
            </a:br>
            <a:r>
              <a:rPr lang="ru-RU" sz="2800" b="1" dirty="0" smtClean="0"/>
              <a:t>на 2020 год и плановый период 2021-2022 годы</a:t>
            </a:r>
            <a:br>
              <a:rPr lang="ru-RU" sz="2800" b="1" dirty="0" smtClean="0"/>
            </a:br>
            <a:endParaRPr lang="ru-RU" sz="2800" b="1" dirty="0"/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xmlns="" val="2216562519"/>
              </p:ext>
            </p:extLst>
          </p:nvPr>
        </p:nvGraphicFramePr>
        <p:xfrm>
          <a:off x="683568" y="1397000"/>
          <a:ext cx="7776864" cy="4912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абаканская"/>
          <p:cNvPicPr>
            <a:picLocks noChangeAspect="1" noChangeArrowheads="1"/>
          </p:cNvPicPr>
          <p:nvPr/>
        </p:nvPicPr>
        <p:blipFill>
          <a:blip r:embed="rId2" cstate="print">
            <a:lum bright="60000" contrast="-10000"/>
          </a:blip>
          <a:srcRect/>
          <a:stretch>
            <a:fillRect/>
          </a:stretch>
        </p:blipFill>
        <p:spPr bwMode="auto">
          <a:xfrm>
            <a:off x="-1116632" y="0"/>
            <a:ext cx="10681991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214282" y="357166"/>
            <a:ext cx="8694058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just">
              <a:defRPr/>
            </a:pPr>
            <a:r>
              <a:rPr lang="ru-RU" sz="3200" b="1" dirty="0"/>
              <a:t>       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19244" y="433529"/>
            <a:ext cx="8229600" cy="432047"/>
          </a:xfrm>
        </p:spPr>
        <p:txBody>
          <a:bodyPr>
            <a:normAutofit fontScale="90000"/>
          </a:bodyPr>
          <a:lstStyle/>
          <a:p>
            <a:pPr>
              <a:spcBef>
                <a:spcPts val="0"/>
              </a:spcBef>
              <a:defRPr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Муниципальные программы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515008562"/>
              </p:ext>
            </p:extLst>
          </p:nvPr>
        </p:nvGraphicFramePr>
        <p:xfrm>
          <a:off x="159749" y="1018304"/>
          <a:ext cx="8748591" cy="4921939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204339"/>
                <a:gridCol w="1224136"/>
                <a:gridCol w="1152128"/>
                <a:gridCol w="1167988"/>
              </a:tblGrid>
              <a:tr h="616533">
                <a:tc>
                  <a:txBody>
                    <a:bodyPr/>
                    <a:lstStyle/>
                    <a:p>
                      <a:pPr algn="ctr"/>
                      <a:endParaRPr lang="ru-RU" sz="1500" dirty="0" smtClean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500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программы</a:t>
                      </a:r>
                      <a:endParaRPr lang="ru-RU" sz="1500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50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50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(тыс.руб.)</a:t>
                      </a:r>
                      <a:endParaRPr lang="ru-RU" sz="1550" b="1" dirty="0" smtClean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50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50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(тыс.руб.)</a:t>
                      </a:r>
                      <a:endParaRPr lang="ru-RU" sz="1550" b="1" dirty="0" smtClean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50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50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(тыс.руб.)</a:t>
                      </a:r>
                      <a:endParaRPr lang="ru-RU" sz="1550" b="1" dirty="0" smtClean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1053053">
                <a:tc>
                  <a:txBody>
                    <a:bodyPr/>
                    <a:lstStyle/>
                    <a:p>
                      <a:r>
                        <a:rPr lang="ru-RU" sz="1550" b="1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Реформирование и модернизация жилищно-коммунального хозяйства и повышение энергетической эффективности муниципального образования город Минусинск</a:t>
                      </a:r>
                      <a:endParaRPr lang="ru-RU" sz="15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49 937, 75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41 019,45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35 774,29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599342">
                <a:tc>
                  <a:txBody>
                    <a:bodyPr/>
                    <a:lstStyle/>
                    <a:p>
                      <a:r>
                        <a:rPr lang="ru-RU" sz="1550" b="1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транспортной инфраструктуры муниципального образования город Минусинск </a:t>
                      </a:r>
                      <a:endParaRPr lang="ru-RU" sz="15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83 695,51</a:t>
                      </a: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53 426,48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54 438,78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599342">
                <a:tc>
                  <a:txBody>
                    <a:bodyPr/>
                    <a:lstStyle/>
                    <a:p>
                      <a:r>
                        <a:rPr lang="ru-RU" sz="1550" b="1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Благоустройство территории  муниципального образования город Минусинск </a:t>
                      </a:r>
                      <a:endParaRPr lang="ru-RU" sz="15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14 632,54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4 418,54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1 418,54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49617">
                <a:tc>
                  <a:txBody>
                    <a:bodyPr/>
                    <a:lstStyle/>
                    <a:p>
                      <a:r>
                        <a:rPr lang="ru-RU" sz="1550" b="1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жизнедеятельности территории</a:t>
                      </a:r>
                      <a:endParaRPr lang="ru-RU" sz="15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14 864,72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8 701,55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2 830,19</a:t>
                      </a: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349617">
                <a:tc>
                  <a:txBody>
                    <a:bodyPr/>
                    <a:lstStyle/>
                    <a:p>
                      <a:r>
                        <a:rPr lang="ru-RU" sz="155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Формирование</a:t>
                      </a:r>
                      <a:r>
                        <a:rPr lang="ru-RU" sz="155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современной городской среды</a:t>
                      </a:r>
                      <a:endParaRPr lang="ru-RU" sz="15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2 916,83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849068">
                <a:tc>
                  <a:txBody>
                    <a:bodyPr/>
                    <a:lstStyle/>
                    <a:p>
                      <a:r>
                        <a:rPr lang="ru-RU" sz="1550" b="1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</a:t>
                      </a:r>
                    </a:p>
                    <a:p>
                      <a:r>
                        <a:rPr lang="ru-RU" sz="1550" b="1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«Обеспечение жильем молодых семей в муниципальном образовании город Минусинск»</a:t>
                      </a:r>
                      <a:endParaRPr lang="ru-RU" sz="15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965,79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505367">
                <a:tc>
                  <a:txBody>
                    <a:bodyPr/>
                    <a:lstStyle/>
                    <a:p>
                      <a:pPr algn="l"/>
                      <a:r>
                        <a:rPr lang="ru-RU" sz="155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ИТОГО:</a:t>
                      </a:r>
                      <a:endParaRPr lang="ru-RU" sz="15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167 013,14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107 566,02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94 461,80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04405981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9000"/>
                    </a14:imgEffect>
                    <a14:imgEffect>
                      <a14:saturation sat="33000"/>
                    </a14:imgEffect>
                    <a14:imgEffect>
                      <a14:brightnessContrast bright="30000" contrast="-6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4743" y="0"/>
            <a:ext cx="913451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>
              <a:schemeClr val="accent1"/>
            </a:glow>
            <a:softEdge rad="12700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214282" y="357166"/>
            <a:ext cx="8694058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just">
              <a:defRPr/>
            </a:pPr>
            <a:r>
              <a:rPr lang="ru-RU" sz="3200" b="1" dirty="0"/>
              <a:t>       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936104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defRPr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«Реформирование и модернизация жилищно-коммунального хозяйства и повышение  энергетической эффективности муниципального образования город Минусинск»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08262840"/>
              </p:ext>
            </p:extLst>
          </p:nvPr>
        </p:nvGraphicFramePr>
        <p:xfrm>
          <a:off x="335740" y="1539546"/>
          <a:ext cx="8472519" cy="47208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99366"/>
                <a:gridCol w="1291051"/>
                <a:gridCol w="1291051"/>
                <a:gridCol w="1291051"/>
              </a:tblGrid>
              <a:tr h="585128">
                <a:tc>
                  <a:txBody>
                    <a:bodyPr/>
                    <a:lstStyle/>
                    <a:p>
                      <a:pPr algn="ctr"/>
                      <a:endParaRPr lang="ru-RU" sz="1550" b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55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расходов</a:t>
                      </a:r>
                      <a:endParaRPr lang="ru-RU" sz="155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5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5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(тыс.руб.)</a:t>
                      </a: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5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5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(тыс.руб.)</a:t>
                      </a: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5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5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(тыс.руб.)</a:t>
                      </a: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</a:tr>
              <a:tr h="1052816">
                <a:tc>
                  <a:txBody>
                    <a:bodyPr/>
                    <a:lstStyle/>
                    <a:p>
                      <a:r>
                        <a:rPr lang="ru-RU" sz="155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Подпрограмма «Модернизация, реконструкция и капитальный ремонт объектов коммунальной инфраструктуры и жилищного фонда муниципального образования город Минусинск»</a:t>
                      </a:r>
                      <a:endParaRPr lang="ru-RU" sz="155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5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1 878,33</a:t>
                      </a:r>
                    </a:p>
                  </a:txBody>
                  <a:tcPr anchor="ctr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5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55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5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55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alpha val="50000"/>
                      </a:schemeClr>
                    </a:solidFill>
                  </a:tcPr>
                </a:tc>
              </a:tr>
              <a:tr h="1008112">
                <a:tc>
                  <a:txBody>
                    <a:bodyPr/>
                    <a:lstStyle/>
                    <a:p>
                      <a:r>
                        <a:rPr lang="ru-RU" sz="155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Подпрограмма «Строительство, реконструкция и капитальный ремонт сетей уличного освещения муниципального образования город Минусинск» </a:t>
                      </a:r>
                      <a:endParaRPr lang="ru-RU" sz="155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50" b="1" kern="50" dirty="0" smtClean="0">
                          <a:effectLst/>
                          <a:latin typeface="Times New Roman" panose="02020603050405020304" pitchFamily="18" charset="0"/>
                          <a:ea typeface="Lucida Sans Unicode"/>
                          <a:cs typeface="Times New Roman" panose="02020603050405020304" pitchFamily="18" charset="0"/>
                        </a:rPr>
                        <a:t>25 098,08</a:t>
                      </a:r>
                      <a:endParaRPr lang="ru-RU" sz="1550" b="1" kern="50" dirty="0">
                        <a:effectLst/>
                        <a:latin typeface="Times New Roman" panose="02020603050405020304" pitchFamily="18" charset="0"/>
                        <a:ea typeface="Lucida Sans Unicode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50" b="1" kern="50" dirty="0" smtClean="0">
                          <a:effectLst/>
                          <a:latin typeface="Times New Roman" panose="02020603050405020304" pitchFamily="18" charset="0"/>
                          <a:ea typeface="Lucida Sans Unicode"/>
                          <a:cs typeface="Times New Roman" panose="02020603050405020304" pitchFamily="18" charset="0"/>
                        </a:rPr>
                        <a:t>19 308,08</a:t>
                      </a:r>
                      <a:endParaRPr lang="ru-RU" sz="1550" b="1" kern="50" dirty="0">
                        <a:effectLst/>
                        <a:latin typeface="Times New Roman" panose="02020603050405020304" pitchFamily="18" charset="0"/>
                        <a:ea typeface="Lucida Sans Unicode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50" b="1" kern="50" dirty="0" smtClean="0">
                          <a:effectLst/>
                          <a:latin typeface="Times New Roman" panose="02020603050405020304" pitchFamily="18" charset="0"/>
                          <a:ea typeface="Lucida Sans Unicode"/>
                          <a:cs typeface="Times New Roman" panose="02020603050405020304" pitchFamily="18" charset="0"/>
                        </a:rPr>
                        <a:t>14 </a:t>
                      </a:r>
                      <a:r>
                        <a:rPr lang="ru-RU" sz="1550" b="1" kern="50" dirty="0" smtClean="0">
                          <a:effectLst/>
                          <a:latin typeface="Times New Roman" panose="02020603050405020304" pitchFamily="18" charset="0"/>
                          <a:ea typeface="Lucida Sans Unicode"/>
                          <a:cs typeface="Times New Roman" panose="02020603050405020304" pitchFamily="18" charset="0"/>
                        </a:rPr>
                        <a:t>062,</a:t>
                      </a:r>
                      <a:r>
                        <a:rPr lang="ru-RU" sz="1550" b="1" kern="50" baseline="0" dirty="0" smtClean="0">
                          <a:effectLst/>
                          <a:latin typeface="Times New Roman" panose="02020603050405020304" pitchFamily="18" charset="0"/>
                          <a:ea typeface="Lucida Sans Unicode"/>
                          <a:cs typeface="Times New Roman" panose="02020603050405020304" pitchFamily="18" charset="0"/>
                        </a:rPr>
                        <a:t>92</a:t>
                      </a:r>
                      <a:endParaRPr lang="ru-RU" sz="1550" b="1" kern="50" dirty="0">
                        <a:effectLst/>
                        <a:latin typeface="Times New Roman" panose="02020603050405020304" pitchFamily="18" charset="0"/>
                        <a:ea typeface="Lucida Sans Unicode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alpha val="50000"/>
                      </a:schemeClr>
                    </a:solidFill>
                  </a:tcPr>
                </a:tc>
              </a:tr>
              <a:tr h="585128">
                <a:tc>
                  <a:txBody>
                    <a:bodyPr/>
                    <a:lstStyle/>
                    <a:p>
                      <a:r>
                        <a:rPr lang="ru-RU" sz="155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«Обеспечение реализации муниципальной программы и прочие мероприятия» </a:t>
                      </a:r>
                      <a:endParaRPr lang="ru-RU" sz="155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50" b="1" kern="50" dirty="0" smtClean="0">
                          <a:effectLst/>
                          <a:latin typeface="Times New Roman"/>
                          <a:ea typeface="Lucida Sans Unicode"/>
                        </a:rPr>
                        <a:t>19 762,34</a:t>
                      </a:r>
                      <a:endParaRPr lang="ru-RU" sz="1550" b="1" kern="50" dirty="0">
                        <a:effectLst/>
                        <a:latin typeface="Times New Roman"/>
                        <a:ea typeface="Lucida Sans Unicode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50" b="1" kern="50" dirty="0" smtClean="0">
                          <a:effectLst/>
                          <a:latin typeface="Times New Roman"/>
                          <a:ea typeface="Lucida Sans Unicode"/>
                        </a:rPr>
                        <a:t>18 512,37</a:t>
                      </a:r>
                      <a:endParaRPr lang="ru-RU" sz="1550" b="1" kern="50" dirty="0">
                        <a:effectLst/>
                        <a:latin typeface="Times New Roman"/>
                        <a:ea typeface="Lucida Sans Unicode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50" b="1" kern="50" dirty="0" smtClean="0">
                          <a:effectLst/>
                          <a:latin typeface="Times New Roman"/>
                          <a:ea typeface="Lucida Sans Unicode"/>
                        </a:rPr>
                        <a:t>18 512,37</a:t>
                      </a:r>
                      <a:endParaRPr lang="ru-RU" sz="1550" b="1" kern="50" dirty="0">
                        <a:effectLst/>
                        <a:latin typeface="Times New Roman"/>
                        <a:ea typeface="Lucida Sans Unicode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alpha val="50000"/>
                      </a:schemeClr>
                    </a:solidFill>
                  </a:tcPr>
                </a:tc>
              </a:tr>
              <a:tr h="1042848">
                <a:tc>
                  <a:txBody>
                    <a:bodyPr/>
                    <a:lstStyle/>
                    <a:p>
                      <a:r>
                        <a:rPr lang="ru-RU" sz="155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Субвенция бюджетам муниципальных образований на реализацию временных мер поддержки населения в целях обеспечения доступности  коммунальных услуг</a:t>
                      </a:r>
                      <a:endParaRPr lang="ru-RU" sz="155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50" b="1" kern="50" dirty="0" smtClean="0">
                          <a:effectLst/>
                          <a:latin typeface="Times New Roman"/>
                          <a:ea typeface="Lucida Sans Unicode"/>
                        </a:rPr>
                        <a:t>3 199,00</a:t>
                      </a:r>
                      <a:endParaRPr lang="ru-RU" sz="1550" b="1" kern="50" dirty="0">
                        <a:effectLst/>
                        <a:latin typeface="Times New Roman"/>
                        <a:ea typeface="Lucida Sans Unicode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50" b="1" kern="50" dirty="0" smtClean="0">
                          <a:effectLst/>
                          <a:latin typeface="Times New Roman"/>
                          <a:ea typeface="Lucida Sans Unicode"/>
                        </a:rPr>
                        <a:t>3 199,00</a:t>
                      </a:r>
                      <a:endParaRPr lang="ru-RU" sz="1550" b="1" kern="50" dirty="0">
                        <a:effectLst/>
                        <a:latin typeface="Times New Roman"/>
                        <a:ea typeface="Lucida Sans Unicode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50" b="1" kern="50" dirty="0" smtClean="0">
                          <a:effectLst/>
                          <a:latin typeface="Times New Roman"/>
                          <a:ea typeface="Lucida Sans Unicode"/>
                        </a:rPr>
                        <a:t>3 199,00</a:t>
                      </a:r>
                      <a:endParaRPr lang="ru-RU" sz="1550" b="1" kern="50" dirty="0">
                        <a:effectLst/>
                        <a:latin typeface="Times New Roman"/>
                        <a:ea typeface="Lucida Sans Unicode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alpha val="50000"/>
                      </a:schemeClr>
                    </a:solidFill>
                  </a:tcPr>
                </a:tc>
              </a:tr>
              <a:tr h="418609">
                <a:tc>
                  <a:txBody>
                    <a:bodyPr/>
                    <a:lstStyle/>
                    <a:p>
                      <a:pPr algn="l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ИТОГО: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kern="50" dirty="0" smtClean="0">
                          <a:effectLst/>
                          <a:latin typeface="Times New Roman"/>
                          <a:ea typeface="Lucida Sans Unicode"/>
                        </a:rPr>
                        <a:t>49</a:t>
                      </a:r>
                      <a:r>
                        <a:rPr lang="ru-RU" sz="1600" b="1" kern="50" baseline="0" dirty="0" smtClean="0">
                          <a:effectLst/>
                          <a:latin typeface="Times New Roman"/>
                          <a:ea typeface="Lucida Sans Unicode"/>
                        </a:rPr>
                        <a:t> 937,75</a:t>
                      </a:r>
                      <a:endParaRPr lang="ru-RU" sz="1600" b="1" kern="50" dirty="0">
                        <a:effectLst/>
                        <a:latin typeface="Times New Roman"/>
                        <a:ea typeface="Lucida Sans Unicode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kern="50" dirty="0" smtClean="0">
                          <a:effectLst/>
                          <a:latin typeface="Times New Roman"/>
                          <a:ea typeface="Lucida Sans Unicode"/>
                        </a:rPr>
                        <a:t>41 019,45</a:t>
                      </a:r>
                      <a:endParaRPr lang="ru-RU" sz="1600" b="1" kern="50" dirty="0">
                        <a:effectLst/>
                        <a:latin typeface="Times New Roman"/>
                        <a:ea typeface="Lucida Sans Unicode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kern="50" dirty="0" smtClean="0">
                          <a:effectLst/>
                          <a:latin typeface="Times New Roman"/>
                          <a:ea typeface="Lucida Sans Unicode"/>
                        </a:rPr>
                        <a:t>35 774,29</a:t>
                      </a:r>
                      <a:endParaRPr lang="ru-RU" sz="1600" b="1" kern="50" dirty="0">
                        <a:effectLst/>
                        <a:latin typeface="Times New Roman"/>
                        <a:ea typeface="Lucida Sans Unicode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alpha val="5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36000"/>
                    </a14:imgEffect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4743" y="0"/>
            <a:ext cx="913451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>
              <a:schemeClr val="accent1"/>
            </a:glow>
            <a:softEdge rad="12700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214282" y="357166"/>
            <a:ext cx="8694058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just">
              <a:defRPr/>
            </a:pPr>
            <a:r>
              <a:rPr lang="ru-RU" sz="3200" b="1" dirty="0"/>
              <a:t>       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839586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defRPr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«Обеспечение транспортной инфраструктуры муниципального образования город Минусинск»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542136824"/>
              </p:ext>
            </p:extLst>
          </p:nvPr>
        </p:nvGraphicFramePr>
        <p:xfrm>
          <a:off x="410777" y="1983374"/>
          <a:ext cx="8471285" cy="3326924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4598696"/>
                <a:gridCol w="1290863"/>
                <a:gridCol w="1290863"/>
                <a:gridCol w="1290863"/>
              </a:tblGrid>
              <a:tr h="509522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расходов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5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5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(тыс.руб.)</a:t>
                      </a: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5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5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(тыс.руб.)</a:t>
                      </a: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5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(тыс.руб.)</a:t>
                      </a: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</a:tr>
              <a:tr h="449698">
                <a:tc>
                  <a:txBody>
                    <a:bodyPr/>
                    <a:lstStyle/>
                    <a:p>
                      <a:r>
                        <a:rPr lang="ru-RU" sz="155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Подпрограмма «Дороги муниципального образования город Минусинск» </a:t>
                      </a:r>
                      <a:endParaRPr lang="ru-RU" sz="155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59 547,13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53 426,48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54 438,78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  <a:alpha val="50000"/>
                      </a:schemeClr>
                    </a:solidFill>
                  </a:tcPr>
                </a:tc>
              </a:tr>
              <a:tr h="950698">
                <a:tc>
                  <a:txBody>
                    <a:bodyPr/>
                    <a:lstStyle/>
                    <a:p>
                      <a:r>
                        <a:rPr lang="ru-RU" sz="155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Подпрограмма «Обеспечение пассажирских перевозок на городских маршрутах с небольшой интенсивностью пассажирских потоков» </a:t>
                      </a:r>
                      <a:endParaRPr lang="ru-RU" sz="155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24 097,00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0,00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0,00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  <a:alpha val="50000"/>
                      </a:schemeClr>
                    </a:solidFill>
                  </a:tcPr>
                </a:tc>
              </a:tr>
              <a:tr h="747994">
                <a:tc>
                  <a:txBody>
                    <a:bodyPr/>
                    <a:lstStyle/>
                    <a:p>
                      <a:r>
                        <a:rPr lang="ru-RU" sz="155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Подпрограмма «Повышение безопасности дорожного движения в муниципальном образовании город Минусинск»</a:t>
                      </a:r>
                      <a:endParaRPr lang="ru-RU" sz="155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51,38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0,00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0,00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  <a:alpha val="50000"/>
                      </a:schemeClr>
                    </a:solidFill>
                  </a:tcPr>
                </a:tc>
              </a:tr>
              <a:tr h="448366">
                <a:tc>
                  <a:txBody>
                    <a:bodyPr/>
                    <a:lstStyle/>
                    <a:p>
                      <a:pPr algn="l"/>
                      <a:r>
                        <a:rPr lang="ru-RU" sz="155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ИТОГО:</a:t>
                      </a:r>
                      <a:endParaRPr lang="ru-RU" sz="155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83 695,51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53 426,48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54 438,78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  <a:alpha val="5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34069256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10138" y="3505"/>
            <a:ext cx="9133862" cy="68433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>
              <a:schemeClr val="bg1">
                <a:alpha val="0"/>
              </a:schemeClr>
            </a:glow>
            <a:softEdge rad="12700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214282" y="357166"/>
            <a:ext cx="8694058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just">
              <a:defRPr/>
            </a:pPr>
            <a:r>
              <a:rPr lang="ru-RU" sz="3200" b="1" dirty="0"/>
              <a:t>       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46511" y="725917"/>
            <a:ext cx="8229600" cy="432048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defRPr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«Обеспечение жизнедеятельности территории»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986873156"/>
              </p:ext>
            </p:extLst>
          </p:nvPr>
        </p:nvGraphicFramePr>
        <p:xfrm>
          <a:off x="493031" y="1412776"/>
          <a:ext cx="8183079" cy="3724984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4727041"/>
                <a:gridCol w="1138954"/>
                <a:gridCol w="1158715"/>
                <a:gridCol w="1158369"/>
              </a:tblGrid>
              <a:tr h="554291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расходов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(тыс.руб.)</a:t>
                      </a:r>
                    </a:p>
                  </a:txBody>
                  <a:tcPr anchor="ctr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(тыс.руб.)</a:t>
                      </a:r>
                    </a:p>
                  </a:txBody>
                  <a:tcPr anchor="ctr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(тыс.руб.)</a:t>
                      </a:r>
                    </a:p>
                  </a:txBody>
                  <a:tcPr anchor="ctr">
                    <a:solidFill>
                      <a:schemeClr val="bg1">
                        <a:alpha val="50000"/>
                      </a:schemeClr>
                    </a:solidFill>
                  </a:tcPr>
                </a:tc>
              </a:tr>
              <a:tr h="686544">
                <a:tc>
                  <a:txBody>
                    <a:bodyPr/>
                    <a:lstStyle/>
                    <a:p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Подпрограмма «</a:t>
                      </a:r>
                      <a:r>
                        <a:rPr lang="ru-RU" sz="16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Жизнедеятельность города</a:t>
                      </a: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» 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11 907,57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6 830,49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2 830,19</a:t>
                      </a:r>
                    </a:p>
                  </a:txBody>
                  <a:tcPr anchor="ctr">
                    <a:solidFill>
                      <a:schemeClr val="bg1">
                        <a:alpha val="50000"/>
                      </a:schemeClr>
                    </a:solidFill>
                  </a:tcPr>
                </a:tc>
              </a:tr>
              <a:tr h="689102"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Подпрограмма «Обеспечение градостроительной деятельности»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200,00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anchor="ctr">
                    <a:solidFill>
                      <a:schemeClr val="bg1">
                        <a:alpha val="50000"/>
                      </a:schemeClr>
                    </a:solidFill>
                  </a:tcPr>
                </a:tc>
              </a:tr>
              <a:tr h="504056"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Подпрограмма «Переселение граждан из аварийного жилищного фонда»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724,28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1 871,06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anchor="ctr">
                    <a:solidFill>
                      <a:schemeClr val="bg1">
                        <a:alpha val="50000"/>
                      </a:schemeClr>
                    </a:solidFill>
                  </a:tcPr>
                </a:tc>
              </a:tr>
              <a:tr h="687042"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Подпрограмма «Охрана окружающей среды»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2 032,87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alpha val="50000"/>
                      </a:schemeClr>
                    </a:solidFill>
                  </a:tcPr>
                </a:tc>
              </a:tr>
              <a:tr h="504056"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ИТОГО: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14 864,72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8 701,55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2 830,19</a:t>
                      </a:r>
                    </a:p>
                  </a:txBody>
                  <a:tcPr anchor="ctr">
                    <a:solidFill>
                      <a:schemeClr val="bg1">
                        <a:alpha val="5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73682562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-10183" y="0"/>
            <a:ext cx="916436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>
              <a:schemeClr val="accent1"/>
            </a:glow>
            <a:softEdge rad="12700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214282" y="357166"/>
            <a:ext cx="8694058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just">
              <a:defRPr/>
            </a:pPr>
            <a:r>
              <a:rPr lang="ru-RU" sz="3200" b="1" dirty="0"/>
              <a:t>       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911594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defRPr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«Благоустройство территории муниципального образования город Минусинск»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4231886"/>
              </p:ext>
            </p:extLst>
          </p:nvPr>
        </p:nvGraphicFramePr>
        <p:xfrm>
          <a:off x="473214" y="2420888"/>
          <a:ext cx="8217024" cy="2309192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4222926"/>
                <a:gridCol w="1331366"/>
                <a:gridCol w="1331366"/>
                <a:gridCol w="1331366"/>
              </a:tblGrid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расходов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(тыс.руб.)</a:t>
                      </a: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(тыс.руб.)</a:t>
                      </a: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(тыс.руб.)</a:t>
                      </a: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</a:tr>
              <a:tr h="902568">
                <a:tc>
                  <a:txBody>
                    <a:bodyPr/>
                    <a:lstStyle/>
                    <a:p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Подпрограмма «</a:t>
                      </a:r>
                      <a:r>
                        <a:rPr lang="ru-RU" sz="16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Благоустройство муниципального образования город Минусинск» 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Times New Roman"/>
                          <a:ea typeface="Times New Roman"/>
                        </a:rPr>
                        <a:t>14 232,54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Times New Roman"/>
                          <a:ea typeface="Times New Roman"/>
                        </a:rPr>
                        <a:t>4 018,54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Times New Roman"/>
                          <a:ea typeface="Times New Roman"/>
                        </a:rPr>
                        <a:t>1 018,54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alpha val="50000"/>
                      </a:schemeClr>
                    </a:solidFill>
                  </a:tcPr>
                </a:tc>
              </a:tr>
              <a:tr h="492224">
                <a:tc>
                  <a:txBody>
                    <a:bodyPr/>
                    <a:lstStyle/>
                    <a:p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Подпрограмма </a:t>
                      </a:r>
                      <a:r>
                        <a:rPr lang="ru-RU" sz="16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«Мой любимый город» 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Times New Roman"/>
                          <a:ea typeface="Times New Roman"/>
                        </a:rPr>
                        <a:t>400,00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Times New Roman"/>
                          <a:ea typeface="Times New Roman"/>
                        </a:rPr>
                        <a:t>400,00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Times New Roman"/>
                          <a:ea typeface="Times New Roman"/>
                        </a:rPr>
                        <a:t>400,00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alpha val="50000"/>
                      </a:schemeClr>
                    </a:solidFill>
                  </a:tcPr>
                </a:tc>
              </a:tr>
              <a:tr h="302920">
                <a:tc>
                  <a:txBody>
                    <a:bodyPr/>
                    <a:lstStyle/>
                    <a:p>
                      <a:pPr algn="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Times New Roman"/>
                          <a:ea typeface="Times New Roman"/>
                        </a:rPr>
                        <a:t>14 632,54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Times New Roman"/>
                          <a:ea typeface="Times New Roman"/>
                        </a:rPr>
                        <a:t>4 418,54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Times New Roman"/>
                          <a:ea typeface="Times New Roman"/>
                        </a:rPr>
                        <a:t>1 418,54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alpha val="5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73682562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107504" y="0"/>
            <a:ext cx="916436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>
              <a:schemeClr val="accent1"/>
            </a:glow>
            <a:softEdge rad="12700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214282" y="357166"/>
            <a:ext cx="8694058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just">
              <a:defRPr/>
            </a:pPr>
            <a:r>
              <a:rPr lang="ru-RU" sz="3200" b="1" dirty="0"/>
              <a:t>       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911594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defRPr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«Формирование современной городской среды на 2018-2024 годы»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203204253"/>
              </p:ext>
            </p:extLst>
          </p:nvPr>
        </p:nvGraphicFramePr>
        <p:xfrm>
          <a:off x="514338" y="2561848"/>
          <a:ext cx="8350696" cy="1587232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4462264"/>
                <a:gridCol w="1224136"/>
                <a:gridCol w="1296144"/>
                <a:gridCol w="1368152"/>
              </a:tblGrid>
              <a:tr h="288032">
                <a:tc>
                  <a:txBody>
                    <a:bodyPr/>
                    <a:lstStyle/>
                    <a:p>
                      <a:pPr algn="ctr"/>
                      <a:endParaRPr lang="ru-RU" sz="1600" b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расходов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(тыс.руб.)</a:t>
                      </a: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(тыс.руб.)</a:t>
                      </a: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(тыс.руб.)</a:t>
                      </a: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</a:tr>
              <a:tr h="573008">
                <a:tc>
                  <a:txBody>
                    <a:bodyPr/>
                    <a:lstStyle/>
                    <a:p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Благоустройство дворовых и общественных территорий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Times New Roman"/>
                          <a:ea typeface="Times New Roman"/>
                        </a:rPr>
                        <a:t>2 916,83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Times New Roman"/>
                          <a:ea typeface="Times New Roman"/>
                        </a:rPr>
                        <a:t>0,00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Times New Roman"/>
                          <a:ea typeface="Times New Roman"/>
                        </a:rPr>
                        <a:t>0,00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alpha val="50000"/>
                      </a:schemeClr>
                    </a:solidFill>
                  </a:tcPr>
                </a:tc>
              </a:tr>
              <a:tr h="428992">
                <a:tc>
                  <a:txBody>
                    <a:bodyPr/>
                    <a:lstStyle/>
                    <a:p>
                      <a:pPr algn="l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Times New Roman"/>
                          <a:ea typeface="Times New Roman"/>
                        </a:rPr>
                        <a:t>2 916,83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Times New Roman"/>
                          <a:ea typeface="Times New Roman"/>
                        </a:rPr>
                        <a:t>0,00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Times New Roman"/>
                          <a:ea typeface="Times New Roman"/>
                        </a:rPr>
                        <a:t>0,00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alpha val="5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20093758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116632"/>
            <a:ext cx="8558608" cy="6336704"/>
          </a:xfrm>
          <a:prstGeom prst="rect">
            <a:avLst/>
          </a:prstGeom>
          <a:ln>
            <a:noFill/>
          </a:ln>
          <a:effectLst>
            <a:softEdge rad="112500"/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4" name="Прямоугольник 3"/>
          <p:cNvSpPr/>
          <p:nvPr/>
        </p:nvSpPr>
        <p:spPr>
          <a:xfrm>
            <a:off x="930425" y="846138"/>
            <a:ext cx="792087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itchFamily="18" charset="0"/>
              </a:rPr>
              <a:t>Муниципальная программа «Молодежь Минусинска»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623498943"/>
              </p:ext>
            </p:extLst>
          </p:nvPr>
        </p:nvGraphicFramePr>
        <p:xfrm>
          <a:off x="981944" y="1786970"/>
          <a:ext cx="7704856" cy="2096106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3986593"/>
                <a:gridCol w="1226644"/>
                <a:gridCol w="1226644"/>
                <a:gridCol w="1264975"/>
              </a:tblGrid>
              <a:tr h="521585">
                <a:tc>
                  <a:txBody>
                    <a:bodyPr/>
                    <a:lstStyle/>
                    <a:p>
                      <a:pPr algn="ctr"/>
                      <a:r>
                        <a:rPr lang="ru-RU" sz="17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расходов</a:t>
                      </a:r>
                      <a:endParaRPr lang="ru-RU" sz="17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5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5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(тыс.руб.)</a:t>
                      </a: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5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5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(тыс.руб.)</a:t>
                      </a: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5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5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(тыс.руб.)</a:t>
                      </a: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1017091"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Подпрограмма </a:t>
                      </a: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«Обеспечение жильем молодых семей в</a:t>
                      </a:r>
                    </a:p>
                    <a:p>
                      <a:r>
                        <a:rPr lang="ru-RU" sz="1800" b="1" kern="120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городе Минусинске»</a:t>
                      </a:r>
                      <a:r>
                        <a:rPr lang="ru-RU" sz="1800" b="1" kern="120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965,79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515135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ИТОГО: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965,79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195813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абаканская"/>
          <p:cNvPicPr>
            <a:picLocks noChangeAspect="1" noChangeArrowheads="1"/>
          </p:cNvPicPr>
          <p:nvPr/>
        </p:nvPicPr>
        <p:blipFill>
          <a:blip r:embed="rId2" cstate="print">
            <a:lum bright="60000" contrast="-1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30747" y="125760"/>
            <a:ext cx="8229600" cy="810343"/>
          </a:xfrm>
        </p:spPr>
        <p:txBody>
          <a:bodyPr>
            <a:normAutofit fontScale="90000"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Планируемое участие МКУ «Управление городского хозяйства» в краевых программах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57200" y="1268760"/>
            <a:ext cx="8435280" cy="5256583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Государственная программа Красноярского края «Развитие транспортной системы»</a:t>
            </a:r>
          </a:p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Государственная программа Красноярского края «Реформирование и модернизация жилищно-коммунального хозяйства и повышение  энергетической эффективности»</a:t>
            </a: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Государственная программа Красноярского края «Содействие органам местного самоуправления в формировании современной городской среды»</a:t>
            </a: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Государственная программа Красноярского края «Создание условий для обеспечения доступным и комфортным жильем граждан»</a:t>
            </a: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Государственная программа Красноярского края «Охрана окружающей среды, воспроизводство природных ресурсов»</a:t>
            </a: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Региональная адресная программа «Переселение граждан из аварийного жилищного фонда в Красноярском крае» на 2019-2025 годы</a:t>
            </a:r>
          </a:p>
          <a:p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1546</TotalTime>
  <Words>650</Words>
  <Application>Microsoft Office PowerPoint</Application>
  <PresentationFormat>Экран (4:3)</PresentationFormat>
  <Paragraphs>193</Paragraphs>
  <Slides>10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Слайд 1</vt:lpstr>
      <vt:lpstr>Динамика расходов бюджета  МКУ «Управление городского хозяйства» на 2020 год и плановый период 2021-2022 годы </vt:lpstr>
      <vt:lpstr>Муниципальные программы</vt:lpstr>
      <vt:lpstr>Муниципальная программа «Реформирование и модернизация жилищно-коммунального хозяйства и повышение  энергетической эффективности муниципального образования город Минусинск»</vt:lpstr>
      <vt:lpstr>Муниципальная программа «Обеспечение транспортной инфраструктуры муниципального образования город Минусинск»</vt:lpstr>
      <vt:lpstr>Муниципальная программа «Обеспечение жизнедеятельности территории»</vt:lpstr>
      <vt:lpstr>Муниципальная программа «Благоустройство территории муниципального образования город Минусинск»</vt:lpstr>
      <vt:lpstr>Муниципальная программа «Формирование современной городской среды на 2018-2024 годы»</vt:lpstr>
      <vt:lpstr>Слайд 9</vt:lpstr>
      <vt:lpstr>Планируемое участие МКУ «Управление городского хозяйства» в краевых программах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user20</cp:lastModifiedBy>
  <cp:revision>162</cp:revision>
  <cp:lastPrinted>2019-11-25T09:42:09Z</cp:lastPrinted>
  <dcterms:modified xsi:type="dcterms:W3CDTF">2019-11-29T03:58:08Z</dcterms:modified>
</cp:coreProperties>
</file>