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5715000" type="screen16x10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84167" autoAdjust="0"/>
  </p:normalViewPr>
  <p:slideViewPr>
    <p:cSldViewPr>
      <p:cViewPr varScale="1">
        <p:scale>
          <a:sx n="109" d="100"/>
          <a:sy n="109" d="100"/>
        </p:scale>
        <p:origin x="-1038" y="-78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3%20&#1075;&#1086;&#1076;\&#1057;&#1072;&#1081;&#1090;\&#1043;&#1054;&#1058;&#1054;&#1042;&#1054;\&#1044;&#1086;&#1093;&#1086;&#1076;&#1099;%20&#1085;&#1072;%2001.08.2023\&#1044;&#1086;&#1093;&#1086;&#1076;&#1099;%20&#1085;&#1072;&#1083;&#1086;&#1075;+&#1085;&#1077;&#1085;&#1072;&#1083;&#1086;&#1075;%20&#1085;&#1072;%2001.08.23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3%20&#1075;&#1086;&#1076;\&#1057;&#1072;&#1081;&#1090;\&#1043;&#1054;&#1058;&#1054;&#1042;&#1054;\&#1056;&#1072;&#1089;&#1093;&#1086;&#1076;&#1099;%20&#1085;&#1072;%2001.08.2023\&#1080;&#1102;&#1083;&#1100;\&#1076;&#1083;&#1103;%20&#1089;&#1072;&#1081;&#1090;&#1072;%20&#1085;&#1072;%2001.08.2023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0"/>
      <c:rotY val="0"/>
      <c:depthPercent val="100"/>
      <c:perspective val="30"/>
    </c:view3D>
    <c:plotArea>
      <c:layout>
        <c:manualLayout>
          <c:layoutTarget val="inner"/>
          <c:xMode val="edge"/>
          <c:yMode val="edge"/>
          <c:x val="0.19005774278215223"/>
          <c:y val="2.8252405949256338E-2"/>
          <c:w val="0.64436023622047289"/>
          <c:h val="0.55041994750656154"/>
        </c:manualLayout>
      </c:layout>
      <c:bar3DChart>
        <c:barDir val="col"/>
        <c:grouping val="stacked"/>
        <c:ser>
          <c:idx val="0"/>
          <c:order val="0"/>
          <c:tx>
            <c:strRef>
              <c:f>Лист1!$G$28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7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Лист1!$H$28:$K$28</c:f>
              <c:numCache>
                <c:formatCode>#,##0.00</c:formatCode>
                <c:ptCount val="4"/>
                <c:pt idx="0">
                  <c:v>8631</c:v>
                </c:pt>
                <c:pt idx="1">
                  <c:v>6631</c:v>
                </c:pt>
                <c:pt idx="2">
                  <c:v>9580.9</c:v>
                </c:pt>
                <c:pt idx="3" formatCode="#,##0.0">
                  <c:v>1435.56</c:v>
                </c:pt>
              </c:numCache>
            </c:numRef>
          </c:val>
        </c:ser>
        <c:ser>
          <c:idx val="1"/>
          <c:order val="1"/>
          <c:tx>
            <c:strRef>
              <c:f>Лист1!$G$29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7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Лист1!$H$29:$K$29</c:f>
              <c:numCache>
                <c:formatCode>#,##0.00</c:formatCode>
                <c:ptCount val="4"/>
                <c:pt idx="0">
                  <c:v>364485.63</c:v>
                </c:pt>
                <c:pt idx="1">
                  <c:v>161971</c:v>
                </c:pt>
                <c:pt idx="2">
                  <c:v>195616.17</c:v>
                </c:pt>
                <c:pt idx="3" formatCode="#,##0.0">
                  <c:v>146343.19</c:v>
                </c:pt>
              </c:numCache>
            </c:numRef>
          </c:val>
        </c:ser>
        <c:ser>
          <c:idx val="2"/>
          <c:order val="2"/>
          <c:tx>
            <c:strRef>
              <c:f>Лист1!$G$31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7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Лист1!$H$31:$K$31</c:f>
              <c:numCache>
                <c:formatCode>#,##0.00</c:formatCode>
                <c:ptCount val="4"/>
                <c:pt idx="0">
                  <c:v>148961.29999999999</c:v>
                </c:pt>
                <c:pt idx="1">
                  <c:v>98815</c:v>
                </c:pt>
                <c:pt idx="2">
                  <c:v>99535.63</c:v>
                </c:pt>
                <c:pt idx="3">
                  <c:v>58267</c:v>
                </c:pt>
              </c:numCache>
            </c:numRef>
          </c:val>
        </c:ser>
        <c:ser>
          <c:idx val="3"/>
          <c:order val="3"/>
          <c:tx>
            <c:strRef>
              <c:f>Лист1!$G$32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7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Лист1!$H$32:$K$32</c:f>
              <c:numCache>
                <c:formatCode>#,##0.00</c:formatCode>
                <c:ptCount val="4"/>
                <c:pt idx="0">
                  <c:v>42454.6</c:v>
                </c:pt>
                <c:pt idx="1">
                  <c:v>10250</c:v>
                </c:pt>
                <c:pt idx="2">
                  <c:v>10146.790000000001</c:v>
                </c:pt>
                <c:pt idx="3">
                  <c:v>7333.12</c:v>
                </c:pt>
              </c:numCache>
            </c:numRef>
          </c:val>
        </c:ser>
        <c:ser>
          <c:idx val="4"/>
          <c:order val="4"/>
          <c:tx>
            <c:strRef>
              <c:f>Лист1!$G$33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7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Лист1!$H$33:$K$33</c:f>
              <c:numCache>
                <c:formatCode>#,##0.00</c:formatCode>
                <c:ptCount val="4"/>
                <c:pt idx="0">
                  <c:v>15600</c:v>
                </c:pt>
                <c:pt idx="1">
                  <c:v>9025</c:v>
                </c:pt>
                <c:pt idx="2">
                  <c:v>10388.98</c:v>
                </c:pt>
                <c:pt idx="3">
                  <c:v>6399.22</c:v>
                </c:pt>
              </c:numCache>
            </c:numRef>
          </c:val>
        </c:ser>
        <c:ser>
          <c:idx val="5"/>
          <c:order val="5"/>
          <c:tx>
            <c:strRef>
              <c:f>Лист1!$G$30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7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Лист1!$H$30:$K$30</c:f>
              <c:numCache>
                <c:formatCode>#,##0.00</c:formatCode>
                <c:ptCount val="4"/>
                <c:pt idx="0">
                  <c:v>59089.46</c:v>
                </c:pt>
                <c:pt idx="1">
                  <c:v>36870</c:v>
                </c:pt>
                <c:pt idx="2">
                  <c:v>37956.32</c:v>
                </c:pt>
                <c:pt idx="3">
                  <c:v>24837.63</c:v>
                </c:pt>
              </c:numCache>
            </c:numRef>
          </c:val>
        </c:ser>
        <c:ser>
          <c:idx val="6"/>
          <c:order val="6"/>
          <c:tx>
            <c:strRef>
              <c:f>Лист1!$G$34</c:f>
              <c:strCache>
                <c:ptCount val="1"/>
                <c:pt idx="0">
                  <c:v>Задолженность по отмененным налогам и иным обязательным платежам 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7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Лист1!$H$34:$K$34</c:f>
              <c:numCache>
                <c:formatCode>#,##0.00</c:formatCode>
                <c:ptCount val="4"/>
                <c:pt idx="0">
                  <c:v>0</c:v>
                </c:pt>
                <c:pt idx="1">
                  <c:v>0</c:v>
                </c:pt>
                <c:pt idx="2">
                  <c:v>-8.11</c:v>
                </c:pt>
                <c:pt idx="3">
                  <c:v>0</c:v>
                </c:pt>
              </c:numCache>
            </c:numRef>
          </c:val>
        </c:ser>
        <c:ser>
          <c:idx val="7"/>
          <c:order val="7"/>
          <c:tx>
            <c:strRef>
              <c:f>Лист1!$G$35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7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Лист1!$H$35:$K$35</c:f>
              <c:numCache>
                <c:formatCode>#,##0.00</c:formatCode>
                <c:ptCount val="4"/>
                <c:pt idx="0">
                  <c:v>57702.52</c:v>
                </c:pt>
                <c:pt idx="1">
                  <c:v>34292.79</c:v>
                </c:pt>
                <c:pt idx="2">
                  <c:v>36633.879999999997</c:v>
                </c:pt>
                <c:pt idx="3">
                  <c:v>20333.189999999999</c:v>
                </c:pt>
              </c:numCache>
            </c:numRef>
          </c:val>
        </c:ser>
        <c:ser>
          <c:idx val="8"/>
          <c:order val="8"/>
          <c:tx>
            <c:strRef>
              <c:f>Лист1!$G$36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7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Лист1!$H$36:$K$36</c:f>
              <c:numCache>
                <c:formatCode>#,##0.00</c:formatCode>
                <c:ptCount val="4"/>
                <c:pt idx="0">
                  <c:v>598.72</c:v>
                </c:pt>
                <c:pt idx="1">
                  <c:v>411.18</c:v>
                </c:pt>
                <c:pt idx="2">
                  <c:v>2643.51</c:v>
                </c:pt>
                <c:pt idx="3">
                  <c:v>406.9</c:v>
                </c:pt>
              </c:numCache>
            </c:numRef>
          </c:val>
        </c:ser>
        <c:ser>
          <c:idx val="9"/>
          <c:order val="9"/>
          <c:tx>
            <c:strRef>
              <c:f>Лист1!$G$38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7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Лист1!$H$37:$K$37</c:f>
              <c:numCache>
                <c:formatCode>#,##0.00</c:formatCode>
                <c:ptCount val="4"/>
                <c:pt idx="0">
                  <c:v>1290.3599999999999</c:v>
                </c:pt>
                <c:pt idx="1">
                  <c:v>805.31</c:v>
                </c:pt>
                <c:pt idx="2">
                  <c:v>1284.03</c:v>
                </c:pt>
                <c:pt idx="3">
                  <c:v>3394.49</c:v>
                </c:pt>
              </c:numCache>
            </c:numRef>
          </c:val>
        </c:ser>
        <c:ser>
          <c:idx val="10"/>
          <c:order val="10"/>
          <c:tx>
            <c:strRef>
              <c:f>Лист1!$G$38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7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Лист1!$H$38:$K$38</c:f>
              <c:numCache>
                <c:formatCode>#,##0.00</c:formatCode>
                <c:ptCount val="4"/>
                <c:pt idx="0">
                  <c:v>46800</c:v>
                </c:pt>
                <c:pt idx="1">
                  <c:v>0</c:v>
                </c:pt>
                <c:pt idx="2">
                  <c:v>4211.62</c:v>
                </c:pt>
                <c:pt idx="3">
                  <c:v>742.71</c:v>
                </c:pt>
              </c:numCache>
            </c:numRef>
          </c:val>
        </c:ser>
        <c:ser>
          <c:idx val="11"/>
          <c:order val="11"/>
          <c:tx>
            <c:strRef>
              <c:f>Лист1!$G$39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7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Лист1!$H$39:$K$39</c:f>
              <c:numCache>
                <c:formatCode>#,##0.00</c:formatCode>
                <c:ptCount val="4"/>
                <c:pt idx="0">
                  <c:v>-1455.1</c:v>
                </c:pt>
                <c:pt idx="1">
                  <c:v>-3081.06</c:v>
                </c:pt>
                <c:pt idx="2">
                  <c:v>-2514.35</c:v>
                </c:pt>
                <c:pt idx="3">
                  <c:v>1461.01</c:v>
                </c:pt>
              </c:numCache>
            </c:numRef>
          </c:val>
        </c:ser>
        <c:ser>
          <c:idx val="12"/>
          <c:order val="12"/>
          <c:tx>
            <c:strRef>
              <c:f>Лист1!$G$40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7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Лист1!$H$40:$K$40</c:f>
              <c:numCache>
                <c:formatCode>#,##0.00</c:formatCode>
                <c:ptCount val="4"/>
                <c:pt idx="0">
                  <c:v>-1089.27</c:v>
                </c:pt>
                <c:pt idx="1">
                  <c:v>-1093.99</c:v>
                </c:pt>
                <c:pt idx="2">
                  <c:v>-406.68</c:v>
                </c:pt>
                <c:pt idx="3">
                  <c:v>2.4500000000000002</c:v>
                </c:pt>
              </c:numCache>
            </c:numRef>
          </c:val>
        </c:ser>
        <c:ser>
          <c:idx val="13"/>
          <c:order val="13"/>
          <c:tx>
            <c:strRef>
              <c:f>Лист1!$G$41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7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Лист1!$H$41:$K$41</c:f>
              <c:numCache>
                <c:formatCode>#,##0.00</c:formatCode>
                <c:ptCount val="4"/>
                <c:pt idx="0">
                  <c:v>578714.4</c:v>
                </c:pt>
                <c:pt idx="1">
                  <c:v>462883.95</c:v>
                </c:pt>
                <c:pt idx="2">
                  <c:v>462883.85</c:v>
                </c:pt>
                <c:pt idx="3">
                  <c:v>166802.29999999999</c:v>
                </c:pt>
              </c:numCache>
            </c:numRef>
          </c:val>
        </c:ser>
        <c:ser>
          <c:idx val="14"/>
          <c:order val="14"/>
          <c:tx>
            <c:strRef>
              <c:f>Лист1!$G$42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7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Лист1!$H$42:$K$42</c:f>
              <c:numCache>
                <c:formatCode>#,##0.00</c:formatCode>
                <c:ptCount val="4"/>
                <c:pt idx="0">
                  <c:v>1750706.16</c:v>
                </c:pt>
                <c:pt idx="1">
                  <c:v>499157.36</c:v>
                </c:pt>
                <c:pt idx="2">
                  <c:v>499157.36</c:v>
                </c:pt>
                <c:pt idx="3" formatCode="#,##0.0">
                  <c:v>140177.32999999999</c:v>
                </c:pt>
              </c:numCache>
            </c:numRef>
          </c:val>
        </c:ser>
        <c:ser>
          <c:idx val="15"/>
          <c:order val="15"/>
          <c:tx>
            <c:strRef>
              <c:f>Лист1!$G$43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7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Лист1!$H$43:$K$43</c:f>
              <c:numCache>
                <c:formatCode>#,##0.00</c:formatCode>
                <c:ptCount val="4"/>
                <c:pt idx="0">
                  <c:v>1341815.1499999999</c:v>
                </c:pt>
                <c:pt idx="1">
                  <c:v>784326.09</c:v>
                </c:pt>
                <c:pt idx="2">
                  <c:v>784326.09</c:v>
                </c:pt>
                <c:pt idx="3" formatCode="#,##0.0">
                  <c:v>414604.65</c:v>
                </c:pt>
              </c:numCache>
            </c:numRef>
          </c:val>
        </c:ser>
        <c:ser>
          <c:idx val="16"/>
          <c:order val="16"/>
          <c:tx>
            <c:strRef>
              <c:f>Лист1!$G$44</c:f>
              <c:strCache>
                <c:ptCount val="1"/>
                <c:pt idx="0">
                  <c:v>Иные межбюджетные трансферты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7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Лист1!$H$44:$K$44</c:f>
              <c:numCache>
                <c:formatCode>#,##0.00</c:formatCode>
                <c:ptCount val="4"/>
                <c:pt idx="0">
                  <c:v>61098.84</c:v>
                </c:pt>
                <c:pt idx="1">
                  <c:v>33763.56</c:v>
                </c:pt>
                <c:pt idx="2">
                  <c:v>33763.56</c:v>
                </c:pt>
                <c:pt idx="3">
                  <c:v>15155.4</c:v>
                </c:pt>
              </c:numCache>
            </c:numRef>
          </c:val>
        </c:ser>
        <c:ser>
          <c:idx val="17"/>
          <c:order val="17"/>
          <c:tx>
            <c:strRef>
              <c:f>Лист1!$G$45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7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Лист1!$H$45:$K$45</c:f>
              <c:numCache>
                <c:formatCode>#,##0.00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18"/>
          <c:order val="18"/>
          <c:tx>
            <c:strRef>
              <c:f>Лист1!$G$46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7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Лист1!$H$46:$K$46</c:f>
              <c:numCache>
                <c:formatCode>#,##0.00</c:formatCode>
                <c:ptCount val="4"/>
                <c:pt idx="0">
                  <c:v>-8380.25</c:v>
                </c:pt>
                <c:pt idx="1">
                  <c:v>-8380.239999999998</c:v>
                </c:pt>
                <c:pt idx="2">
                  <c:v>-9922.2999999999993</c:v>
                </c:pt>
                <c:pt idx="3">
                  <c:v>-18372.93</c:v>
                </c:pt>
              </c:numCache>
            </c:numRef>
          </c:val>
        </c:ser>
        <c:shape val="box"/>
        <c:axId val="116594176"/>
        <c:axId val="116595712"/>
        <c:axId val="0"/>
      </c:bar3DChart>
      <c:catAx>
        <c:axId val="116594176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16595712"/>
        <c:crosses val="autoZero"/>
        <c:auto val="1"/>
        <c:lblAlgn val="ctr"/>
        <c:lblOffset val="100"/>
      </c:catAx>
      <c:valAx>
        <c:axId val="116595712"/>
        <c:scaling>
          <c:orientation val="minMax"/>
        </c:scaling>
        <c:axPos val="l"/>
        <c:majorGridlines/>
        <c:numFmt formatCode="#,##0.0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16594176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8.4966642544167609E-2"/>
          <c:y val="0.62148151569030441"/>
          <c:w val="0.8912564941727964"/>
          <c:h val="0.37841642228739025"/>
        </c:manualLayout>
      </c:layout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расходы!$B$19:$D$19</c:f>
              <c:numCache>
                <c:formatCode>#,##0.0</c:formatCode>
                <c:ptCount val="3"/>
                <c:pt idx="0">
                  <c:v>624710.25</c:v>
                </c:pt>
                <c:pt idx="1">
                  <c:v>204602.62</c:v>
                </c:pt>
                <c:pt idx="2">
                  <c:v>91910.7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расходы!$B$20:$D$20</c:f>
              <c:numCache>
                <c:formatCode>#,##0.0</c:formatCode>
                <c:ptCount val="3"/>
                <c:pt idx="0">
                  <c:v>527.70000000000005</c:v>
                </c:pt>
                <c:pt idx="1">
                  <c:v>311.43</c:v>
                </c:pt>
                <c:pt idx="2">
                  <c:v>245.2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расходы!$B$21:$D$21</c:f>
              <c:numCache>
                <c:formatCode>#,##0.0</c:formatCode>
                <c:ptCount val="3"/>
                <c:pt idx="0">
                  <c:v>36812.67</c:v>
                </c:pt>
                <c:pt idx="1">
                  <c:v>14542.81</c:v>
                </c:pt>
                <c:pt idx="2">
                  <c:v>3407.5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расходы!$B$22:$D$22</c:f>
              <c:numCache>
                <c:formatCode>#,##0.0</c:formatCode>
                <c:ptCount val="3"/>
                <c:pt idx="0">
                  <c:v>637463.25</c:v>
                </c:pt>
                <c:pt idx="1">
                  <c:v>120231.18</c:v>
                </c:pt>
                <c:pt idx="2">
                  <c:v>162939.6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расходы!$B$23:$D$23</c:f>
              <c:numCache>
                <c:formatCode>#,##0.0</c:formatCode>
                <c:ptCount val="3"/>
                <c:pt idx="0">
                  <c:v>495170.71</c:v>
                </c:pt>
                <c:pt idx="1">
                  <c:v>138538.29</c:v>
                </c:pt>
                <c:pt idx="2">
                  <c:v>97875.9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расходы!$B$24:$D$24</c:f>
              <c:numCache>
                <c:formatCode>#,##0.0</c:formatCode>
                <c:ptCount val="3"/>
                <c:pt idx="0">
                  <c:v>14100.37</c:v>
                </c:pt>
                <c:pt idx="1">
                  <c:v>1865.27</c:v>
                </c:pt>
                <c:pt idx="2">
                  <c:v>633.1</c:v>
                </c:pt>
              </c:numCache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расходы!$B$25:$D$25</c:f>
              <c:numCache>
                <c:formatCode>#,##0.0</c:formatCode>
                <c:ptCount val="3"/>
                <c:pt idx="0">
                  <c:v>1950995.82</c:v>
                </c:pt>
                <c:pt idx="1">
                  <c:v>1116150.75</c:v>
                </c:pt>
                <c:pt idx="2">
                  <c:v>958800.7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расходы!$B$26:$D$26</c:f>
              <c:numCache>
                <c:formatCode>#,##0.0</c:formatCode>
                <c:ptCount val="3"/>
                <c:pt idx="0">
                  <c:v>346883.76</c:v>
                </c:pt>
                <c:pt idx="1">
                  <c:v>174603.21</c:v>
                </c:pt>
                <c:pt idx="2">
                  <c:v>91551.2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расходы!$B$27:$D$27</c:f>
              <c:numCache>
                <c:formatCode>#,##0.0</c:formatCode>
                <c:ptCount val="3"/>
                <c:pt idx="0">
                  <c:v>163.47</c:v>
                </c:pt>
                <c:pt idx="1">
                  <c:v>163.44999999999999</c:v>
                </c:pt>
                <c:pt idx="2">
                  <c:v>158.1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расходы!$B$28:$D$28</c:f>
              <c:numCache>
                <c:formatCode>#,##0.0</c:formatCode>
                <c:ptCount val="3"/>
                <c:pt idx="0">
                  <c:v>170051.81</c:v>
                </c:pt>
                <c:pt idx="1">
                  <c:v>82172.02</c:v>
                </c:pt>
                <c:pt idx="2">
                  <c:v>50936.800000000003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расходы!$B$29:$D$29</c:f>
              <c:numCache>
                <c:formatCode>#,##0.0</c:formatCode>
                <c:ptCount val="3"/>
                <c:pt idx="0">
                  <c:v>361142.69</c:v>
                </c:pt>
                <c:pt idx="1">
                  <c:v>134126.54999999999</c:v>
                </c:pt>
                <c:pt idx="2">
                  <c:v>121362.2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расходы!$B$30:$D$30</c:f>
              <c:numCache>
                <c:formatCode>#,##0.0</c:formatCode>
                <c:ptCount val="3"/>
                <c:pt idx="0">
                  <c:v>5.75</c:v>
                </c:pt>
                <c:pt idx="1">
                  <c:v>5.75</c:v>
                </c:pt>
                <c:pt idx="2">
                  <c:v>2.0138400000000001</c:v>
                </c:pt>
              </c:numCache>
            </c:numRef>
          </c:val>
        </c:ser>
        <c:shape val="box"/>
        <c:axId val="116643328"/>
        <c:axId val="117334016"/>
        <c:axId val="0"/>
      </c:bar3DChart>
      <c:catAx>
        <c:axId val="116643328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17334016"/>
        <c:crosses val="autoZero"/>
        <c:auto val="1"/>
        <c:lblAlgn val="ctr"/>
        <c:lblOffset val="100"/>
      </c:catAx>
      <c:valAx>
        <c:axId val="117334016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1664332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8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июль              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2023 </a:t>
          </a:r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года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8604447" cy="123317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sz="31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июль               </a:t>
          </a:r>
          <a:r>
            <a:rPr lang="ru-RU" sz="31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2023 </a:t>
          </a:r>
          <a:r>
            <a:rPr lang="ru-RU" sz="31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года</a:t>
          </a:r>
        </a:p>
      </dsp:txBody>
      <dsp:txXfrm>
        <a:off x="0" y="0"/>
        <a:ext cx="8604447" cy="123317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"/>
          <a:ext cx="1623993" cy="2976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0" y="19"/>
        <a:ext cx="1623993" cy="2976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7038" y="741363"/>
            <a:ext cx="5927725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7038" y="741363"/>
            <a:ext cx="5927725" cy="37052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299915"/>
            <a:ext cx="7406640" cy="1226820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541720"/>
            <a:ext cx="7406640" cy="14605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178168"/>
            <a:ext cx="210312" cy="175260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120847"/>
            <a:ext cx="64008" cy="5334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45"/>
            <a:ext cx="6858000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166937"/>
            <a:ext cx="6400800" cy="1905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889000"/>
            <a:ext cx="6400800" cy="1258093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345547"/>
            <a:ext cx="210312" cy="175260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288225"/>
            <a:ext cx="64008" cy="5334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28600"/>
            <a:ext cx="7498080" cy="9525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270000"/>
            <a:ext cx="3657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270000"/>
            <a:ext cx="3657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300280"/>
            <a:ext cx="8229600" cy="9525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273565"/>
            <a:ext cx="4023360" cy="53340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273565"/>
            <a:ext cx="4023360" cy="53340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807780"/>
            <a:ext cx="4023360" cy="34290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807780"/>
            <a:ext cx="4023360" cy="34290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28600"/>
            <a:ext cx="7498080" cy="9525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5715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45"/>
            <a:ext cx="73152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0648"/>
            <a:ext cx="3810000" cy="968375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172470"/>
            <a:ext cx="3810000" cy="582083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778000"/>
            <a:ext cx="8153400" cy="332713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889000"/>
            <a:ext cx="2743200" cy="16510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889000"/>
            <a:ext cx="4572000" cy="3810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952503"/>
            <a:ext cx="4419600" cy="2928776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795284"/>
            <a:ext cx="685800" cy="17025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780655"/>
            <a:ext cx="649224" cy="17025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000500"/>
            <a:ext cx="4419600" cy="635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28866"/>
            <a:ext cx="1828800" cy="4876271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28867"/>
            <a:ext cx="5562600" cy="487627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679935"/>
            <a:ext cx="1638887" cy="1365739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7" y="17585"/>
            <a:ext cx="1702191" cy="1418493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879231"/>
            <a:ext cx="1125717" cy="918853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45"/>
            <a:ext cx="8131127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28865"/>
            <a:ext cx="7498080" cy="9525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206500"/>
            <a:ext cx="7498080" cy="40005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5254625"/>
            <a:ext cx="2133600" cy="396875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14.08.2023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5254625"/>
            <a:ext cx="2895600" cy="396875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5254625"/>
            <a:ext cx="457200" cy="396875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45"/>
            <a:ext cx="73152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93204"/>
            <a:ext cx="8828087" cy="500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3135325359"/>
              </p:ext>
            </p:extLst>
          </p:nvPr>
        </p:nvGraphicFramePr>
        <p:xfrm>
          <a:off x="251520" y="265212"/>
          <a:ext cx="8604448" cy="12710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1785930"/>
          <a:ext cx="1623994" cy="2976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07504" y="3217540"/>
          <a:ext cx="8856986" cy="1950720"/>
        </p:xfrm>
        <a:graphic>
          <a:graphicData uri="http://schemas.openxmlformats.org/drawingml/2006/table">
            <a:tbl>
              <a:tblPr/>
              <a:tblGrid>
                <a:gridCol w="2214247"/>
                <a:gridCol w="1497112"/>
                <a:gridCol w="1715209"/>
                <a:gridCol w="1715209"/>
                <a:gridCol w="1715209"/>
              </a:tblGrid>
              <a:tr h="633516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latin typeface="Arial"/>
                        </a:rPr>
                        <a:t>План                                         на 2023 год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latin typeface="Arial"/>
                        </a:rPr>
                        <a:t>План  на 7 мес. 2023 г.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latin typeface="Arial"/>
                        </a:rPr>
                        <a:t>Факт исполнения                                        на отчет дату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latin typeface="Arial"/>
                        </a:rPr>
                        <a:t>Факт аналогичного периода 2022 года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2137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4 467 023,53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latin typeface="Arial"/>
                        </a:rPr>
                        <a:t>2 126 646,95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2 175 277,27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1 630 698,13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18318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4 638 028,24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1 992 848,03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1 987 313,34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1 579 823,07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34194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(-)/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профицит (+)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-171 004,71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133 798,92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187 963,93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50 875,06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4348" y="-82827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ЗА  </a:t>
            </a:r>
            <a:r>
              <a:rPr lang="ru-RU" b="1" dirty="0" smtClean="0"/>
              <a:t>июль </a:t>
            </a:r>
            <a:r>
              <a:rPr lang="ru-RU" sz="3200" b="1" dirty="0" smtClean="0"/>
              <a:t>2023 </a:t>
            </a:r>
            <a:r>
              <a:rPr lang="ru-RU" b="1" dirty="0" smtClean="0"/>
              <a:t>ГОДА </a:t>
            </a:r>
            <a:r>
              <a:rPr lang="ru-RU" dirty="0" smtClean="0"/>
              <a:t>(тыс.руб</a:t>
            </a:r>
            <a:r>
              <a:rPr lang="ru-RU" dirty="0"/>
              <a:t>.) 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79512" y="553244"/>
          <a:ext cx="4536504" cy="4971766"/>
        </p:xfrm>
        <a:graphic>
          <a:graphicData uri="http://schemas.openxmlformats.org/drawingml/2006/table">
            <a:tbl>
              <a:tblPr/>
              <a:tblGrid>
                <a:gridCol w="1724501"/>
                <a:gridCol w="716928"/>
                <a:gridCol w="716928"/>
                <a:gridCol w="716928"/>
                <a:gridCol w="661219"/>
              </a:tblGrid>
              <a:tr h="50938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latin typeface="Times New Roman"/>
                        </a:rPr>
                        <a:t>План  на 7 мес. 2023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latin typeface="Times New Roman"/>
                        </a:rPr>
                        <a:t>Факт аналогичного периода 2022 года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71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639 221,99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323 562,00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363 216,68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356 925,06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729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8 631,00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6 631,00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9 580,90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latin typeface="Times New Roman"/>
                        </a:rPr>
                        <a:t>3 143,65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115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364 485,63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161 971,00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195 616,17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latin typeface="Times New Roman"/>
                        </a:rPr>
                        <a:t>211 437,65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887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59 089,46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36 870,00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37 956,32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35 731,18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046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148 961,30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98 815,00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99 535,63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86 683,57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046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42 454,60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10 250,00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10 146,79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10 563,44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433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15 600,00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9 025,00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10 388,98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9 365,54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479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Задолженность по отмененным налогам и иным обязательным платежам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-8,11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342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103 847,23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31 334,23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41 852,02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46 682,32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6512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57 702,52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34 292,79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36 633,88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30 785,65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41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598,72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411,18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2 643,51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554,99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41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1 290,36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805,31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1 284,03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9 372,82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41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46 800,00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4 211,62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1 841,03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41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-1 455,10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-3 081,06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-2 514,35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4 043,03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66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-1 089,27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-1 093,99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-406,68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84,80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41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3 723 954,30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1 771 750,72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1 770 208,56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1 227 090,75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41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578 714,40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462 883,95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462 883,85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270 862,60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41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1 750 706,16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499 157,36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499 157,36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314 099,91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41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1 341 815,15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784 326,09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784 326,09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625 199,38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66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61 098,84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33 763,56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33 763,56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35 301,79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66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41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-8 380,25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-8 380,24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-9 922,30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-18 372,93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4644008" y="409229"/>
          <a:ext cx="4824536" cy="53057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Диаграмма 10"/>
          <p:cNvGraphicFramePr>
            <a:graphicFrameLocks/>
          </p:cNvGraphicFramePr>
          <p:nvPr/>
        </p:nvGraphicFramePr>
        <p:xfrm>
          <a:off x="-180528" y="409228"/>
          <a:ext cx="4968552" cy="53057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27584" y="97194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</a:t>
            </a:r>
            <a:r>
              <a:rPr lang="ru-RU" b="1" dirty="0" smtClean="0"/>
              <a:t>июль </a:t>
            </a:r>
            <a:r>
              <a:rPr lang="ru-RU" sz="3200" b="1" dirty="0" smtClean="0"/>
              <a:t>2023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71026D-361E-4DB4-9EDE-02E773FFC95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76256" y="4729708"/>
            <a:ext cx="1088944" cy="985292"/>
          </a:xfrm>
          <a:prstGeom prst="rect">
            <a:avLst/>
          </a:prstGeom>
        </p:spPr>
      </p:pic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4283968" y="769268"/>
          <a:ext cx="4668490" cy="3952875"/>
        </p:xfrm>
        <a:graphic>
          <a:graphicData uri="http://schemas.openxmlformats.org/drawingml/2006/table">
            <a:tbl>
              <a:tblPr/>
              <a:tblGrid>
                <a:gridCol w="1959468"/>
                <a:gridCol w="841036"/>
                <a:gridCol w="841036"/>
                <a:gridCol w="1026950"/>
              </a:tblGrid>
              <a:tr h="581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План на год на 2023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на отчетную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аналогичного периода 2022 года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4 638 028,3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1 987 313,3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1 579 823,0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624 710,3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204 602,6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91 910,7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527,7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311,4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Times New Roman"/>
                        </a:rPr>
                        <a:t>245,2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36 812,7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14 542,8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Times New Roman"/>
                        </a:rPr>
                        <a:t>3 407,5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637 463,3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120 231,2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162 939,6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495 170,7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138 538,3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97 875,9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14 100,4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1 865,3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633,1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2 829 237,6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1 507 216,0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1 222 809,0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1 950 995,8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1 116 150,8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958 800,7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346 883,8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174 603,2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91 551,2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163,5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163,5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158,1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170 051,8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82 172,0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50 936,8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361 142,7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134 126,6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121 362,2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2941</TotalTime>
  <Words>557</Words>
  <Application>Microsoft Office PowerPoint</Application>
  <PresentationFormat>Экран (16:10)</PresentationFormat>
  <Paragraphs>200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user11</cp:lastModifiedBy>
  <cp:revision>398</cp:revision>
  <dcterms:modified xsi:type="dcterms:W3CDTF">2023-08-14T02:26:20Z</dcterms:modified>
</cp:coreProperties>
</file>