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vml" ContentType="application/vnd.openxmlformats-officedocument.vmlDrawing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rawings/drawing1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notesMasterIdLst>
    <p:notesMasterId r:id="rId12"/>
  </p:notesMasterIdLst>
  <p:handoutMasterIdLst>
    <p:handoutMasterId r:id="rId13"/>
  </p:handoutMasterIdLst>
  <p:sldIdLst>
    <p:sldId id="365" r:id="rId2"/>
    <p:sldId id="336" r:id="rId3"/>
    <p:sldId id="438" r:id="rId4"/>
    <p:sldId id="439" r:id="rId5"/>
    <p:sldId id="334" r:id="rId6"/>
    <p:sldId id="383" r:id="rId7"/>
    <p:sldId id="384" r:id="rId8"/>
    <p:sldId id="330" r:id="rId9"/>
    <p:sldId id="345" r:id="rId10"/>
    <p:sldId id="407" r:id="rId11"/>
  </p:sldIdLst>
  <p:sldSz cx="9144000" cy="6858000" type="screen4x3"/>
  <p:notesSz cx="10020300" cy="68881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0066"/>
    <a:srgbClr val="00FFFF"/>
    <a:srgbClr val="0000FF"/>
    <a:srgbClr val="99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8" autoAdjust="0"/>
    <p:restoredTop sz="94671" autoAdjust="0"/>
  </p:normalViewPr>
  <p:slideViewPr>
    <p:cSldViewPr showGuides="1">
      <p:cViewPr>
        <p:scale>
          <a:sx n="75" d="100"/>
          <a:sy n="75" d="100"/>
        </p:scale>
        <p:origin x="-1422" y="-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hPercent val="65"/>
      <c:depthPercent val="100"/>
      <c:rAngAx val="1"/>
    </c:view3D>
    <c:floor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spPr>
        <a:noFill/>
        <a:ln w="12700">
          <a:solidFill>
            <a:schemeClr val="tx1"/>
          </a:solidFill>
          <a:prstDash val="solid"/>
        </a:ln>
      </c:spPr>
    </c:sideWall>
    <c:backWall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9.5238095238095274E-2"/>
          <c:y val="2.3980815347721843E-2"/>
          <c:w val="0.88888888888888906"/>
          <c:h val="0.76258992805755399"/>
        </c:manualLayout>
      </c:layout>
      <c:bar3DChart>
        <c:barDir val="col"/>
        <c:grouping val="standard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rgbClr val="00FFFF"/>
            </a:solidFill>
            <a:ln w="12690">
              <a:solidFill>
                <a:schemeClr val="tx1"/>
              </a:solidFill>
              <a:prstDash val="solid"/>
            </a:ln>
          </c:spPr>
          <c:dPt>
            <c:idx val="1"/>
            <c:spPr>
              <a:solidFill>
                <a:srgbClr val="FFFF00"/>
              </a:solidFill>
              <a:ln w="12690">
                <a:solidFill>
                  <a:schemeClr val="tx1"/>
                </a:solidFill>
                <a:prstDash val="solid"/>
              </a:ln>
            </c:spPr>
          </c:dPt>
          <c:dPt>
            <c:idx val="2"/>
            <c:spPr>
              <a:solidFill>
                <a:srgbClr val="FF0000"/>
              </a:solidFill>
              <a:ln w="12690">
                <a:solidFill>
                  <a:schemeClr val="tx1"/>
                </a:solidFill>
                <a:prstDash val="solid"/>
              </a:ln>
            </c:spPr>
          </c:dPt>
          <c:dPt>
            <c:idx val="3"/>
            <c:spPr>
              <a:solidFill>
                <a:srgbClr val="000080"/>
              </a:solidFill>
              <a:ln w="12690">
                <a:solidFill>
                  <a:schemeClr val="tx1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.13416358724877972"/>
                  <c:y val="1.0100811262228603E-2"/>
                </c:manualLayout>
              </c:layout>
              <c:showVal val="1"/>
            </c:dLbl>
            <c:dLbl>
              <c:idx val="1"/>
              <c:layout>
                <c:manualLayout>
                  <c:x val="0.10609181611334198"/>
                  <c:y val="-0.10606060606060617"/>
                </c:manualLayout>
              </c:layout>
              <c:showVal val="1"/>
            </c:dLbl>
            <c:dLbl>
              <c:idx val="2"/>
              <c:layout>
                <c:manualLayout>
                  <c:x val="0.10054561633413286"/>
                  <c:y val="-9.1694504096079057E-2"/>
                </c:manualLayout>
              </c:layout>
              <c:showVal val="1"/>
            </c:dLbl>
            <c:dLbl>
              <c:idx val="3"/>
              <c:layout>
                <c:manualLayout>
                  <c:x val="5.0484051335688528E-2"/>
                  <c:y val="-5.4222163607696425E-2"/>
                </c:manualLayout>
              </c:layout>
              <c:showVal val="1"/>
            </c:dLbl>
            <c:dLbl>
              <c:idx val="4"/>
              <c:layout>
                <c:manualLayout>
                  <c:x val="8.8360418763444401E-2"/>
                  <c:y val="-5.0309019713363094E-2"/>
                </c:manualLayout>
              </c:layout>
              <c:showVal val="1"/>
            </c:dLbl>
            <c:spPr>
              <a:noFill/>
              <a:ln w="25380">
                <a:noFill/>
              </a:ln>
            </c:spPr>
            <c:showVal val="1"/>
          </c:dLbls>
          <c:cat>
            <c:strRef>
              <c:f>Sheet1!$B$1:$E$1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2018 год</c:v>
                </c:pt>
              </c:strCache>
            </c:strRef>
          </c:cat>
          <c:val>
            <c:numRef>
              <c:f>Sheet1!$B$2:$E$2</c:f>
              <c:numCache>
                <c:formatCode>0%</c:formatCode>
                <c:ptCount val="4"/>
                <c:pt idx="0">
                  <c:v>0.13</c:v>
                </c:pt>
                <c:pt idx="1">
                  <c:v>7.0000000000000034E-2</c:v>
                </c:pt>
                <c:pt idx="2" formatCode="0.0%">
                  <c:v>5.3000000000000019E-2</c:v>
                </c:pt>
              </c:numCache>
            </c:numRef>
          </c:val>
        </c:ser>
        <c:dLbls>
          <c:showVal val="1"/>
        </c:dLbls>
        <c:gapDepth val="0"/>
        <c:shape val="cylinder"/>
        <c:axId val="75482624"/>
        <c:axId val="75484160"/>
        <c:axId val="61168256"/>
      </c:bar3DChart>
      <c:catAx>
        <c:axId val="75482624"/>
        <c:scaling>
          <c:orientation val="minMax"/>
        </c:scaling>
        <c:axPos val="b"/>
        <c:numFmt formatCode="General" sourceLinked="1"/>
        <c:tickLblPos val="low"/>
        <c:spPr>
          <a:ln w="317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00"/>
            </a:pPr>
            <a:endParaRPr lang="ru-RU"/>
          </a:p>
        </c:txPr>
        <c:crossAx val="75484160"/>
        <c:crosses val="autoZero"/>
        <c:auto val="1"/>
        <c:lblAlgn val="ctr"/>
        <c:lblOffset val="100"/>
        <c:tickLblSkip val="1"/>
        <c:tickMarkSkip val="1"/>
      </c:catAx>
      <c:valAx>
        <c:axId val="75484160"/>
        <c:scaling>
          <c:orientation val="minMax"/>
        </c:scaling>
        <c:axPos val="l"/>
        <c:majorGridlines>
          <c:spPr>
            <a:ln w="3172">
              <a:solidFill>
                <a:schemeClr val="tx1"/>
              </a:solidFill>
              <a:prstDash val="solid"/>
            </a:ln>
          </c:spPr>
        </c:majorGridlines>
        <c:numFmt formatCode="0%" sourceLinked="1"/>
        <c:tickLblPos val="nextTo"/>
        <c:spPr>
          <a:ln w="317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/>
            </a:pPr>
            <a:endParaRPr lang="ru-RU"/>
          </a:p>
        </c:txPr>
        <c:crossAx val="75482624"/>
        <c:crosses val="autoZero"/>
        <c:crossBetween val="between"/>
      </c:valAx>
      <c:serAx>
        <c:axId val="61168256"/>
        <c:scaling>
          <c:orientation val="minMax"/>
        </c:scaling>
        <c:delete val="1"/>
        <c:axPos val="b"/>
        <c:tickLblPos val="none"/>
        <c:crossAx val="75484160"/>
        <c:crosses val="autoZero"/>
      </c:serAx>
    </c:plotArea>
    <c:plotVisOnly val="1"/>
    <c:dispBlanksAs val="gap"/>
  </c:chart>
  <c:spPr>
    <a:noFill/>
    <a:ln>
      <a:noFill/>
    </a:ln>
  </c:spPr>
  <c:txPr>
    <a:bodyPr/>
    <a:lstStyle/>
    <a:p>
      <a:pPr>
        <a:defRPr sz="2400" b="1" i="0" u="none" strike="noStrike" spc="0" baseline="0">
          <a:solidFill>
            <a:schemeClr val="tx1"/>
          </a:solidFill>
          <a:latin typeface="Times New Roman" pitchFamily="18" charset="0"/>
          <a:ea typeface="Arial"/>
          <a:cs typeface="Times New Roman" pitchFamily="18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продовольственные товары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-2.0061728395061731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17</c:v>
                </c:pt>
                <c:pt idx="1">
                  <c:v>7.6</c:v>
                </c:pt>
                <c:pt idx="2">
                  <c:v>7</c:v>
                </c:pt>
                <c:pt idx="3">
                  <c:v>5.6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непродовольственные товары</c:v>
                </c:pt>
              </c:strCache>
            </c:strRef>
          </c:tx>
          <c:spPr>
            <a:solidFill>
              <a:srgbClr val="00FFFF"/>
            </a:solidFill>
          </c:spPr>
          <c:dLbls>
            <c:dLbl>
              <c:idx val="0"/>
              <c:layout>
                <c:manualLayout>
                  <c:x val="4.3209876543209798E-2"/>
                  <c:y val="7.5762881844151364E-2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11.4</c:v>
                </c:pt>
                <c:pt idx="1">
                  <c:v>5.3</c:v>
                </c:pt>
                <c:pt idx="2">
                  <c:v>5.0999999999999996</c:v>
                </c:pt>
                <c:pt idx="3">
                  <c:v>4.4000000000000004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платные услуги</c:v>
                </c:pt>
              </c:strCache>
            </c:strRef>
          </c:tx>
          <c:spPr>
            <a:solidFill>
              <a:srgbClr val="C00000"/>
            </a:solidFill>
          </c:spPr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11.8</c:v>
                </c:pt>
                <c:pt idx="1">
                  <c:v>8.4</c:v>
                </c:pt>
                <c:pt idx="2">
                  <c:v>6.6</c:v>
                </c:pt>
                <c:pt idx="3">
                  <c:v>6.2</c:v>
                </c:pt>
              </c:numCache>
            </c:numRef>
          </c:val>
        </c:ser>
        <c:dLbls>
          <c:showVal val="1"/>
        </c:dLbls>
        <c:gapWidth val="75"/>
        <c:shape val="cylinder"/>
        <c:axId val="80228736"/>
        <c:axId val="80230272"/>
        <c:axId val="80236992"/>
      </c:bar3DChart>
      <c:catAx>
        <c:axId val="80228736"/>
        <c:scaling>
          <c:orientation val="minMax"/>
        </c:scaling>
        <c:axPos val="b"/>
        <c:majorTickMark val="none"/>
        <c:tickLblPos val="nextTo"/>
        <c:crossAx val="80230272"/>
        <c:crosses val="autoZero"/>
        <c:auto val="1"/>
        <c:lblAlgn val="ctr"/>
        <c:lblOffset val="100"/>
      </c:catAx>
      <c:valAx>
        <c:axId val="80230272"/>
        <c:scaling>
          <c:orientation val="minMax"/>
        </c:scaling>
        <c:axPos val="l"/>
        <c:numFmt formatCode="General" sourceLinked="1"/>
        <c:majorTickMark val="none"/>
        <c:tickLblPos val="nextTo"/>
        <c:crossAx val="80228736"/>
        <c:crosses val="autoZero"/>
        <c:crossBetween val="between"/>
      </c:valAx>
      <c:serAx>
        <c:axId val="80236992"/>
        <c:scaling>
          <c:orientation val="minMax"/>
        </c:scaling>
        <c:delete val="1"/>
        <c:axPos val="b"/>
        <c:tickLblPos val="none"/>
        <c:crossAx val="80230272"/>
        <c:crosses val="autoZero"/>
      </c:serAx>
    </c:plotArea>
    <c:legend>
      <c:legendPos val="b"/>
      <c:layout/>
    </c:legend>
    <c:plotVisOnly val="1"/>
    <c:dispBlanksAs val="gap"/>
  </c:chart>
  <c:txPr>
    <a:bodyPr/>
    <a:lstStyle/>
    <a:p>
      <a:pPr>
        <a:defRPr sz="20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Y val="160"/>
      <c:perspective val="0"/>
    </c:view3D>
    <c:plotArea>
      <c:layout>
        <c:manualLayout>
          <c:layoutTarget val="inner"/>
          <c:xMode val="edge"/>
          <c:yMode val="edge"/>
          <c:x val="5.9633027522935991E-2"/>
          <c:y val="0.23986486486486491"/>
          <c:w val="0.60244648318042815"/>
          <c:h val="0.52702702702702697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Пищевая промышленность </c:v>
                </c:pt>
              </c:strCache>
            </c:strRef>
          </c:tx>
          <c:spPr>
            <a:solidFill>
              <a:srgbClr val="9999FF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00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FFCC00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Lbls>
            <c:spPr>
              <a:noFill/>
              <a:ln w="26882">
                <a:noFill/>
              </a:ln>
            </c:spPr>
            <c:txPr>
              <a:bodyPr/>
              <a:lstStyle/>
              <a:p>
                <a:pPr>
                  <a:defRPr sz="127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Val val="1"/>
          </c:dLbls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Sheet1!$B$2:$F$2</c:f>
              <c:numCache>
                <c:formatCode>General</c:formatCode>
                <c:ptCount val="5"/>
                <c:pt idx="0">
                  <c:v>54.3</c:v>
                </c:pt>
                <c:pt idx="1">
                  <c:v>5.2</c:v>
                </c:pt>
                <c:pt idx="2">
                  <c:v>1.1000000000000001</c:v>
                </c:pt>
                <c:pt idx="3">
                  <c:v>9.89</c:v>
                </c:pt>
                <c:pt idx="4">
                  <c:v>29.51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торговля </c:v>
                </c:pt>
              </c:strCache>
            </c:strRef>
          </c:tx>
          <c:spPr>
            <a:solidFill>
              <a:srgbClr val="993366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Sheet1!$B$3:$F$3</c:f>
              <c:numCache>
                <c:formatCode>General</c:formatCode>
                <c:ptCount val="5"/>
                <c:pt idx="0">
                  <c:v>1.1000000000000001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транспорт, связь</c:v>
                </c:pt>
              </c:strCache>
            </c:strRef>
          </c:tx>
          <c:spPr>
            <a:solidFill>
              <a:srgbClr val="FFFFCC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Sheet1!$B$4:$F$4</c:f>
              <c:numCache>
                <c:formatCode>General</c:formatCode>
                <c:ptCount val="5"/>
                <c:pt idx="0">
                  <c:v>10</c:v>
                </c:pt>
              </c:numCache>
            </c:numRef>
          </c:val>
        </c:ser>
        <c:ser>
          <c:idx val="12"/>
          <c:order val="3"/>
          <c:tx>
            <c:strRef>
              <c:f>Sheet1!$A$5</c:f>
              <c:strCache>
                <c:ptCount val="1"/>
                <c:pt idx="0">
                  <c:v>прочие</c:v>
                </c:pt>
              </c:strCache>
            </c:strRef>
          </c:tx>
          <c:spPr>
            <a:solidFill>
              <a:srgbClr val="800080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Sheet1!$B$5:$F$5</c:f>
              <c:numCache>
                <c:formatCode>General</c:formatCode>
                <c:ptCount val="5"/>
              </c:numCache>
            </c:numRef>
          </c:val>
        </c:ser>
        <c:ser>
          <c:idx val="3"/>
          <c:order val="4"/>
          <c:tx>
            <c:strRef>
              <c:f>Sheet1!$A$8</c:f>
              <c:strCache>
                <c:ptCount val="1"/>
              </c:strCache>
            </c:strRef>
          </c:tx>
          <c:spPr>
            <a:solidFill>
              <a:srgbClr val="CCFFFF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Sheet1!$B$8:$F$8</c:f>
              <c:numCache>
                <c:formatCode>General</c:formatCode>
                <c:ptCount val="5"/>
              </c:numCache>
            </c:numRef>
          </c:val>
        </c:ser>
        <c:ser>
          <c:idx val="4"/>
          <c:order val="5"/>
          <c:tx>
            <c:strRef>
              <c:f>Sheet1!$A$9</c:f>
              <c:strCache>
                <c:ptCount val="1"/>
              </c:strCache>
            </c:strRef>
          </c:tx>
          <c:spPr>
            <a:solidFill>
              <a:srgbClr val="660066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Sheet1!$B$9:$F$9</c:f>
              <c:numCache>
                <c:formatCode>General</c:formatCode>
                <c:ptCount val="5"/>
              </c:numCache>
            </c:numRef>
          </c:val>
        </c:ser>
        <c:ser>
          <c:idx val="5"/>
          <c:order val="6"/>
          <c:tx>
            <c:strRef>
              <c:f>Sheet1!$A$10</c:f>
              <c:strCache>
                <c:ptCount val="1"/>
              </c:strCache>
            </c:strRef>
          </c:tx>
          <c:spPr>
            <a:solidFill>
              <a:srgbClr val="FF8080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Sheet1!$B$10:$F$10</c:f>
              <c:numCache>
                <c:formatCode>General</c:formatCode>
                <c:ptCount val="5"/>
              </c:numCache>
            </c:numRef>
          </c:val>
        </c:ser>
        <c:ser>
          <c:idx val="6"/>
          <c:order val="7"/>
          <c:tx>
            <c:strRef>
              <c:f>Sheet1!$A$11</c:f>
              <c:strCache>
                <c:ptCount val="1"/>
              </c:strCache>
            </c:strRef>
          </c:tx>
          <c:spPr>
            <a:solidFill>
              <a:srgbClr val="0066CC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Sheet1!$B$11:$F$11</c:f>
              <c:numCache>
                <c:formatCode>General</c:formatCode>
                <c:ptCount val="5"/>
              </c:numCache>
            </c:numRef>
          </c:val>
        </c:ser>
        <c:ser>
          <c:idx val="7"/>
          <c:order val="8"/>
          <c:tx>
            <c:strRef>
              <c:f>Sheet1!$A$12</c:f>
              <c:strCache>
                <c:ptCount val="1"/>
              </c:strCache>
            </c:strRef>
          </c:tx>
          <c:spPr>
            <a:solidFill>
              <a:srgbClr val="CCCCFF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Sheet1!$B$12:$F$12</c:f>
              <c:numCache>
                <c:formatCode>General</c:formatCode>
                <c:ptCount val="5"/>
              </c:numCache>
            </c:numRef>
          </c:val>
        </c:ser>
        <c:ser>
          <c:idx val="8"/>
          <c:order val="9"/>
          <c:tx>
            <c:strRef>
              <c:f>Sheet1!$A$13</c:f>
              <c:strCache>
                <c:ptCount val="1"/>
              </c:strCache>
            </c:strRef>
          </c:tx>
          <c:spPr>
            <a:solidFill>
              <a:srgbClr val="000080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Sheet1!$B$13:$F$13</c:f>
              <c:numCache>
                <c:formatCode>General</c:formatCode>
                <c:ptCount val="5"/>
              </c:numCache>
            </c:numRef>
          </c:val>
        </c:ser>
        <c:ser>
          <c:idx val="9"/>
          <c:order val="10"/>
          <c:tx>
            <c:strRef>
              <c:f>Sheet1!$A$14</c:f>
              <c:strCache>
                <c:ptCount val="1"/>
              </c:strCache>
            </c:strRef>
          </c:tx>
          <c:spPr>
            <a:solidFill>
              <a:srgbClr val="FF00FF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Sheet1!$B$14:$F$14</c:f>
              <c:numCache>
                <c:formatCode>General</c:formatCode>
                <c:ptCount val="5"/>
              </c:numCache>
            </c:numRef>
          </c:val>
        </c:ser>
        <c:ser>
          <c:idx val="10"/>
          <c:order val="11"/>
          <c:tx>
            <c:strRef>
              <c:f>Sheet1!$A$15</c:f>
              <c:strCache>
                <c:ptCount val="1"/>
              </c:strCache>
            </c:strRef>
          </c:tx>
          <c:spPr>
            <a:solidFill>
              <a:srgbClr val="FFFF00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Sheet1!$B$15:$F$15</c:f>
              <c:numCache>
                <c:formatCode>General</c:formatCode>
                <c:ptCount val="5"/>
              </c:numCache>
            </c:numRef>
          </c:val>
        </c:ser>
        <c:ser>
          <c:idx val="11"/>
          <c:order val="12"/>
          <c:tx>
            <c:strRef>
              <c:f>Sheet1!$A$16</c:f>
              <c:strCache>
                <c:ptCount val="1"/>
              </c:strCache>
            </c:strRef>
          </c:tx>
          <c:spPr>
            <a:solidFill>
              <a:srgbClr val="00FFFF"/>
            </a:solidFill>
            <a:ln w="13441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3441">
                <a:solidFill>
                  <a:srgbClr val="000000"/>
                </a:solidFill>
                <a:prstDash val="solid"/>
              </a:ln>
            </c:spPr>
          </c:dPt>
          <c:cat>
            <c:strRef>
              <c:f>Sheet1!$B$1:$F$1</c:f>
              <c:strCache>
                <c:ptCount val="5"/>
                <c:pt idx="0">
                  <c:v>Пищевая промышленность </c:v>
                </c:pt>
                <c:pt idx="1">
                  <c:v>производство и распределение электроэнергии, газа и воды</c:v>
                </c:pt>
                <c:pt idx="2">
                  <c:v>торговля </c:v>
                </c:pt>
                <c:pt idx="3">
                  <c:v>транспорт, связь</c:v>
                </c:pt>
                <c:pt idx="4">
                  <c:v>прочие</c:v>
                </c:pt>
              </c:strCache>
            </c:strRef>
          </c:cat>
          <c:val>
            <c:numRef>
              <c:f>Sheet1!$B$16:$F$16</c:f>
              <c:numCache>
                <c:formatCode>General</c:formatCode>
                <c:ptCount val="5"/>
              </c:numCache>
            </c:numRef>
          </c:val>
        </c:ser>
      </c:pie3DChart>
      <c:spPr>
        <a:noFill/>
        <a:ln w="26882">
          <a:noFill/>
        </a:ln>
      </c:spPr>
    </c:plotArea>
    <c:legend>
      <c:legendPos val="r"/>
      <c:layout>
        <c:manualLayout>
          <c:xMode val="edge"/>
          <c:yMode val="edge"/>
          <c:x val="0.71100911935557898"/>
          <c:y val="3.5741512703069106E-2"/>
          <c:w val="0.24923547400611662"/>
          <c:h val="0.93243243243243268"/>
        </c:manualLayout>
      </c:layout>
      <c:spPr>
        <a:noFill/>
        <a:ln w="3360">
          <a:solidFill>
            <a:srgbClr val="000000"/>
          </a:solidFill>
          <a:prstDash val="solid"/>
        </a:ln>
      </c:spPr>
      <c:txPr>
        <a:bodyPr/>
        <a:lstStyle/>
        <a:p>
          <a:pPr>
            <a:defRPr sz="974" b="1" i="0" u="none" strike="noStrike" baseline="0">
              <a:solidFill>
                <a:srgbClr val="000000"/>
              </a:solidFill>
              <a:latin typeface="Bookman Old Style" pitchFamily="18" charset="0"/>
              <a:ea typeface="Calibri"/>
              <a:cs typeface="Calibri"/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txPr>
    <a:bodyPr/>
    <a:lstStyle/>
    <a:p>
      <a:pPr>
        <a:defRPr sz="1270" b="1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600">
                <a:solidFill>
                  <a:srgbClr val="660066"/>
                </a:solidFill>
              </a:defRPr>
            </a:pPr>
            <a:r>
              <a:rPr lang="ru-RU" sz="1600" dirty="0">
                <a:solidFill>
                  <a:srgbClr val="660066"/>
                </a:solidFill>
              </a:rPr>
              <a:t>Структура распределения </a:t>
            </a:r>
            <a:endParaRPr lang="ru-RU" sz="1600" dirty="0" smtClean="0">
              <a:solidFill>
                <a:srgbClr val="660066"/>
              </a:solidFill>
            </a:endParaRPr>
          </a:p>
          <a:p>
            <a:pPr>
              <a:defRPr sz="1600">
                <a:solidFill>
                  <a:srgbClr val="660066"/>
                </a:solidFill>
              </a:defRPr>
            </a:pPr>
            <a:r>
              <a:rPr lang="ru-RU" sz="1600" dirty="0" smtClean="0">
                <a:solidFill>
                  <a:srgbClr val="660066"/>
                </a:solidFill>
              </a:rPr>
              <a:t>организаций </a:t>
            </a:r>
            <a:r>
              <a:rPr lang="ru-RU" sz="1600" dirty="0">
                <a:solidFill>
                  <a:srgbClr val="660066"/>
                </a:solidFill>
              </a:rPr>
              <a:t>по видам экономической деятельности, %</a:t>
            </a:r>
          </a:p>
        </c:rich>
      </c:tx>
      <c:layout>
        <c:manualLayout>
          <c:xMode val="edge"/>
          <c:yMode val="edge"/>
          <c:x val="0.25598403062077857"/>
          <c:y val="3.0438414680953874E-2"/>
        </c:manualLayout>
      </c:layout>
    </c:title>
    <c:view3D>
      <c:rotX val="30"/>
      <c:rotY val="120"/>
      <c:perspective val="30"/>
    </c:view3D>
    <c:plotArea>
      <c:layout>
        <c:manualLayout>
          <c:layoutTarget val="inner"/>
          <c:xMode val="edge"/>
          <c:yMode val="edge"/>
          <c:x val="2.1956087824351298E-2"/>
          <c:y val="0.20201329534662918"/>
          <c:w val="0.60500102157889279"/>
          <c:h val="0.710617283950617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5"/>
          <c:dPt>
            <c:idx val="0"/>
            <c:spPr>
              <a:solidFill>
                <a:srgbClr val="B3D29E"/>
              </a:solidFill>
              <a:ln>
                <a:solidFill>
                  <a:srgbClr val="002060"/>
                </a:solidFill>
              </a:ln>
            </c:spPr>
          </c:dPt>
          <c:dPt>
            <c:idx val="1"/>
            <c:explosion val="10"/>
            <c:spPr>
              <a:solidFill>
                <a:srgbClr val="FFC000"/>
              </a:solidFill>
              <a:ln>
                <a:solidFill>
                  <a:srgbClr val="002060"/>
                </a:solidFill>
              </a:ln>
            </c:spPr>
          </c:dPt>
          <c:dPt>
            <c:idx val="2"/>
            <c:spPr>
              <a:solidFill>
                <a:srgbClr val="EDE255"/>
              </a:solidFill>
              <a:ln>
                <a:solidFill>
                  <a:srgbClr val="002060"/>
                </a:solidFill>
              </a:ln>
            </c:spPr>
          </c:dPt>
          <c:dPt>
            <c:idx val="3"/>
            <c:spPr>
              <a:solidFill>
                <a:srgbClr val="DCF367"/>
              </a:solidFill>
              <a:ln>
                <a:solidFill>
                  <a:srgbClr val="002060"/>
                </a:solidFill>
              </a:ln>
            </c:spPr>
          </c:dPt>
          <c:dPt>
            <c:idx val="4"/>
            <c:spPr>
              <a:solidFill>
                <a:srgbClr val="92D050"/>
              </a:solidFill>
              <a:ln>
                <a:solidFill>
                  <a:srgbClr val="002060"/>
                </a:solidFill>
              </a:ln>
            </c:spPr>
          </c:dPt>
          <c:dPt>
            <c:idx val="5"/>
            <c:spPr>
              <a:solidFill>
                <a:srgbClr val="84E897"/>
              </a:solidFill>
              <a:ln>
                <a:solidFill>
                  <a:srgbClr val="002060"/>
                </a:solidFill>
              </a:ln>
            </c:spPr>
          </c:dPt>
          <c:dLbls>
            <c:dLbl>
              <c:idx val="0"/>
              <c:layout>
                <c:manualLayout>
                  <c:x val="-7.3039432945133612E-2"/>
                  <c:y val="-0.18260747321114776"/>
                </c:manualLayout>
              </c:layout>
              <c:dLblPos val="bestFit"/>
              <c:showVal val="1"/>
            </c:dLbl>
            <c:dLbl>
              <c:idx val="1"/>
              <c:layout/>
              <c:spPr/>
              <c:txPr>
                <a:bodyPr/>
                <a:lstStyle/>
                <a:p>
                  <a:pPr>
                    <a:defRPr sz="1246" b="1">
                      <a:solidFill>
                        <a:sysClr val="windowText" lastClr="000000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2"/>
              <c:layout>
                <c:manualLayout>
                  <c:x val="1.4323164694233654E-2"/>
                  <c:y val="9.0625509418160638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-5.5426312728872947E-2"/>
                  <c:y val="8.1942705879713681E-2"/>
                </c:manualLayout>
              </c:layout>
              <c:dLblPos val="bestFit"/>
              <c:showVal val="1"/>
            </c:dLbl>
            <c:dLbl>
              <c:idx val="4"/>
              <c:layout>
                <c:manualLayout>
                  <c:x val="-6.5529727945683514E-2"/>
                  <c:y val="2.7947446740097658E-2"/>
                </c:manualLayout>
              </c:layout>
              <c:dLblPos val="bestFit"/>
              <c:showVal val="1"/>
            </c:dLbl>
            <c:dLbl>
              <c:idx val="5"/>
              <c:layout>
                <c:manualLayout>
                  <c:x val="-7.2928630927122415E-2"/>
                  <c:y val="6.2405874479365304E-3"/>
                </c:manualLayout>
              </c:layout>
              <c:dLblPos val="bestFit"/>
              <c:showVal val="1"/>
            </c:dLbl>
            <c:dLbl>
              <c:idx val="6"/>
              <c:layout>
                <c:manualLayout>
                  <c:x val="-8.3382052342025448E-2"/>
                  <c:y val="-0.13635217639539171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090" b="1">
                    <a:solidFill>
                      <a:sysClr val="windowText" lastClr="0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ctr"/>
            <c:showVal val="1"/>
          </c:dLbls>
          <c:cat>
            <c:strRef>
              <c:f>Лист1!$A$2:$A$8</c:f>
              <c:strCache>
                <c:ptCount val="7"/>
                <c:pt idx="0">
                  <c:v>транспорт и связь</c:v>
                </c:pt>
                <c:pt idx="1">
                  <c:v>оптовая и розничная торговля</c:v>
                </c:pt>
                <c:pt idx="2">
                  <c:v>операции с недвижимостью</c:v>
                </c:pt>
                <c:pt idx="3">
                  <c:v>обрабатывающие производства</c:v>
                </c:pt>
                <c:pt idx="4">
                  <c:v>коммунальные услуги</c:v>
                </c:pt>
                <c:pt idx="5">
                  <c:v>строительство</c:v>
                </c:pt>
                <c:pt idx="6">
                  <c:v>прочее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7</c:v>
                </c:pt>
                <c:pt idx="1">
                  <c:v>54.4</c:v>
                </c:pt>
                <c:pt idx="2">
                  <c:v>8</c:v>
                </c:pt>
                <c:pt idx="3">
                  <c:v>10.8</c:v>
                </c:pt>
                <c:pt idx="4">
                  <c:v>6.3</c:v>
                </c:pt>
                <c:pt idx="5">
                  <c:v>6.5</c:v>
                </c:pt>
                <c:pt idx="6">
                  <c:v>7.9</c:v>
                </c:pt>
              </c:numCache>
            </c:numRef>
          </c:val>
        </c:ser>
      </c:pie3DChart>
      <c:spPr>
        <a:noFill/>
        <a:ln w="19781">
          <a:noFill/>
        </a:ln>
      </c:spPr>
    </c:plotArea>
    <c:legend>
      <c:legendPos val="r"/>
      <c:layout>
        <c:manualLayout>
          <c:xMode val="edge"/>
          <c:yMode val="edge"/>
          <c:x val="0.68055127834236984"/>
          <c:y val="0.17648919416987824"/>
          <c:w val="0.3033224058868676"/>
          <c:h val="0.82128061651868289"/>
        </c:manualLayout>
      </c:layout>
      <c:spPr>
        <a:solidFill>
          <a:sysClr val="window" lastClr="FFFFFF"/>
        </a:solidFill>
      </c:spPr>
    </c:legend>
    <c:plotVisOnly val="1"/>
    <c:dispBlanksAs val="zero"/>
  </c:chart>
  <c:spPr>
    <a:noFill/>
    <a:ln>
      <a:noFill/>
    </a:ln>
  </c:spPr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0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0000"/>
            </a:solidFill>
          </c:spPr>
          <c:dLbls>
            <c:dLbl>
              <c:idx val="0"/>
              <c:layout>
                <c:manualLayout>
                  <c:x val="-1.5432098765432104E-3"/>
                  <c:y val="0.13188353506204095"/>
                </c:manualLayout>
              </c:layout>
              <c:showVal val="1"/>
            </c:dLbl>
            <c:dLbl>
              <c:idx val="1"/>
              <c:layout>
                <c:manualLayout>
                  <c:x val="6.1728395061728392E-3"/>
                  <c:y val="0.15433179634919689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0.15433179634919691"/>
                </c:manualLayout>
              </c:layout>
              <c:showVal val="1"/>
            </c:dLbl>
            <c:dLbl>
              <c:idx val="3"/>
              <c:layout>
                <c:manualLayout>
                  <c:x val="4.6296296296296328E-3"/>
                  <c:y val="0.17678005763635274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2014 год</c:v>
                </c:pt>
                <c:pt idx="1">
                  <c:v>оценка 2015 года</c:v>
                </c:pt>
                <c:pt idx="2">
                  <c:v>2016 год</c:v>
                </c:pt>
                <c:pt idx="3">
                  <c:v>2017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476.72999999999979</c:v>
                </c:pt>
                <c:pt idx="1">
                  <c:v>685.48</c:v>
                </c:pt>
                <c:pt idx="2">
                  <c:v>839.81</c:v>
                </c:pt>
                <c:pt idx="3">
                  <c:v>998.3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0000FF"/>
            </a:solidFill>
          </c:spPr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2014 год</c:v>
                </c:pt>
                <c:pt idx="1">
                  <c:v>оценка 2015 года</c:v>
                </c:pt>
                <c:pt idx="2">
                  <c:v>2016 год</c:v>
                </c:pt>
                <c:pt idx="3">
                  <c:v>2017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2">
                  <c:v>857.08</c:v>
                </c:pt>
                <c:pt idx="3">
                  <c:v>1035.56</c:v>
                </c:pt>
              </c:numCache>
            </c:numRef>
          </c:val>
        </c:ser>
        <c:dLbls>
          <c:showVal val="1"/>
        </c:dLbls>
        <c:gapWidth val="75"/>
        <c:shape val="box"/>
        <c:axId val="82348672"/>
        <c:axId val="82391424"/>
        <c:axId val="82222592"/>
      </c:bar3DChart>
      <c:catAx>
        <c:axId val="82348672"/>
        <c:scaling>
          <c:orientation val="minMax"/>
        </c:scaling>
        <c:delete val="1"/>
        <c:axPos val="b"/>
        <c:majorTickMark val="none"/>
        <c:tickLblPos val="none"/>
        <c:crossAx val="82391424"/>
        <c:crosses val="autoZero"/>
        <c:auto val="1"/>
        <c:lblAlgn val="ctr"/>
        <c:lblOffset val="100"/>
      </c:catAx>
      <c:valAx>
        <c:axId val="82391424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82348672"/>
        <c:crosses val="autoZero"/>
        <c:crossBetween val="between"/>
      </c:valAx>
      <c:serAx>
        <c:axId val="82222592"/>
        <c:scaling>
          <c:orientation val="minMax"/>
        </c:scaling>
        <c:delete val="1"/>
        <c:axPos val="b"/>
        <c:tickLblPos val="none"/>
        <c:crossAx val="82391424"/>
        <c:crosses val="autoZero"/>
      </c:ser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6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3736232623699821"/>
          <c:y val="3.9249326607398251E-2"/>
          <c:w val="0.84257594536793967"/>
          <c:h val="0.7540841584431874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990000"/>
            </a:solidFill>
          </c:spPr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2014 год</c:v>
                </c:pt>
                <c:pt idx="1">
                  <c:v>оценка 2015 года</c:v>
                </c:pt>
                <c:pt idx="2">
                  <c:v>2016 год</c:v>
                </c:pt>
                <c:pt idx="3">
                  <c:v>2017 год</c:v>
                </c:pt>
                <c:pt idx="4">
                  <c:v>2018 год</c:v>
                </c:pt>
              </c:strCache>
            </c:strRef>
          </c:cat>
          <c:val>
            <c:numRef>
              <c:f>Лист1!$B$2:$B$6</c:f>
              <c:numCache>
                <c:formatCode>#,##0.0</c:formatCode>
                <c:ptCount val="5"/>
                <c:pt idx="0">
                  <c:v>24370</c:v>
                </c:pt>
                <c:pt idx="1">
                  <c:v>25261.7</c:v>
                </c:pt>
                <c:pt idx="2">
                  <c:v>27296.6</c:v>
                </c:pt>
                <c:pt idx="3">
                  <c:v>29016</c:v>
                </c:pt>
                <c:pt idx="4">
                  <c:v>30699.200000000001</c:v>
                </c:pt>
              </c:numCache>
            </c:numRef>
          </c:val>
        </c:ser>
        <c:shape val="cone"/>
        <c:axId val="82278656"/>
        <c:axId val="82296832"/>
        <c:axId val="80217856"/>
      </c:bar3DChart>
      <c:catAx>
        <c:axId val="82278656"/>
        <c:scaling>
          <c:orientation val="minMax"/>
        </c:scaling>
        <c:axPos val="b"/>
        <c:tickLblPos val="nextTo"/>
        <c:crossAx val="82296832"/>
        <c:crosses val="autoZero"/>
        <c:auto val="1"/>
        <c:lblAlgn val="ctr"/>
        <c:lblOffset val="100"/>
      </c:catAx>
      <c:valAx>
        <c:axId val="8229683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82278656"/>
        <c:crosses val="autoZero"/>
        <c:crossBetween val="between"/>
      </c:valAx>
      <c:serAx>
        <c:axId val="80217856"/>
        <c:scaling>
          <c:orientation val="minMax"/>
        </c:scaling>
        <c:delete val="1"/>
        <c:axPos val="b"/>
        <c:tickLblPos val="none"/>
        <c:crossAx val="82296832"/>
        <c:crosses val="autoZero"/>
      </c:ser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hPercent val="65"/>
      <c:depthPercent val="100"/>
      <c:rAngAx val="1"/>
    </c:view3D>
    <c:floor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spPr>
        <a:noFill/>
        <a:ln w="12700">
          <a:solidFill>
            <a:schemeClr val="tx1"/>
          </a:solidFill>
          <a:prstDash val="solid"/>
        </a:ln>
      </c:spPr>
    </c:sideWall>
    <c:backWall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9.5238095238095247E-2"/>
          <c:y val="2.3980815347721826E-2"/>
          <c:w val="0.88888888888888884"/>
          <c:h val="0.76258992805755399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rgbClr val="00FFFF"/>
            </a:solidFill>
            <a:ln w="12690">
              <a:solidFill>
                <a:schemeClr val="tx1"/>
              </a:solidFill>
              <a:prstDash val="solid"/>
            </a:ln>
          </c:spPr>
          <c:dPt>
            <c:idx val="1"/>
            <c:spPr>
              <a:solidFill>
                <a:srgbClr val="FFFF00"/>
              </a:solidFill>
              <a:ln w="12690">
                <a:solidFill>
                  <a:schemeClr val="tx1"/>
                </a:solidFill>
                <a:prstDash val="solid"/>
              </a:ln>
            </c:spPr>
          </c:dPt>
          <c:dPt>
            <c:idx val="2"/>
            <c:spPr>
              <a:solidFill>
                <a:srgbClr val="FF0000"/>
              </a:solidFill>
              <a:ln w="12690">
                <a:solidFill>
                  <a:schemeClr val="tx1"/>
                </a:solidFill>
                <a:prstDash val="solid"/>
              </a:ln>
            </c:spPr>
          </c:dPt>
          <c:dPt>
            <c:idx val="3"/>
            <c:spPr>
              <a:solidFill>
                <a:srgbClr val="000080"/>
              </a:solidFill>
              <a:ln w="12690">
                <a:solidFill>
                  <a:schemeClr val="tx1"/>
                </a:solidFill>
                <a:prstDash val="solid"/>
              </a:ln>
            </c:spPr>
          </c:dPt>
          <c:dPt>
            <c:idx val="4"/>
            <c:spPr>
              <a:solidFill>
                <a:srgbClr val="008000"/>
              </a:solidFill>
              <a:ln w="12690">
                <a:solidFill>
                  <a:schemeClr val="tx1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.11422469093583797"/>
                  <c:y val="2.5489531239684966E-2"/>
                </c:manualLayout>
              </c:layout>
              <c:showVal val="1"/>
            </c:dLbl>
            <c:dLbl>
              <c:idx val="1"/>
              <c:layout>
                <c:manualLayout>
                  <c:x val="0.11269785115637464"/>
                  <c:y val="6.790151619627495E-2"/>
                </c:manualLayout>
              </c:layout>
              <c:showVal val="1"/>
            </c:dLbl>
            <c:dLbl>
              <c:idx val="2"/>
              <c:layout>
                <c:manualLayout>
                  <c:x val="8.1057466500898661E-3"/>
                  <c:y val="-5.6341056288826977E-2"/>
                </c:manualLayout>
              </c:layout>
              <c:showVal val="1"/>
            </c:dLbl>
            <c:dLbl>
              <c:idx val="3"/>
              <c:layout>
                <c:manualLayout>
                  <c:x val="5.0484051335688514E-2"/>
                  <c:y val="-5.4222163607696411E-2"/>
                </c:manualLayout>
              </c:layout>
              <c:showVal val="1"/>
            </c:dLbl>
            <c:dLbl>
              <c:idx val="4"/>
              <c:layout>
                <c:manualLayout>
                  <c:x val="8.8360418763444248E-2"/>
                  <c:y val="-5.030901971336308E-2"/>
                </c:manualLayout>
              </c:layout>
              <c:showVal val="1"/>
            </c:dLbl>
            <c:spPr>
              <a:noFill/>
              <a:ln w="25380">
                <a:noFill/>
              </a:ln>
            </c:spPr>
            <c:txPr>
              <a:bodyPr/>
              <a:lstStyle/>
              <a:p>
                <a:pPr>
                  <a:defRPr sz="2800"/>
                </a:pPr>
                <a:endParaRPr lang="ru-RU"/>
              </a:p>
            </c:txPr>
            <c:showVal val="1"/>
          </c:dLbls>
          <c:cat>
            <c:strRef>
              <c:f>Sheet1!$B$1:$F$1</c:f>
              <c:strCache>
                <c:ptCount val="3"/>
                <c:pt idx="0">
                  <c:v>Финансовая сфера</c:v>
                </c:pt>
                <c:pt idx="1">
                  <c:v>бюджетная сфера</c:v>
                </c:pt>
                <c:pt idx="2">
                  <c:v>субъекты малого предпринимательства</c:v>
                </c:pt>
              </c:strCache>
            </c:strRef>
          </c:cat>
          <c:val>
            <c:numRef>
              <c:f>Sheet1!$B$2:$F$2</c:f>
              <c:numCache>
                <c:formatCode>General</c:formatCode>
                <c:ptCount val="5"/>
                <c:pt idx="0">
                  <c:v>25000</c:v>
                </c:pt>
                <c:pt idx="1">
                  <c:v>22000</c:v>
                </c:pt>
                <c:pt idx="2">
                  <c:v>9000</c:v>
                </c:pt>
              </c:numCache>
            </c:numRef>
          </c:val>
        </c:ser>
        <c:dLbls>
          <c:showVal val="1"/>
        </c:dLbls>
        <c:gapDepth val="0"/>
        <c:shape val="box"/>
        <c:axId val="82706432"/>
        <c:axId val="82707968"/>
        <c:axId val="0"/>
      </c:bar3DChart>
      <c:catAx>
        <c:axId val="82706432"/>
        <c:scaling>
          <c:orientation val="minMax"/>
        </c:scaling>
        <c:delete val="1"/>
        <c:axPos val="b"/>
        <c:numFmt formatCode="General" sourceLinked="1"/>
        <c:tickLblPos val="none"/>
        <c:crossAx val="82707968"/>
        <c:crosses val="autoZero"/>
        <c:auto val="1"/>
        <c:lblAlgn val="ctr"/>
        <c:lblOffset val="100"/>
        <c:tickLblSkip val="1"/>
        <c:tickMarkSkip val="1"/>
      </c:catAx>
      <c:valAx>
        <c:axId val="82707968"/>
        <c:scaling>
          <c:orientation val="minMax"/>
        </c:scaling>
        <c:axPos val="l"/>
        <c:majorGridlines>
          <c:spPr>
            <a:ln w="3172">
              <a:solidFill>
                <a:schemeClr val="tx1"/>
              </a:solidFill>
              <a:prstDash val="solid"/>
            </a:ln>
          </c:spPr>
        </c:majorGridlines>
        <c:numFmt formatCode="General" sourceLinked="1"/>
        <c:tickLblPos val="nextTo"/>
        <c:spPr>
          <a:ln w="317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ru-RU"/>
          </a:p>
        </c:txPr>
        <c:crossAx val="82706432"/>
        <c:crosses val="autoZero"/>
        <c:crossBetween val="between"/>
      </c:valAx>
      <c:spPr>
        <a:noFill/>
        <a:ln w="25380"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800" b="1" i="0" u="none" strike="noStrike" spc="0" baseline="0">
          <a:solidFill>
            <a:schemeClr val="tx1"/>
          </a:solidFill>
          <a:latin typeface="Times New Roman" pitchFamily="18" charset="0"/>
          <a:ea typeface="Arial"/>
          <a:cs typeface="Times New Roman" pitchFamily="18" charset="0"/>
        </a:defRPr>
      </a:pPr>
      <a:endParaRPr lang="ru-RU"/>
    </a:p>
  </c:txPr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depthPercent val="100"/>
      <c:perspective val="30"/>
    </c:view3D>
    <c:plotArea>
      <c:layout>
        <c:manualLayout>
          <c:layoutTarget val="inner"/>
          <c:xMode val="edge"/>
          <c:yMode val="edge"/>
          <c:x val="6.1241356110259465E-2"/>
          <c:y val="2.8129547900691589E-2"/>
          <c:w val="0.83647926174833243"/>
          <c:h val="0.69882384630322258"/>
        </c:manualLayout>
      </c:layout>
      <c:bar3DChart>
        <c:barDir val="col"/>
        <c:grouping val="standard"/>
        <c:ser>
          <c:idx val="0"/>
          <c:order val="0"/>
          <c:tx>
            <c:strRef>
              <c:f>Лист1!$C$3</c:f>
              <c:strCache>
                <c:ptCount val="1"/>
                <c:pt idx="0">
                  <c:v>Очередность в ДОУ</c:v>
                </c:pt>
              </c:strCache>
            </c:strRef>
          </c:tx>
          <c:spPr>
            <a:solidFill>
              <a:srgbClr val="660066"/>
            </a:solidFill>
          </c:spPr>
          <c:dLbls>
            <c:dLbl>
              <c:idx val="1"/>
              <c:tx>
                <c:rich>
                  <a:bodyPr/>
                  <a:lstStyle/>
                  <a:p>
                    <a:r>
                      <a:rPr lang="ru-RU" sz="2400" dirty="0" smtClean="0"/>
                      <a:t>1358</a:t>
                    </a:r>
                    <a:endParaRPr lang="en-US" sz="2400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400" b="1" i="0" baseline="0"/>
                </a:pPr>
                <a:endParaRPr lang="ru-RU"/>
              </a:p>
            </c:txPr>
            <c:showVal val="1"/>
          </c:dLbls>
          <c:cat>
            <c:strRef>
              <c:f>Лист1!$B$4:$B$6</c:f>
              <c:strCache>
                <c:ptCount val="3"/>
                <c:pt idx="0">
                  <c:v>2010 г.</c:v>
                </c:pt>
                <c:pt idx="1">
                  <c:v>2013 г.</c:v>
                </c:pt>
                <c:pt idx="2">
                  <c:v>2015 г.</c:v>
                </c:pt>
              </c:strCache>
            </c:strRef>
          </c:cat>
          <c:val>
            <c:numRef>
              <c:f>Лист1!$C$4:$C$6</c:f>
              <c:numCache>
                <c:formatCode>General</c:formatCode>
                <c:ptCount val="3"/>
                <c:pt idx="0">
                  <c:v>2957</c:v>
                </c:pt>
                <c:pt idx="1">
                  <c:v>1740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Лист1!$D$3</c:f>
              <c:strCache>
                <c:ptCount val="1"/>
                <c:pt idx="0">
                  <c:v>Количество детей в ДОУ</c:v>
                </c:pt>
              </c:strCache>
            </c:strRef>
          </c:tx>
          <c:spPr>
            <a:solidFill>
              <a:srgbClr val="FF0000"/>
            </a:solidFill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mtClean="0"/>
                      <a:t>3214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400" b="1" i="0" baseline="0"/>
                </a:pPr>
                <a:endParaRPr lang="ru-RU"/>
              </a:p>
            </c:txPr>
            <c:showVal val="1"/>
          </c:dLbls>
          <c:cat>
            <c:strRef>
              <c:f>Лист1!$B$4:$B$6</c:f>
              <c:strCache>
                <c:ptCount val="3"/>
                <c:pt idx="0">
                  <c:v>2010 г.</c:v>
                </c:pt>
                <c:pt idx="1">
                  <c:v>2013 г.</c:v>
                </c:pt>
                <c:pt idx="2">
                  <c:v>2015 г.</c:v>
                </c:pt>
              </c:strCache>
            </c:strRef>
          </c:cat>
          <c:val>
            <c:numRef>
              <c:f>Лист1!$D$4:$D$6</c:f>
              <c:numCache>
                <c:formatCode>General</c:formatCode>
                <c:ptCount val="3"/>
                <c:pt idx="0">
                  <c:v>3077</c:v>
                </c:pt>
                <c:pt idx="1">
                  <c:v>4096</c:v>
                </c:pt>
                <c:pt idx="2">
                  <c:v>4334</c:v>
                </c:pt>
              </c:numCache>
            </c:numRef>
          </c:val>
        </c:ser>
        <c:shape val="cone"/>
        <c:axId val="87890944"/>
        <c:axId val="87909120"/>
        <c:axId val="87662080"/>
      </c:bar3DChart>
      <c:catAx>
        <c:axId val="8789094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599" b="1" i="0" baseline="0"/>
            </a:pPr>
            <a:endParaRPr lang="ru-RU"/>
          </a:p>
        </c:txPr>
        <c:crossAx val="87909120"/>
        <c:crosses val="autoZero"/>
        <c:auto val="1"/>
        <c:lblAlgn val="ctr"/>
        <c:lblOffset val="100"/>
      </c:catAx>
      <c:valAx>
        <c:axId val="87909120"/>
        <c:scaling>
          <c:orientation val="minMax"/>
        </c:scaling>
        <c:axPos val="l"/>
        <c:numFmt formatCode="General" sourceLinked="1"/>
        <c:tickLblPos val="nextTo"/>
        <c:crossAx val="87890944"/>
        <c:crosses val="autoZero"/>
        <c:crossBetween val="between"/>
      </c:valAx>
      <c:serAx>
        <c:axId val="87662080"/>
        <c:scaling>
          <c:orientation val="minMax"/>
        </c:scaling>
        <c:delete val="1"/>
        <c:axPos val="b"/>
        <c:numFmt formatCode="General" sourceLinked="1"/>
        <c:tickLblPos val="none"/>
        <c:crossAx val="87909120"/>
        <c:crosses val="autoZero"/>
        <c:tickLblSkip val="1"/>
        <c:tickMarkSkip val="1"/>
      </c:ser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3.0245888685402001E-2"/>
          <c:y val="0.73975214628713293"/>
          <c:w val="0.43610457783686213"/>
          <c:h val="0.22987177665844394"/>
        </c:manualLayout>
      </c:layout>
      <c:txPr>
        <a:bodyPr/>
        <a:lstStyle/>
        <a:p>
          <a:pPr>
            <a:defRPr sz="1798" baseline="0"/>
          </a:pPr>
          <a:endParaRPr lang="ru-RU"/>
        </a:p>
      </c:txPr>
    </c:legend>
    <c:plotVisOnly val="1"/>
    <c:dispBlanksAs val="gap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2A5429-39D5-449B-A6D9-7BA5207CA3DC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7240680-94AE-453B-9CDD-A3C9EA0A6098}">
      <dgm:prSet phldrT="[Текст]"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solidFill>
          <a:srgbClr val="FFC000"/>
        </a:solidFill>
      </dgm:spPr>
      <dgm:t>
        <a:bodyPr/>
        <a:lstStyle/>
        <a:p>
          <a:r>
            <a:rPr lang="ru-RU" sz="3600" b="1" dirty="0" smtClean="0">
              <a:solidFill>
                <a:schemeClr val="tx1"/>
              </a:solidFill>
            </a:rPr>
            <a:t>1 </a:t>
          </a:r>
          <a:r>
            <a:rPr lang="ru-RU" sz="1200" b="1" dirty="0" smtClean="0">
              <a:solidFill>
                <a:schemeClr val="tx1"/>
              </a:solidFill>
            </a:rPr>
            <a:t>вариант</a:t>
          </a:r>
          <a:endParaRPr lang="ru-RU" sz="1200" b="1" dirty="0">
            <a:solidFill>
              <a:schemeClr val="tx1"/>
            </a:solidFill>
          </a:endParaRPr>
        </a:p>
      </dgm:t>
    </dgm:pt>
    <dgm:pt modelId="{448EF92E-3BE7-4287-9BD6-E5F21EAA4151}" type="parTrans" cxnId="{7BFEBFFF-7EFD-49D8-AAE8-983D281AFCDD}">
      <dgm:prSet/>
      <dgm:spPr/>
      <dgm:t>
        <a:bodyPr/>
        <a:lstStyle/>
        <a:p>
          <a:endParaRPr lang="ru-RU"/>
        </a:p>
      </dgm:t>
    </dgm:pt>
    <dgm:pt modelId="{9057CE41-0041-4917-8CE4-6F234A6160BE}" type="sibTrans" cxnId="{7BFEBFFF-7EFD-49D8-AAE8-983D281AFCDD}">
      <dgm:prSet/>
      <dgm:spPr/>
      <dgm:t>
        <a:bodyPr/>
        <a:lstStyle/>
        <a:p>
          <a:endParaRPr lang="ru-RU"/>
        </a:p>
      </dgm:t>
    </dgm:pt>
    <dgm:pt modelId="{554A4C20-72CC-42E0-BB61-041ADECCBBD7}">
      <dgm:prSet phldrT="[Текст]" custT="1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ru-RU" sz="3600" b="1" dirty="0" smtClean="0">
              <a:solidFill>
                <a:srgbClr val="C00000"/>
              </a:solidFill>
            </a:rPr>
            <a:t>Базовый вариант </a:t>
          </a:r>
          <a:endParaRPr lang="ru-RU" sz="3600" b="1" dirty="0">
            <a:solidFill>
              <a:srgbClr val="C00000"/>
            </a:solidFill>
          </a:endParaRPr>
        </a:p>
      </dgm:t>
    </dgm:pt>
    <dgm:pt modelId="{47A0FD3A-13F9-474D-B19F-83ACC97ED23C}" type="parTrans" cxnId="{98936D90-2037-43ED-8C27-2D74CEB1BE22}">
      <dgm:prSet/>
      <dgm:spPr/>
      <dgm:t>
        <a:bodyPr/>
        <a:lstStyle/>
        <a:p>
          <a:endParaRPr lang="ru-RU"/>
        </a:p>
      </dgm:t>
    </dgm:pt>
    <dgm:pt modelId="{D6A18728-6F10-480C-998B-FE4662632006}" type="sibTrans" cxnId="{98936D90-2037-43ED-8C27-2D74CEB1BE22}">
      <dgm:prSet/>
      <dgm:spPr/>
      <dgm:t>
        <a:bodyPr/>
        <a:lstStyle/>
        <a:p>
          <a:endParaRPr lang="ru-RU"/>
        </a:p>
      </dgm:t>
    </dgm:pt>
    <dgm:pt modelId="{AA05230F-35F1-47E1-BA0D-95759F3DB4CA}">
      <dgm:prSet phldrT="[Текст]"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</dgm:spPr>
      <dgm:t>
        <a:bodyPr/>
        <a:lstStyle/>
        <a:p>
          <a:r>
            <a:rPr lang="ru-RU" sz="3600" b="1" dirty="0" smtClean="0">
              <a:solidFill>
                <a:schemeClr val="tx1"/>
              </a:solidFill>
            </a:rPr>
            <a:t>2 </a:t>
          </a:r>
          <a:r>
            <a:rPr lang="ru-RU" sz="1200" b="1" dirty="0" smtClean="0">
              <a:solidFill>
                <a:schemeClr val="tx1"/>
              </a:solidFill>
            </a:rPr>
            <a:t>вариант</a:t>
          </a:r>
          <a:endParaRPr lang="ru-RU" sz="1200" b="1" dirty="0">
            <a:solidFill>
              <a:schemeClr val="tx1"/>
            </a:solidFill>
          </a:endParaRPr>
        </a:p>
      </dgm:t>
    </dgm:pt>
    <dgm:pt modelId="{1AF60E2C-4609-43A3-9642-89C057AC11F9}" type="parTrans" cxnId="{C012ACCB-9975-4FA4-AC08-A74D8CDEE4AC}">
      <dgm:prSet/>
      <dgm:spPr/>
      <dgm:t>
        <a:bodyPr/>
        <a:lstStyle/>
        <a:p>
          <a:endParaRPr lang="ru-RU"/>
        </a:p>
      </dgm:t>
    </dgm:pt>
    <dgm:pt modelId="{7A6EED27-78A9-4386-9BAC-4F7904974A9C}" type="sibTrans" cxnId="{C012ACCB-9975-4FA4-AC08-A74D8CDEE4AC}">
      <dgm:prSet/>
      <dgm:spPr/>
      <dgm:t>
        <a:bodyPr/>
        <a:lstStyle/>
        <a:p>
          <a:endParaRPr lang="ru-RU"/>
        </a:p>
      </dgm:t>
    </dgm:pt>
    <dgm:pt modelId="{2026070D-1D0F-4F8E-B8AF-0E8BD2BEAE14}">
      <dgm:prSet phldrT="[Текст]" custT="1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ru-RU" sz="3200" b="1" dirty="0" smtClean="0">
              <a:solidFill>
                <a:srgbClr val="C00000"/>
              </a:solidFill>
            </a:rPr>
            <a:t>Умеренно-оптимистичный вариант </a:t>
          </a:r>
          <a:endParaRPr lang="ru-RU" sz="3200" b="1" dirty="0">
            <a:solidFill>
              <a:srgbClr val="C00000"/>
            </a:solidFill>
          </a:endParaRPr>
        </a:p>
      </dgm:t>
    </dgm:pt>
    <dgm:pt modelId="{6FC65DB8-E74E-4469-A569-6C2CA6A11A2A}" type="sibTrans" cxnId="{7FBB6AD9-C594-4F8C-869E-BA94B547C087}">
      <dgm:prSet/>
      <dgm:spPr/>
      <dgm:t>
        <a:bodyPr/>
        <a:lstStyle/>
        <a:p>
          <a:endParaRPr lang="ru-RU"/>
        </a:p>
      </dgm:t>
    </dgm:pt>
    <dgm:pt modelId="{9F33B01C-2177-4C42-B6AC-8F7FDF467517}" type="parTrans" cxnId="{7FBB6AD9-C594-4F8C-869E-BA94B547C087}">
      <dgm:prSet/>
      <dgm:spPr/>
      <dgm:t>
        <a:bodyPr/>
        <a:lstStyle/>
        <a:p>
          <a:endParaRPr lang="ru-RU"/>
        </a:p>
      </dgm:t>
    </dgm:pt>
    <dgm:pt modelId="{2D29431A-AE49-4B14-8E27-D724A866C07C}" type="pres">
      <dgm:prSet presAssocID="{142A5429-39D5-449B-A6D9-7BA5207CA3DC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E001AD8-2549-4C93-BDFA-7E2C1CAB52C3}" type="pres">
      <dgm:prSet presAssocID="{A7240680-94AE-453B-9CDD-A3C9EA0A6098}" presName="horFlow" presStyleCnt="0"/>
      <dgm:spPr/>
    </dgm:pt>
    <dgm:pt modelId="{3926F1E7-EBB4-4771-990B-85552FB96A8B}" type="pres">
      <dgm:prSet presAssocID="{A7240680-94AE-453B-9CDD-A3C9EA0A6098}" presName="bigChev" presStyleLbl="node1" presStyleIdx="0" presStyleCnt="2" custScaleX="87460"/>
      <dgm:spPr/>
      <dgm:t>
        <a:bodyPr/>
        <a:lstStyle/>
        <a:p>
          <a:endParaRPr lang="ru-RU"/>
        </a:p>
      </dgm:t>
    </dgm:pt>
    <dgm:pt modelId="{5FEF22B2-4DF2-4733-B5AF-626534D4B278}" type="pres">
      <dgm:prSet presAssocID="{47A0FD3A-13F9-474D-B19F-83ACC97ED23C}" presName="parTrans" presStyleCnt="0"/>
      <dgm:spPr/>
    </dgm:pt>
    <dgm:pt modelId="{92310F1D-8305-4379-883D-E68EB6902E11}" type="pres">
      <dgm:prSet presAssocID="{554A4C20-72CC-42E0-BB61-041ADECCBBD7}" presName="node" presStyleLbl="alignAccFollowNode1" presStyleIdx="0" presStyleCnt="2" custScaleX="195757" custScaleY="152269" custLinFactNeighborX="45157" custLinFactNeighborY="32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D777E-0C50-4FFE-8615-8D36DC0C7771}" type="pres">
      <dgm:prSet presAssocID="{A7240680-94AE-453B-9CDD-A3C9EA0A6098}" presName="vSp" presStyleCnt="0"/>
      <dgm:spPr/>
    </dgm:pt>
    <dgm:pt modelId="{7C421C7D-49A4-4D02-A694-9ADE8297B73B}" type="pres">
      <dgm:prSet presAssocID="{AA05230F-35F1-47E1-BA0D-95759F3DB4CA}" presName="horFlow" presStyleCnt="0"/>
      <dgm:spPr/>
    </dgm:pt>
    <dgm:pt modelId="{E63F2325-6A32-4C60-82F5-8A2075A3F48A}" type="pres">
      <dgm:prSet presAssocID="{AA05230F-35F1-47E1-BA0D-95759F3DB4CA}" presName="bigChev" presStyleLbl="node1" presStyleIdx="1" presStyleCnt="2" custScaleX="86929"/>
      <dgm:spPr/>
      <dgm:t>
        <a:bodyPr/>
        <a:lstStyle/>
        <a:p>
          <a:endParaRPr lang="ru-RU"/>
        </a:p>
      </dgm:t>
    </dgm:pt>
    <dgm:pt modelId="{07722317-736E-48D8-A5FF-A0AEA9E6C7E1}" type="pres">
      <dgm:prSet presAssocID="{9F33B01C-2177-4C42-B6AC-8F7FDF467517}" presName="parTrans" presStyleCnt="0"/>
      <dgm:spPr/>
    </dgm:pt>
    <dgm:pt modelId="{1CF7752B-E33C-4482-A180-EB99BF6B3342}" type="pres">
      <dgm:prSet presAssocID="{2026070D-1D0F-4F8E-B8AF-0E8BD2BEAE14}" presName="node" presStyleLbl="alignAccFollowNode1" presStyleIdx="1" presStyleCnt="2" custScaleX="203309" custScaleY="185720" custLinFactNeighborX="58055" custLinFactNeighborY="-14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EAD1F6-E57A-4CC1-B8C0-ED7C7736BD2D}" type="presOf" srcId="{A7240680-94AE-453B-9CDD-A3C9EA0A6098}" destId="{3926F1E7-EBB4-4771-990B-85552FB96A8B}" srcOrd="0" destOrd="0" presId="urn:microsoft.com/office/officeart/2005/8/layout/lProcess3"/>
    <dgm:cxn modelId="{98936D90-2037-43ED-8C27-2D74CEB1BE22}" srcId="{A7240680-94AE-453B-9CDD-A3C9EA0A6098}" destId="{554A4C20-72CC-42E0-BB61-041ADECCBBD7}" srcOrd="0" destOrd="0" parTransId="{47A0FD3A-13F9-474D-B19F-83ACC97ED23C}" sibTransId="{D6A18728-6F10-480C-998B-FE4662632006}"/>
    <dgm:cxn modelId="{7FBB6AD9-C594-4F8C-869E-BA94B547C087}" srcId="{AA05230F-35F1-47E1-BA0D-95759F3DB4CA}" destId="{2026070D-1D0F-4F8E-B8AF-0E8BD2BEAE14}" srcOrd="0" destOrd="0" parTransId="{9F33B01C-2177-4C42-B6AC-8F7FDF467517}" sibTransId="{6FC65DB8-E74E-4469-A569-6C2CA6A11A2A}"/>
    <dgm:cxn modelId="{C012ACCB-9975-4FA4-AC08-A74D8CDEE4AC}" srcId="{142A5429-39D5-449B-A6D9-7BA5207CA3DC}" destId="{AA05230F-35F1-47E1-BA0D-95759F3DB4CA}" srcOrd="1" destOrd="0" parTransId="{1AF60E2C-4609-43A3-9642-89C057AC11F9}" sibTransId="{7A6EED27-78A9-4386-9BAC-4F7904974A9C}"/>
    <dgm:cxn modelId="{65407DCB-AA79-4018-82BB-524CA2536241}" type="presOf" srcId="{AA05230F-35F1-47E1-BA0D-95759F3DB4CA}" destId="{E63F2325-6A32-4C60-82F5-8A2075A3F48A}" srcOrd="0" destOrd="0" presId="urn:microsoft.com/office/officeart/2005/8/layout/lProcess3"/>
    <dgm:cxn modelId="{7BFEBFFF-7EFD-49D8-AAE8-983D281AFCDD}" srcId="{142A5429-39D5-449B-A6D9-7BA5207CA3DC}" destId="{A7240680-94AE-453B-9CDD-A3C9EA0A6098}" srcOrd="0" destOrd="0" parTransId="{448EF92E-3BE7-4287-9BD6-E5F21EAA4151}" sibTransId="{9057CE41-0041-4917-8CE4-6F234A6160BE}"/>
    <dgm:cxn modelId="{2D64CE73-350C-4F67-9965-D6A885745EDC}" type="presOf" srcId="{2026070D-1D0F-4F8E-B8AF-0E8BD2BEAE14}" destId="{1CF7752B-E33C-4482-A180-EB99BF6B3342}" srcOrd="0" destOrd="0" presId="urn:microsoft.com/office/officeart/2005/8/layout/lProcess3"/>
    <dgm:cxn modelId="{56B64458-DFE8-4836-901E-D8080E9D1ADB}" type="presOf" srcId="{554A4C20-72CC-42E0-BB61-041ADECCBBD7}" destId="{92310F1D-8305-4379-883D-E68EB6902E11}" srcOrd="0" destOrd="0" presId="urn:microsoft.com/office/officeart/2005/8/layout/lProcess3"/>
    <dgm:cxn modelId="{DC194E56-54E9-44BB-BA94-FE718C497041}" type="presOf" srcId="{142A5429-39D5-449B-A6D9-7BA5207CA3DC}" destId="{2D29431A-AE49-4B14-8E27-D724A866C07C}" srcOrd="0" destOrd="0" presId="urn:microsoft.com/office/officeart/2005/8/layout/lProcess3"/>
    <dgm:cxn modelId="{E1E62DD0-9CF6-4EBE-87DC-95EC0AFBB1EB}" type="presParOf" srcId="{2D29431A-AE49-4B14-8E27-D724A866C07C}" destId="{0E001AD8-2549-4C93-BDFA-7E2C1CAB52C3}" srcOrd="0" destOrd="0" presId="urn:microsoft.com/office/officeart/2005/8/layout/lProcess3"/>
    <dgm:cxn modelId="{37DA58E2-CB22-4524-9EDF-251F7E202B08}" type="presParOf" srcId="{0E001AD8-2549-4C93-BDFA-7E2C1CAB52C3}" destId="{3926F1E7-EBB4-4771-990B-85552FB96A8B}" srcOrd="0" destOrd="0" presId="urn:microsoft.com/office/officeart/2005/8/layout/lProcess3"/>
    <dgm:cxn modelId="{D70881C7-BFBD-48DB-9FBF-DEEA951D46B1}" type="presParOf" srcId="{0E001AD8-2549-4C93-BDFA-7E2C1CAB52C3}" destId="{5FEF22B2-4DF2-4733-B5AF-626534D4B278}" srcOrd="1" destOrd="0" presId="urn:microsoft.com/office/officeart/2005/8/layout/lProcess3"/>
    <dgm:cxn modelId="{BDD4C865-A86A-49B7-B467-1C169CEE6C52}" type="presParOf" srcId="{0E001AD8-2549-4C93-BDFA-7E2C1CAB52C3}" destId="{92310F1D-8305-4379-883D-E68EB6902E11}" srcOrd="2" destOrd="0" presId="urn:microsoft.com/office/officeart/2005/8/layout/lProcess3"/>
    <dgm:cxn modelId="{544D7F8D-2C68-4F35-9C6F-5C49759C42BF}" type="presParOf" srcId="{2D29431A-AE49-4B14-8E27-D724A866C07C}" destId="{AEBD777E-0C50-4FFE-8615-8D36DC0C7771}" srcOrd="1" destOrd="0" presId="urn:microsoft.com/office/officeart/2005/8/layout/lProcess3"/>
    <dgm:cxn modelId="{07F8F3D7-1B07-4C55-9F69-6FE320552A7D}" type="presParOf" srcId="{2D29431A-AE49-4B14-8E27-D724A866C07C}" destId="{7C421C7D-49A4-4D02-A694-9ADE8297B73B}" srcOrd="2" destOrd="0" presId="urn:microsoft.com/office/officeart/2005/8/layout/lProcess3"/>
    <dgm:cxn modelId="{BC460161-FAF7-4FE2-B44E-BF8616EC1E56}" type="presParOf" srcId="{7C421C7D-49A4-4D02-A694-9ADE8297B73B}" destId="{E63F2325-6A32-4C60-82F5-8A2075A3F48A}" srcOrd="0" destOrd="0" presId="urn:microsoft.com/office/officeart/2005/8/layout/lProcess3"/>
    <dgm:cxn modelId="{74D04132-0D45-405C-980D-2A1588751C9F}" type="presParOf" srcId="{7C421C7D-49A4-4D02-A694-9ADE8297B73B}" destId="{07722317-736E-48D8-A5FF-A0AEA9E6C7E1}" srcOrd="1" destOrd="0" presId="urn:microsoft.com/office/officeart/2005/8/layout/lProcess3"/>
    <dgm:cxn modelId="{E097C692-D64B-4E25-8DC2-903BD5EFD6A3}" type="presParOf" srcId="{7C421C7D-49A4-4D02-A694-9ADE8297B73B}" destId="{1CF7752B-E33C-4482-A180-EB99BF6B3342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926F1E7-EBB4-4771-990B-85552FB96A8B}">
      <dsp:nvSpPr>
        <dsp:cNvPr id="0" name=""/>
        <dsp:cNvSpPr/>
      </dsp:nvSpPr>
      <dsp:spPr>
        <a:xfrm>
          <a:off x="3055" y="913077"/>
          <a:ext cx="2005988" cy="917442"/>
        </a:xfrm>
        <a:prstGeom prst="chevron">
          <a:avLst/>
        </a:prstGeom>
        <a:solidFill>
          <a:srgbClr val="FFC000"/>
        </a:soli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45720" tIns="22860" rIns="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chemeClr val="tx1"/>
              </a:solidFill>
            </a:rPr>
            <a:t>1 </a:t>
          </a:r>
          <a:r>
            <a:rPr lang="ru-RU" sz="1200" b="1" kern="1200" dirty="0" smtClean="0">
              <a:solidFill>
                <a:schemeClr val="tx1"/>
              </a:solidFill>
            </a:rPr>
            <a:t>вариант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3055" y="913077"/>
        <a:ext cx="2005988" cy="917442"/>
      </dsp:txXfrm>
    </dsp:sp>
    <dsp:sp modelId="{92310F1D-8305-4379-883D-E68EB6902E11}">
      <dsp:nvSpPr>
        <dsp:cNvPr id="0" name=""/>
        <dsp:cNvSpPr/>
      </dsp:nvSpPr>
      <dsp:spPr>
        <a:xfrm>
          <a:off x="1845517" y="816434"/>
          <a:ext cx="3726614" cy="1159494"/>
        </a:xfrm>
        <a:prstGeom prst="chevron">
          <a:avLst/>
        </a:prstGeom>
        <a:solidFill>
          <a:srgbClr val="00B0F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22860" rIns="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C00000"/>
              </a:solidFill>
            </a:rPr>
            <a:t>Базовый вариант </a:t>
          </a:r>
          <a:endParaRPr lang="ru-RU" sz="3600" b="1" kern="1200" dirty="0">
            <a:solidFill>
              <a:srgbClr val="C00000"/>
            </a:solidFill>
          </a:endParaRPr>
        </a:p>
      </dsp:txBody>
      <dsp:txXfrm>
        <a:off x="1845517" y="816434"/>
        <a:ext cx="3726614" cy="1159494"/>
      </dsp:txXfrm>
    </dsp:sp>
    <dsp:sp modelId="{E63F2325-6A32-4C60-82F5-8A2075A3F48A}">
      <dsp:nvSpPr>
        <dsp:cNvPr id="0" name=""/>
        <dsp:cNvSpPr/>
      </dsp:nvSpPr>
      <dsp:spPr>
        <a:xfrm>
          <a:off x="3055" y="2328374"/>
          <a:ext cx="1993809" cy="917442"/>
        </a:xfrm>
        <a:prstGeom prst="chevron">
          <a:avLst/>
        </a:prstGeom>
        <a:solidFill>
          <a:srgbClr val="92D050"/>
        </a:soli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45720" tIns="22860" rIns="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chemeClr val="tx1"/>
              </a:solidFill>
            </a:rPr>
            <a:t>2 </a:t>
          </a:r>
          <a:r>
            <a:rPr lang="ru-RU" sz="1200" b="1" kern="1200" dirty="0" smtClean="0">
              <a:solidFill>
                <a:schemeClr val="tx1"/>
              </a:solidFill>
            </a:rPr>
            <a:t>вариант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3055" y="2328374"/>
        <a:ext cx="1993809" cy="917442"/>
      </dsp:txXfrm>
    </dsp:sp>
    <dsp:sp modelId="{1CF7752B-E33C-4482-A180-EB99BF6B3342}">
      <dsp:nvSpPr>
        <dsp:cNvPr id="0" name=""/>
        <dsp:cNvSpPr/>
      </dsp:nvSpPr>
      <dsp:spPr>
        <a:xfrm>
          <a:off x="1701751" y="2069053"/>
          <a:ext cx="3870380" cy="1414216"/>
        </a:xfrm>
        <a:prstGeom prst="chevron">
          <a:avLst/>
        </a:prstGeom>
        <a:solidFill>
          <a:srgbClr val="00B0F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C00000"/>
              </a:solidFill>
            </a:rPr>
            <a:t>Умеренно-оптимистичный вариант </a:t>
          </a:r>
          <a:endParaRPr lang="ru-RU" sz="3200" b="1" kern="1200" dirty="0">
            <a:solidFill>
              <a:srgbClr val="C00000"/>
            </a:solidFill>
          </a:endParaRPr>
        </a:p>
      </dsp:txBody>
      <dsp:txXfrm>
        <a:off x="1701751" y="2069053"/>
        <a:ext cx="3870380" cy="14142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0.04132</cdr:x>
      <cdr:y>0.83158</cdr:y>
    </cdr:from>
    <cdr:to>
      <cdr:x>0.45455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7190" y="4514864"/>
          <a:ext cx="35719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2800" b="1" kern="10" dirty="0">
            <a:ln w="15875">
              <a:solidFill>
                <a:srgbClr val="000000"/>
              </a:solidFill>
              <a:round/>
              <a:headEnd/>
              <a:tailEnd/>
            </a:ln>
            <a:solidFill>
              <a:srgbClr val="00FFFF"/>
            </a:solidFill>
            <a:latin typeface="UniCyrillic"/>
          </a:endParaRPr>
        </a:p>
      </cdr:txBody>
    </cdr:sp>
  </cdr:relSizeAnchor>
  <cdr:relSizeAnchor xmlns:cdr="http://schemas.openxmlformats.org/drawingml/2006/chartDrawing">
    <cdr:from>
      <cdr:x>0.52893</cdr:x>
      <cdr:y>0.83951</cdr:y>
    </cdr:from>
    <cdr:to>
      <cdr:x>0.63471</cdr:x>
      <cdr:y>0.99753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572032" y="485778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0.05785</cdr:x>
      <cdr:y>0.84198</cdr:y>
    </cdr:from>
    <cdr:to>
      <cdr:x>0.40496</cdr:x>
      <cdr:y>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500066" y="4872054"/>
          <a:ext cx="3000396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2800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</cdr:x>
      <cdr:y>0.90623</cdr:y>
    </cdr:from>
    <cdr:to>
      <cdr:x>0.42317</cdr:x>
      <cdr:y>1</cdr:y>
    </cdr:to>
    <cdr:pic>
      <cdr:nvPicPr>
        <cdr:cNvPr id="6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5243863"/>
          <a:ext cx="3657917" cy="542591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0.38843</cdr:x>
      <cdr:y>0.85186</cdr:y>
    </cdr:from>
    <cdr:to>
      <cdr:x>1</cdr:x>
      <cdr:y>0.95062</cdr:y>
    </cdr:to>
    <cdr:pic>
      <cdr:nvPicPr>
        <cdr:cNvPr id="7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/>
        <a:stretch xmlns:a="http://schemas.openxmlformats.org/drawingml/2006/main">
          <a:fillRect/>
        </a:stretch>
      </cdr:blipFill>
      <cdr:spPr>
        <a:xfrm xmlns:a="http://schemas.openxmlformats.org/drawingml/2006/main">
          <a:off x="3357586" y="4929222"/>
          <a:ext cx="5286412" cy="571504"/>
        </a:xfrm>
        <a:prstGeom xmlns:a="http://schemas.openxmlformats.org/drawingml/2006/main" prst="rect">
          <a:avLst/>
        </a:prstGeom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75851" y="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3D73D088-79A3-4D67-9722-5CB80CA0285C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4256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75851" y="654256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899434D0-6BC8-467B-809A-8BB08A1E5E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549453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75851" y="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D0A5DF9C-99FB-44A7-868B-887F27E21FB6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87713" y="515938"/>
            <a:ext cx="3446462" cy="2584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02030" y="3271878"/>
            <a:ext cx="8016240" cy="3099673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4256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75851" y="654256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60B277ED-3BAB-4C53-9C34-E3C5E916BA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3822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E52D-6A8A-444D-82FF-D24AED23FB24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FF6E-D6B6-4EB0-915E-58BD43AEB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75849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E52D-6A8A-444D-82FF-D24AED23FB24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FF6E-D6B6-4EB0-915E-58BD43AEB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95821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E52D-6A8A-444D-82FF-D24AED23FB24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FF6E-D6B6-4EB0-915E-58BD43AEB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39885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E52D-6A8A-444D-82FF-D24AED23FB24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FF6E-D6B6-4EB0-915E-58BD43AEB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5333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E52D-6A8A-444D-82FF-D24AED23FB24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FF6E-D6B6-4EB0-915E-58BD43AEB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2055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E52D-6A8A-444D-82FF-D24AED23FB24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FF6E-D6B6-4EB0-915E-58BD43AEB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37885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E52D-6A8A-444D-82FF-D24AED23FB24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FF6E-D6B6-4EB0-915E-58BD43AEB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02889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E52D-6A8A-444D-82FF-D24AED23FB24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FF6E-D6B6-4EB0-915E-58BD43AEB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30503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E52D-6A8A-444D-82FF-D24AED23FB24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FF6E-D6B6-4EB0-915E-58BD43AEB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8976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E52D-6A8A-444D-82FF-D24AED23FB24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FF6E-D6B6-4EB0-915E-58BD43AEB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70099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E52D-6A8A-444D-82FF-D24AED23FB24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FF6E-D6B6-4EB0-915E-58BD43AEB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36967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BE52D-6A8A-444D-82FF-D24AED23FB24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4FF6E-D6B6-4EB0-915E-58BD43AEB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32101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oleObject" Target="../embeddings/_____Microsoft_Office_Excel_97-20031.xls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AutoShape 2"/>
          <p:cNvSpPr>
            <a:spLocks noChangeArrowheads="1"/>
          </p:cNvSpPr>
          <p:nvPr/>
        </p:nvSpPr>
        <p:spPr bwMode="auto">
          <a:xfrm>
            <a:off x="0" y="1"/>
            <a:ext cx="9144000" cy="2143115"/>
          </a:xfrm>
          <a:prstGeom prst="roundRect">
            <a:avLst>
              <a:gd name="adj" fmla="val 4801"/>
            </a:avLst>
          </a:prstGeom>
          <a:solidFill>
            <a:schemeClr val="accent1">
              <a:lumMod val="90000"/>
              <a:alpha val="89000"/>
            </a:schemeClr>
          </a:soli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buFontTx/>
              <a:buChar char="•"/>
            </a:pPr>
            <a:endParaRPr lang="ko-KR" altLang="en-US">
              <a:solidFill>
                <a:srgbClr val="000000"/>
              </a:solidFill>
              <a:ea typeface="HY헤드라인M" pitchFamily="18" charset="-127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8565367" cy="1285884"/>
          </a:xfrm>
        </p:spPr>
        <p:txBody>
          <a:bodyPr>
            <a:noAutofit/>
          </a:bodyPr>
          <a:lstStyle/>
          <a:p>
            <a:r>
              <a:rPr lang="ru-RU" sz="4800" b="1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UniCyrillic"/>
                <a:ea typeface="+mn-ea"/>
                <a:cs typeface="+mn-cs"/>
              </a:rPr>
              <a:t>Варианты Прогноза социально-экономического развития</a:t>
            </a:r>
            <a:endParaRPr lang="ru-RU" sz="4800" b="1" kern="1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UniCyrillic"/>
              <a:ea typeface="+mn-ea"/>
              <a:cs typeface="+mn-cs"/>
            </a:endParaRPr>
          </a:p>
        </p:txBody>
      </p:sp>
      <p:graphicFrame>
        <p:nvGraphicFramePr>
          <p:cNvPr id="19" name="Схема 18"/>
          <p:cNvGraphicFramePr/>
          <p:nvPr>
            <p:extLst>
              <p:ext uri="{D42A27DB-BD31-4B8C-83A1-F6EECF244321}">
                <p14:modId xmlns="" xmlns:p14="http://schemas.microsoft.com/office/powerpoint/2010/main" val="3112340699"/>
              </p:ext>
            </p:extLst>
          </p:nvPr>
        </p:nvGraphicFramePr>
        <p:xfrm>
          <a:off x="3571868" y="2428868"/>
          <a:ext cx="5572132" cy="4286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 descr="герб Минусинска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" contrast="10000"/>
          </a:blip>
          <a:srcRect/>
          <a:stretch>
            <a:fillRect/>
          </a:stretch>
        </p:blipFill>
        <p:spPr bwMode="auto">
          <a:xfrm>
            <a:off x="142875" y="142875"/>
            <a:ext cx="7207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569" name="Rectangle 1"/>
          <p:cNvSpPr>
            <a:spLocks noChangeArrowheads="1"/>
          </p:cNvSpPr>
          <p:nvPr/>
        </p:nvSpPr>
        <p:spPr bwMode="auto">
          <a:xfrm>
            <a:off x="0" y="2432217"/>
            <a:ext cx="3500430" cy="418576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  <a:tab pos="1900238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Разработка прогноза социально-экономического развития города на 2016 - 2018 годы осуществлялась в двух вариантах. Базовый вариант (вариант 1) - исходит из относительно устойчивой комбинации внешних и внутренних условий, позволяющей сохранить достигнутые показатели социально-экономического развития территории на уровне 2014-2015 годов. Умеренно-оптимистичный вариант (вариант 2) – предполагает более благоприятное сочетание внешних и внутренних условий развития в ближайшие годы, обеспечивающее повышение темпов роста производства и инвестиционной активности.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504192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8" name="AutoShape 2"/>
          <p:cNvSpPr>
            <a:spLocks noChangeArrowheads="1"/>
          </p:cNvSpPr>
          <p:nvPr/>
        </p:nvSpPr>
        <p:spPr bwMode="auto">
          <a:xfrm>
            <a:off x="0" y="1"/>
            <a:ext cx="9144000" cy="1628800"/>
          </a:xfrm>
          <a:prstGeom prst="roundRect">
            <a:avLst>
              <a:gd name="adj" fmla="val 4801"/>
            </a:avLst>
          </a:prstGeom>
          <a:solidFill>
            <a:schemeClr val="accent1">
              <a:lumMod val="75000"/>
              <a:alpha val="89000"/>
            </a:schemeClr>
          </a:soli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buFontTx/>
              <a:buChar char="•"/>
            </a:pPr>
            <a:endParaRPr lang="ko-KR" altLang="en-US" sz="1800">
              <a:solidFill>
                <a:srgbClr val="000000"/>
              </a:solidFill>
              <a:ea typeface="HY헤드라인M" pitchFamily="18" charset="-127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27112" y="85193"/>
            <a:ext cx="8565367" cy="1543607"/>
          </a:xfrm>
        </p:spPr>
        <p:txBody>
          <a:bodyPr>
            <a:noAutofit/>
          </a:bodyPr>
          <a:lstStyle/>
          <a:p>
            <a:r>
              <a:rPr lang="ru-RU" b="1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UniCyrillic"/>
                <a:ea typeface="+mn-ea"/>
                <a:cs typeface="+mn-cs"/>
              </a:rPr>
              <a:t>Прогноз показателей инфляции</a:t>
            </a:r>
            <a:endParaRPr lang="ru-RU" b="1" kern="1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UniCyrillic"/>
              <a:ea typeface="+mn-ea"/>
              <a:cs typeface="+mn-cs"/>
            </a:endParaRPr>
          </a:p>
        </p:txBody>
      </p:sp>
      <p:graphicFrame>
        <p:nvGraphicFramePr>
          <p:cNvPr id="15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0" y="1708117"/>
          <a:ext cx="6215074" cy="51498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5" descr="герб Минусинска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" contrast="10000"/>
          </a:blip>
          <a:srcRect/>
          <a:stretch>
            <a:fillRect/>
          </a:stretch>
        </p:blipFill>
        <p:spPr bwMode="auto">
          <a:xfrm>
            <a:off x="142875" y="142875"/>
            <a:ext cx="7207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45" name="Rectangle 1"/>
          <p:cNvSpPr>
            <a:spLocks noChangeArrowheads="1"/>
          </p:cNvSpPr>
          <p:nvPr/>
        </p:nvSpPr>
        <p:spPr bwMode="auto">
          <a:xfrm>
            <a:off x="4929190" y="3797169"/>
            <a:ext cx="4214810" cy="28931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Рост инфляции, наблюдавшийся в конце 2014 – начале 2015 года, обусловленный рядом факторов, замедлится к концу 2015 года. В 2016 году по сценарным параметрам инфляция замедлится почти вдвое – до 7,0 %. К 2018 году в условиях укрепления рубля инфляция снизится до 5,3 %. Среднесрочному снижению инфляции будут способствовать укрепление номинального курса рубля, рост предложения и усиление конкуренции с импортом.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69578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Picture 5" descr="герб Минусинска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" contrast="10000"/>
          </a:blip>
          <a:srcRect/>
          <a:stretch>
            <a:fillRect/>
          </a:stretch>
        </p:blipFill>
        <p:spPr bwMode="auto">
          <a:xfrm>
            <a:off x="142875" y="142875"/>
            <a:ext cx="7207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49" name="Rectangle 1"/>
          <p:cNvSpPr>
            <a:spLocks noChangeArrowheads="1"/>
          </p:cNvSpPr>
          <p:nvPr/>
        </p:nvSpPr>
        <p:spPr bwMode="auto">
          <a:xfrm>
            <a:off x="1000100" y="328584"/>
            <a:ext cx="8001056" cy="2677656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Общая оценка социально – экономической ситуации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в муниципальном образовании за отчетный период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Среди муниципальных образований Красноярского края  город Минусинск относится к городам со стабильно развивающейся экономикой. Численность постоянного населения составляет на 1 июля 2015 года 71 083 человек,   из которых численность постоянного населения в трудоспособном возрасте на начало периода составляет 38 369 человек или 54 % от общего количества постоянного населения.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Основными предприятиями города являются ЗАО «Минусинская кондитерская фабрика», ООО «Минусинский пивоваренный завод, ОАО «Молоко»и ООО «КДВ Минусинск».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Всего на территории муниципального образования зарегистрировано 2 384  индивидуальных предпринимателей, 730 организации малого бизнеса.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0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410702667"/>
              </p:ext>
            </p:extLst>
          </p:nvPr>
        </p:nvGraphicFramePr>
        <p:xfrm>
          <a:off x="457200" y="3000372"/>
          <a:ext cx="8229600" cy="38576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22069578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ChangeArrowheads="1"/>
          </p:cNvSpPr>
          <p:nvPr/>
        </p:nvSpPr>
        <p:spPr bwMode="auto">
          <a:xfrm>
            <a:off x="0" y="201595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Удельный вес пищевой промышленности в общем объеме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производства, в %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5" name="Объект 2"/>
          <p:cNvGraphicFramePr>
            <a:graphicFrameLocks noChangeAspect="1"/>
          </p:cNvGraphicFramePr>
          <p:nvPr/>
        </p:nvGraphicFramePr>
        <p:xfrm>
          <a:off x="357158" y="1357298"/>
          <a:ext cx="8429652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6675" name="Rectangle 3"/>
          <p:cNvSpPr>
            <a:spLocks noChangeArrowheads="1"/>
          </p:cNvSpPr>
          <p:nvPr/>
        </p:nvSpPr>
        <p:spPr bwMode="auto">
          <a:xfrm>
            <a:off x="0" y="444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14" name="Picture 3" descr="C:\Documents and Settings\mz1\Рабочий стол\ЛОГОТИПЫ\IMG_05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431168" y="-11715856"/>
            <a:ext cx="6715172" cy="3714776"/>
          </a:xfrm>
          <a:prstGeom prst="rect">
            <a:avLst/>
          </a:prstGeom>
          <a:noFill/>
        </p:spPr>
      </p:pic>
      <p:sp>
        <p:nvSpPr>
          <p:cNvPr id="93185" name="Rectangle 1"/>
          <p:cNvSpPr>
            <a:spLocks noChangeArrowheads="1"/>
          </p:cNvSpPr>
          <p:nvPr/>
        </p:nvSpPr>
        <p:spPr bwMode="auto">
          <a:xfrm>
            <a:off x="0" y="179037"/>
            <a:ext cx="3286116" cy="59708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 CYR"/>
              </a:rPr>
              <a:t>Малое и среднее предпринимательство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 CYR"/>
              </a:rPr>
              <a:t>Развитие малых и средних форм бизнеса с каждым годом начинает быть все более актуальным. Являясь полноправными субъектами рыночных отношений, они вносят существенный вклад в обеспечение населения товарами, услугами, способствуют повышению занятости. Стабильность малого и среднего бизнеса способствует повышению качества жизни населения.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 CYR"/>
              </a:rPr>
              <a:t>В муниципальном образовании город Минусинск число субъектов малого и среднего бизнеса составило 3 118 единиц на конец 2014 года, из них 730- организации малого бизнеса (юридические лица), 2 384 – индивидуальные предприниматели, 4 – организации, относящиеся к среднему бизнесу.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1" name="Объект 7"/>
          <p:cNvGraphicFramePr/>
          <p:nvPr/>
        </p:nvGraphicFramePr>
        <p:xfrm>
          <a:off x="3357554" y="0"/>
          <a:ext cx="5572164" cy="6643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11961777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78247253"/>
              </p:ext>
            </p:extLst>
          </p:nvPr>
        </p:nvGraphicFramePr>
        <p:xfrm>
          <a:off x="500034" y="2071678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0" y="0"/>
            <a:ext cx="9144000" cy="1857364"/>
          </a:xfrm>
          <a:prstGeom prst="roundRect">
            <a:avLst>
              <a:gd name="adj" fmla="val 4801"/>
            </a:avLst>
          </a:prstGeom>
          <a:solidFill>
            <a:schemeClr val="accent1">
              <a:lumMod val="75000"/>
              <a:alpha val="89000"/>
            </a:schemeClr>
          </a:soli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/>
            <a:r>
              <a:rPr lang="ru-RU" altLang="ko-KR" sz="3600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UniCyrillic"/>
              </a:rPr>
              <a:t>Динамика объема инвестиций </a:t>
            </a:r>
          </a:p>
          <a:p>
            <a:pPr algn="ctr"/>
            <a:r>
              <a:rPr lang="ru-RU" altLang="ko-KR" sz="3600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UniCyrillic"/>
              </a:rPr>
              <a:t>в основной капитал</a:t>
            </a:r>
            <a:endParaRPr lang="ko-KR" altLang="en-US" sz="3600" kern="1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UniCyrillic"/>
            </a:endParaRPr>
          </a:p>
        </p:txBody>
      </p:sp>
      <p:pic>
        <p:nvPicPr>
          <p:cNvPr id="6" name="Picture 5" descr="герб Минусинска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" contrast="10000"/>
          </a:blip>
          <a:srcRect/>
          <a:stretch>
            <a:fillRect/>
          </a:stretch>
        </p:blipFill>
        <p:spPr bwMode="auto">
          <a:xfrm>
            <a:off x="142875" y="142875"/>
            <a:ext cx="7207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869149534"/>
              </p:ext>
            </p:extLst>
          </p:nvPr>
        </p:nvGraphicFramePr>
        <p:xfrm>
          <a:off x="142844" y="1600200"/>
          <a:ext cx="8858312" cy="4972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0" y="0"/>
            <a:ext cx="9144000" cy="1857364"/>
          </a:xfrm>
          <a:prstGeom prst="roundRect">
            <a:avLst>
              <a:gd name="adj" fmla="val 4801"/>
            </a:avLst>
          </a:prstGeom>
          <a:solidFill>
            <a:schemeClr val="accent1">
              <a:lumMod val="75000"/>
              <a:alpha val="89000"/>
            </a:schemeClr>
          </a:soli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/>
            <a:r>
              <a:rPr lang="ru-RU" altLang="ko-KR" sz="3600" b="1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UniCyrillic"/>
              </a:rPr>
              <a:t>Темпы роста среднемесячной </a:t>
            </a:r>
          </a:p>
          <a:p>
            <a:pPr algn="ctr"/>
            <a:r>
              <a:rPr lang="ru-RU" altLang="ko-KR" sz="3600" b="1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UniCyrillic"/>
              </a:rPr>
              <a:t>заработной платы</a:t>
            </a:r>
            <a:endParaRPr lang="ko-KR" altLang="en-US" sz="3600" b="1" kern="1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UniCyrillic"/>
            </a:endParaRPr>
          </a:p>
        </p:txBody>
      </p:sp>
      <p:pic>
        <p:nvPicPr>
          <p:cNvPr id="8" name="Picture 5" descr="герб Минусинска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" contrast="10000"/>
          </a:blip>
          <a:srcRect/>
          <a:stretch>
            <a:fillRect/>
          </a:stretch>
        </p:blipFill>
        <p:spPr bwMode="auto">
          <a:xfrm>
            <a:off x="142875" y="142875"/>
            <a:ext cx="7207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0" y="0"/>
            <a:ext cx="9144000" cy="1052736"/>
          </a:xfrm>
          <a:prstGeom prst="roundRect">
            <a:avLst>
              <a:gd name="adj" fmla="val 4801"/>
            </a:avLst>
          </a:prstGeom>
          <a:solidFill>
            <a:schemeClr val="accent1">
              <a:lumMod val="75000"/>
              <a:alpha val="89000"/>
            </a:schemeClr>
          </a:soli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/>
            <a:r>
              <a:rPr lang="ru-RU" altLang="ko-KR" sz="3200" b="1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UniCyrillic"/>
              </a:rPr>
              <a:t>Уровень средней заработной платы</a:t>
            </a:r>
            <a:endParaRPr lang="ko-KR" altLang="en-US" sz="3200" b="1" kern="1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UniCyrillic"/>
            </a:endParaRPr>
          </a:p>
        </p:txBody>
      </p:sp>
      <p:graphicFrame>
        <p:nvGraphicFramePr>
          <p:cNvPr id="10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285720" y="1071546"/>
          <a:ext cx="8643998" cy="5786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chart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5715016"/>
            <a:ext cx="3571900" cy="642942"/>
          </a:xfrm>
          <a:prstGeom prst="rect">
            <a:avLst/>
          </a:prstGeom>
        </p:spPr>
      </p:pic>
      <p:pic>
        <p:nvPicPr>
          <p:cNvPr id="7" name="Picture 5" descr="герб Минусинска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" contrast="10000"/>
          </a:blip>
          <a:srcRect/>
          <a:stretch>
            <a:fillRect/>
          </a:stretch>
        </p:blipFill>
        <p:spPr bwMode="auto">
          <a:xfrm>
            <a:off x="142875" y="142875"/>
            <a:ext cx="7207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5591039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0" y="0"/>
            <a:ext cx="9144000" cy="1052736"/>
          </a:xfrm>
          <a:prstGeom prst="roundRect">
            <a:avLst>
              <a:gd name="adj" fmla="val 4801"/>
            </a:avLst>
          </a:prstGeom>
          <a:solidFill>
            <a:schemeClr val="accent1">
              <a:lumMod val="75000"/>
              <a:alpha val="89000"/>
            </a:schemeClr>
          </a:soli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/>
            <a:r>
              <a:rPr lang="ru-RU" altLang="ko-KR" sz="2800" b="1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UniCyrillic"/>
              </a:rPr>
              <a:t>Обеспечение детей дошкольным образованием</a:t>
            </a:r>
            <a:endParaRPr lang="ko-KR" altLang="en-US" sz="2800" b="1" kern="1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UniCyrillic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85794274"/>
              </p:ext>
            </p:extLst>
          </p:nvPr>
        </p:nvGraphicFramePr>
        <p:xfrm>
          <a:off x="0" y="1071546"/>
          <a:ext cx="5572164" cy="54975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000628" y="1571612"/>
            <a:ext cx="41433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2400" b="1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UniCyrillic"/>
                <a:sym typeface="Symbol"/>
              </a:rPr>
              <a:t> Открытия блока шестилеток в Лицее на 45 мест</a:t>
            </a:r>
            <a:endParaRPr lang="ru-RU" altLang="ko-KR" sz="2400" b="1" kern="10" dirty="0" smtClean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UniCyrillic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0628" y="3214686"/>
            <a:ext cx="4143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2400" b="1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UniCyrillic"/>
                <a:sym typeface="Symbol"/>
              </a:rPr>
              <a:t> Открытия детского сада 20 «</a:t>
            </a:r>
            <a:r>
              <a:rPr lang="ru-RU" altLang="ko-KR" sz="2400" b="1" kern="10" dirty="0" err="1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UniCyrillic"/>
                <a:sym typeface="Symbol"/>
              </a:rPr>
              <a:t>Капитошка</a:t>
            </a:r>
            <a:r>
              <a:rPr lang="ru-RU" altLang="ko-KR" sz="2400" b="1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UniCyrillic"/>
                <a:sym typeface="Symbol"/>
              </a:rPr>
              <a:t>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00628" y="4500570"/>
            <a:ext cx="4143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2400" b="1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UniCyrillic"/>
                <a:sym typeface="Symbol"/>
              </a:rPr>
              <a:t> Реконструкция детского сада № 17 «</a:t>
            </a:r>
            <a:r>
              <a:rPr lang="ru-RU" altLang="ko-KR" sz="2400" b="1" kern="10" dirty="0" err="1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UniCyrillic"/>
                <a:sym typeface="Symbol"/>
              </a:rPr>
              <a:t>Жемчужинка</a:t>
            </a:r>
            <a:r>
              <a:rPr lang="ru-RU" altLang="ko-KR" sz="2400" b="1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UniCyrillic"/>
                <a:sym typeface="Symbol"/>
              </a:rPr>
              <a:t>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43438" y="5715016"/>
            <a:ext cx="45005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2400" b="1" kern="10" dirty="0" smtClean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UniCyrillic"/>
                <a:sym typeface="Symbol"/>
              </a:rPr>
              <a:t> Открытия 20 октября 2015 детского сада «Звездочка»</a:t>
            </a:r>
          </a:p>
        </p:txBody>
      </p:sp>
    </p:spTree>
    <p:extLst>
      <p:ext uri="{BB962C8B-B14F-4D97-AF65-F5344CB8AC3E}">
        <p14:creationId xmlns="" xmlns:p14="http://schemas.microsoft.com/office/powerpoint/2010/main" val="35591039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23943" y="259206"/>
            <a:ext cx="7572428" cy="584775"/>
          </a:xfrm>
          <a:prstGeom prst="rect">
            <a:avLst/>
          </a:prstGeom>
          <a:solidFill>
            <a:schemeClr val="accent1">
              <a:lumMod val="75000"/>
              <a:alpha val="89000"/>
            </a:schemeClr>
          </a:soli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ru-RU" altLang="ko-KR" sz="3200" b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UniCyrillic"/>
              </a:rPr>
              <a:t>Отрасль образования</a:t>
            </a:r>
          </a:p>
        </p:txBody>
      </p:sp>
      <p:graphicFrame>
        <p:nvGraphicFramePr>
          <p:cNvPr id="31748" name="Диаграмма 4"/>
          <p:cNvGraphicFramePr>
            <a:graphicFrameLocks/>
          </p:cNvGraphicFramePr>
          <p:nvPr/>
        </p:nvGraphicFramePr>
        <p:xfrm>
          <a:off x="1281113" y="857250"/>
          <a:ext cx="7086600" cy="3917950"/>
        </p:xfrm>
        <a:graphic>
          <a:graphicData uri="http://schemas.openxmlformats.org/presentationml/2006/ole">
            <p:oleObj spid="_x0000_s65554" r:id="rId4" imgW="7090262" imgH="3913971" progId="Excel.Sheet.8">
              <p:embed/>
            </p:oleObj>
          </a:graphicData>
        </a:graphic>
      </p:graphicFrame>
      <p:pic>
        <p:nvPicPr>
          <p:cNvPr id="31749" name="Picture 3" descr="C:\Users\Ekon\Desktop\образование фото\47fd82466ef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163" y="4194175"/>
            <a:ext cx="3195637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2" descr="C:\Users\Ekon\Desktop\образование фото\55e80ccc0f32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3724275"/>
            <a:ext cx="4154488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герб Минусинска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" contrast="10000"/>
          </a:blip>
          <a:srcRect/>
          <a:stretch>
            <a:fillRect/>
          </a:stretch>
        </p:blipFill>
        <p:spPr bwMode="auto">
          <a:xfrm>
            <a:off x="142875" y="142875"/>
            <a:ext cx="7207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14180</TotalTime>
  <Words>393</Words>
  <Application>Microsoft Office PowerPoint</Application>
  <PresentationFormat>Экран (4:3)</PresentationFormat>
  <Paragraphs>51</Paragraphs>
  <Slides>10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Тема Office</vt:lpstr>
      <vt:lpstr>Лист Microsoft Office Excel 97-2003</vt:lpstr>
      <vt:lpstr>Варианты Прогноза социально-экономического развития</vt:lpstr>
      <vt:lpstr>Прогноз показателей инфляции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MultiDVD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Правительство Кыргызской Республики</dc:title>
  <dc:creator>user</dc:creator>
  <cp:lastModifiedBy>nata</cp:lastModifiedBy>
  <cp:revision>414</cp:revision>
  <cp:lastPrinted>2013-05-27T09:10:15Z</cp:lastPrinted>
  <dcterms:created xsi:type="dcterms:W3CDTF">2012-08-08T07:27:33Z</dcterms:created>
  <dcterms:modified xsi:type="dcterms:W3CDTF">2016-04-06T09:39:31Z</dcterms:modified>
</cp:coreProperties>
</file>