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9" r:id="rId4"/>
    <p:sldId id="269" r:id="rId5"/>
    <p:sldId id="270" r:id="rId6"/>
    <p:sldId id="274" r:id="rId7"/>
    <p:sldId id="261" r:id="rId8"/>
    <p:sldId id="27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230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628800"/>
            <a:ext cx="6588968" cy="130872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Целевые </a:t>
            </a:r>
            <a:r>
              <a:rPr lang="ru-RU" dirty="0" smtClean="0">
                <a:solidFill>
                  <a:schemeClr val="bg1"/>
                </a:solidFill>
              </a:rPr>
              <a:t>индикаторы </a:t>
            </a:r>
            <a:r>
              <a:rPr lang="ru-RU" dirty="0">
                <a:solidFill>
                  <a:schemeClr val="bg1"/>
                </a:solidFill>
              </a:rPr>
              <a:t>и </a:t>
            </a:r>
            <a:r>
              <a:rPr lang="ru-RU" dirty="0" smtClean="0">
                <a:solidFill>
                  <a:schemeClr val="bg1"/>
                </a:solidFill>
              </a:rPr>
              <a:t>показатели </a:t>
            </a:r>
            <a:r>
              <a:rPr lang="ru-RU" dirty="0">
                <a:solidFill>
                  <a:schemeClr val="bg1"/>
                </a:solidFill>
              </a:rPr>
              <a:t>результативности </a:t>
            </a:r>
            <a:r>
              <a:rPr lang="ru-RU" dirty="0" smtClean="0">
                <a:solidFill>
                  <a:schemeClr val="bg1"/>
                </a:solidFill>
              </a:rPr>
              <a:t>муниципальной  программы «Молодежь Минусинска»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 2024 -2026годы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488832" cy="1224136"/>
          </a:xfrm>
        </p:spPr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</a:rPr>
              <a:t>Молодежь Минусинска</a:t>
            </a:r>
            <a:endParaRPr lang="ru-RU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2" descr="D:\_Documents\Desktop\Фото для презентаций за 2022 год\с инета\молодеж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84984"/>
            <a:ext cx="5040560" cy="336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276872"/>
            <a:ext cx="5256584" cy="360040"/>
          </a:xfrm>
        </p:spPr>
        <p:txBody>
          <a:bodyPr>
            <a:noAutofit/>
          </a:bodyPr>
          <a:lstStyle/>
          <a:p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94861186"/>
              </p:ext>
            </p:extLst>
          </p:nvPr>
        </p:nvGraphicFramePr>
        <p:xfrm>
          <a:off x="914400" y="2420938"/>
          <a:ext cx="7772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459111"/>
              </p:ext>
            </p:extLst>
          </p:nvPr>
        </p:nvGraphicFramePr>
        <p:xfrm>
          <a:off x="251520" y="260649"/>
          <a:ext cx="8640960" cy="593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51"/>
                <a:gridCol w="1724589"/>
                <a:gridCol w="936104"/>
                <a:gridCol w="1008112"/>
                <a:gridCol w="1080120"/>
                <a:gridCol w="864096"/>
                <a:gridCol w="864096"/>
                <a:gridCol w="864096"/>
                <a:gridCol w="864096"/>
              </a:tblGrid>
              <a:tr h="864095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 </a:t>
                      </a:r>
                      <a:r>
                        <a:rPr lang="ru-RU" sz="1100" dirty="0" smtClean="0"/>
                        <a:t>п/п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Наименование целевого индикатора,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Единицы измерения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Вес показателя результативности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Источник информации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</a:t>
                      </a:r>
                    </a:p>
                    <a:p>
                      <a:r>
                        <a:rPr lang="ru-RU" sz="1100" dirty="0" smtClean="0"/>
                        <a:t>2023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</a:t>
                      </a:r>
                    </a:p>
                    <a:p>
                      <a:r>
                        <a:rPr lang="ru-RU" sz="1100" dirty="0" smtClean="0"/>
                        <a:t>2024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 </a:t>
                      </a:r>
                    </a:p>
                    <a:p>
                      <a:r>
                        <a:rPr lang="ru-RU" sz="1100" dirty="0" smtClean="0"/>
                        <a:t>2025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 </a:t>
                      </a:r>
                    </a:p>
                    <a:p>
                      <a:r>
                        <a:rPr lang="ru-RU" sz="1100" dirty="0" smtClean="0"/>
                        <a:t>2026</a:t>
                      </a:r>
                      <a:endParaRPr lang="ru-RU" sz="1100" dirty="0"/>
                    </a:p>
                  </a:txBody>
                  <a:tcPr/>
                </a:tc>
              </a:tr>
              <a:tr h="90331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лауреатов премии Главы города молодым талантам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чел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Протокол по итогам заседания конкурсной комиссии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   12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/>
                </a:tc>
              </a:tr>
              <a:tr h="183576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2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</a:rPr>
                        <a:t>благополучателей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 – граждан города Минусинска, вовлеченных в реализацию молодежных гражданско-патриотических проектов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чел.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Отчет о фактическом исполнении муниципального задания муниципальным учреждением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5000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5050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5100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5100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1171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Количество граждан, зарегистрированных в единой информационной системе «Добровольцы России»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/>
                        </a:rPr>
                        <a:t>х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Аналитическая информация на сайте добро.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ru</a:t>
                      </a:r>
                      <a:endParaRPr lang="ru-RU" sz="11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130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130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444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Количество поддержанных проектов в сфере  добровольчества и  волонтерства на территории города Минусинска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SimSun"/>
                          <a:cs typeface="Times New Roman" pitchFamily="18" charset="0"/>
                        </a:rPr>
                        <a:t>х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Выписка из протокола проекта «Территория Красноярский край»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369113"/>
              </p:ext>
            </p:extLst>
          </p:nvPr>
        </p:nvGraphicFramePr>
        <p:xfrm>
          <a:off x="179512" y="139825"/>
          <a:ext cx="8736154" cy="6545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242"/>
                <a:gridCol w="1933022"/>
                <a:gridCol w="720080"/>
                <a:gridCol w="144016"/>
                <a:gridCol w="792088"/>
                <a:gridCol w="1161848"/>
                <a:gridCol w="886476"/>
                <a:gridCol w="868106"/>
                <a:gridCol w="893638"/>
                <a:gridCol w="893638"/>
              </a:tblGrid>
              <a:tr h="792088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N </a:t>
                      </a:r>
                      <a:r>
                        <a:rPr lang="ru-RU" sz="1050" dirty="0" smtClean="0"/>
                        <a:t>п/п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Наименование показателя результативности</a:t>
                      </a:r>
                      <a:endParaRPr lang="ru-RU" sz="105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50" dirty="0" smtClean="0"/>
                        <a:t>Единицы измерения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Вес показателя результативности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Источник информации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Значения показателей</a:t>
                      </a:r>
                    </a:p>
                    <a:p>
                      <a:r>
                        <a:rPr lang="ru-RU" sz="1050" dirty="0" smtClean="0"/>
                        <a:t>2023</a:t>
                      </a:r>
                    </a:p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Значения показателей</a:t>
                      </a:r>
                    </a:p>
                    <a:p>
                      <a:r>
                        <a:rPr lang="ru-RU" sz="1050" dirty="0" smtClean="0"/>
                        <a:t>2024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Значения показателей  </a:t>
                      </a:r>
                    </a:p>
                    <a:p>
                      <a:r>
                        <a:rPr lang="ru-RU" sz="1050" dirty="0" smtClean="0"/>
                        <a:t>2025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Значения показателей   </a:t>
                      </a:r>
                    </a:p>
                    <a:p>
                      <a:r>
                        <a:rPr lang="ru-RU" sz="1050" dirty="0" smtClean="0"/>
                        <a:t>2026</a:t>
                      </a:r>
                      <a:endParaRPr lang="ru-RU" sz="1050" dirty="0"/>
                    </a:p>
                  </a:txBody>
                  <a:tcPr/>
                </a:tc>
              </a:tr>
              <a:tr h="294496">
                <a:tc gridSpan="10">
                  <a:txBody>
                    <a:bodyPr/>
                    <a:lstStyle/>
                    <a:p>
                      <a:r>
                        <a:rPr lang="ru-RU" sz="1200" dirty="0" smtClean="0"/>
                        <a:t>Подпрограмма 1 «Вовлечение молодежи  г. Минусинска в социальную практику»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2480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n-lt"/>
                        </a:rPr>
                        <a:t>1.1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Количество молодых граждан,    проживающих в городе Минусинске, вовлеченных в российское движение детей и молодежи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чел.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0,1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Аналитическая информация на сайте «Движение Первых»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+mn-lt"/>
                        </a:rPr>
                        <a:t>500</a:t>
                      </a:r>
                      <a:endParaRPr lang="ru-RU" sz="105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550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600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600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90952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n-lt"/>
                        </a:rPr>
                        <a:t>1.2</a:t>
                      </a:r>
                    </a:p>
                    <a:p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Количество подписчиков/ участников группы молодежного центра МЦ «Защитник» в социальных сетях 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чел.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0,1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Аналитическая информация в группе ВК Защитник | молодёжный центр Минусинск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5000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+mn-lt"/>
                        </a:rPr>
                        <a:t>5100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5200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5200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36104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n-lt"/>
                        </a:rPr>
                        <a:t>1.3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 smtClean="0">
                          <a:latin typeface="+mn-lt"/>
                        </a:rPr>
                        <a:t>Количество созданных рабочих мест для несовершеннолетних граждан, проживающих в городе Минусинске 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ед.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Приказ по Отделу спорта и молодежной политики «Об организации муниципального отряда»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123</a:t>
                      </a:r>
                    </a:p>
                    <a:p>
                      <a:pPr algn="ctr"/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n-lt"/>
                        </a:rPr>
                        <a:t>1.4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 smtClean="0">
                          <a:latin typeface="+mn-lt"/>
                        </a:rPr>
                        <a:t>Количество мероприятий организованных подведомственным учреждением </a:t>
                      </a:r>
                    </a:p>
                    <a:p>
                      <a:pPr algn="just"/>
                      <a:r>
                        <a:rPr lang="ru-RU" sz="1050" dirty="0" smtClean="0">
                          <a:latin typeface="+mn-lt"/>
                        </a:rPr>
                        <a:t>МЦ «Защитник»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ед.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0,05</a:t>
                      </a:r>
                      <a:endParaRPr lang="ru-RU" sz="105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Отчет о фактическом исполнении муниципального задания муниципальным учреждением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89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89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89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16104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+mn-lt"/>
                        </a:rPr>
                        <a:t>1.5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 smtClean="0">
                          <a:latin typeface="+mn-lt"/>
                        </a:rPr>
                        <a:t>Численность несовершеннолетних и молодежи в возрасте от 14 до 35 лет, вовлеченных в деятельность объединений </a:t>
                      </a:r>
                    </a:p>
                    <a:p>
                      <a:pPr algn="just"/>
                      <a:r>
                        <a:rPr lang="ru-RU" sz="1050" dirty="0" smtClean="0">
                          <a:latin typeface="+mn-lt"/>
                        </a:rPr>
                        <a:t>МЦ</a:t>
                      </a:r>
                      <a:r>
                        <a:rPr lang="ru-RU" sz="1050" baseline="0" dirty="0" smtClean="0">
                          <a:latin typeface="+mn-lt"/>
                        </a:rPr>
                        <a:t> «Защитник»</a:t>
                      </a:r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Times New Roman"/>
                        </a:rPr>
                        <a:t>чел</a:t>
                      </a: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Отчет о фактическом исполнении муниципального задания муниципальным учреждением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600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600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600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/>
                        </a:rPr>
                        <a:t>600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923049"/>
              </p:ext>
            </p:extLst>
          </p:nvPr>
        </p:nvGraphicFramePr>
        <p:xfrm>
          <a:off x="107504" y="332656"/>
          <a:ext cx="8914767" cy="576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638"/>
                <a:gridCol w="1745703"/>
                <a:gridCol w="1022626"/>
                <a:gridCol w="1022626"/>
                <a:gridCol w="1091999"/>
                <a:gridCol w="876135"/>
                <a:gridCol w="892549"/>
                <a:gridCol w="908563"/>
                <a:gridCol w="908928"/>
              </a:tblGrid>
              <a:tr h="864096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 </a:t>
                      </a:r>
                      <a:r>
                        <a:rPr lang="ru-RU" sz="1100" dirty="0" smtClean="0"/>
                        <a:t>п/п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Наименование показателя результативности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Единицы измерения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Вес показателя результативности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Источник информации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</a:t>
                      </a:r>
                    </a:p>
                    <a:p>
                      <a:r>
                        <a:rPr lang="ru-RU" sz="1100" dirty="0" smtClean="0"/>
                        <a:t>2023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</a:t>
                      </a:r>
                    </a:p>
                    <a:p>
                      <a:r>
                        <a:rPr lang="ru-RU" sz="1100" dirty="0" smtClean="0"/>
                        <a:t>2024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</a:t>
                      </a:r>
                    </a:p>
                    <a:p>
                      <a:r>
                        <a:rPr lang="ru-RU" sz="1100" dirty="0" smtClean="0"/>
                        <a:t>2025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</a:t>
                      </a:r>
                    </a:p>
                    <a:p>
                      <a:r>
                        <a:rPr lang="ru-RU" sz="1100" dirty="0" smtClean="0"/>
                        <a:t>2026</a:t>
                      </a:r>
                      <a:endParaRPr lang="ru-RU" sz="1100" dirty="0"/>
                    </a:p>
                  </a:txBody>
                  <a:tcPr/>
                </a:tc>
              </a:tr>
              <a:tr h="241789">
                <a:tc gridSpan="9">
                  <a:txBody>
                    <a:bodyPr/>
                    <a:lstStyle/>
                    <a:p>
                      <a:r>
                        <a:rPr lang="ru-RU" sz="1200" dirty="0" smtClean="0"/>
                        <a:t>Подпрограмма2</a:t>
                      </a:r>
                      <a:r>
                        <a:rPr lang="ru-RU" sz="1200" baseline="0" dirty="0" smtClean="0"/>
                        <a:t>  «Патриотическое воспитание молодежи города Минусинска»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431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2.1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молодежи проживающей в городе Минусинске, задействованной в проекте «Пост №1» 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чел.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Реестр участников проекта «Пост №1»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240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245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250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250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2819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2.2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молодых граждан, проживающих в городе Минусинске, являющихся членами или участниками патриотических объединений и клубов города Минусинска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чел.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Аналитическая информация на сайте «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Юнармия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»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250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270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300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300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</a:tr>
              <a:tr h="158417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2.3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мероприятий организованных подведомственным учреждением</a:t>
                      </a:r>
                      <a:r>
                        <a:rPr lang="ru-RU" sz="11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algn="just"/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МЦ « Защитник»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ед.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0,03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Отчет о фактическом исполнении муниципального задания муниципальным учреждением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9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9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9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433805"/>
              </p:ext>
            </p:extLst>
          </p:nvPr>
        </p:nvGraphicFramePr>
        <p:xfrm>
          <a:off x="179512" y="332656"/>
          <a:ext cx="8858942" cy="6175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088232"/>
                <a:gridCol w="1008112"/>
                <a:gridCol w="936104"/>
                <a:gridCol w="864096"/>
                <a:gridCol w="864096"/>
                <a:gridCol w="864096"/>
                <a:gridCol w="936104"/>
                <a:gridCol w="866054"/>
              </a:tblGrid>
              <a:tr h="108012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 </a:t>
                      </a:r>
                      <a:r>
                        <a:rPr lang="ru-RU" sz="1100" dirty="0" smtClean="0"/>
                        <a:t>п/п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Наименование </a:t>
                      </a:r>
                    </a:p>
                    <a:p>
                      <a:r>
                        <a:rPr lang="ru-RU" sz="1100" dirty="0" smtClean="0"/>
                        <a:t>показателя результативности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Единицы измерения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Вес показателя результативности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Источник информации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</a:t>
                      </a:r>
                    </a:p>
                    <a:p>
                      <a:r>
                        <a:rPr lang="ru-RU" sz="1100" dirty="0" smtClean="0"/>
                        <a:t>2023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</a:t>
                      </a:r>
                    </a:p>
                    <a:p>
                      <a:r>
                        <a:rPr lang="ru-RU" sz="1100" dirty="0" smtClean="0"/>
                        <a:t>2024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 </a:t>
                      </a:r>
                    </a:p>
                    <a:p>
                      <a:r>
                        <a:rPr lang="ru-RU" sz="1100" dirty="0" smtClean="0"/>
                        <a:t>2025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 </a:t>
                      </a:r>
                    </a:p>
                    <a:p>
                      <a:r>
                        <a:rPr lang="ru-RU" sz="1100" dirty="0" smtClean="0"/>
                        <a:t>2026</a:t>
                      </a:r>
                      <a:endParaRPr lang="ru-RU" sz="1100" dirty="0"/>
                    </a:p>
                  </a:txBody>
                  <a:tcPr/>
                </a:tc>
              </a:tr>
              <a:tr h="373013">
                <a:tc gridSpan="9"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Подпрограмма 3 «Обеспечение жильем молодых семей города Минусинска»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12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3.1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молодых семей получивших свидетельства о праве на получение социальных выплат на приобретение жилого помещения или создание индивидуального жилищного строительства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/>
                          <a:cs typeface="Calibri" pitchFamily="34" charset="0"/>
                        </a:rPr>
                        <a:t>ед.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/>
                          <a:cs typeface="Calibri" pitchFamily="34" charset="0"/>
                        </a:rPr>
                        <a:t>0,1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kern="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SimSun"/>
                        </a:rPr>
                        <a:t>Информация о молодых семьях в Министерство строительства Красноярского края для заполнения Единого цифрового реестра граждан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2431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3.2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молодых семей реализовавших свидетельства о праве на получение социальных выплат на приобретение жилого помещения или создание индивидуального жилищного строительства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ед.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00" dirty="0">
                          <a:effectLst/>
                          <a:latin typeface="+mn-lt"/>
                          <a:ea typeface="SimSun"/>
                          <a:cs typeface="Calibri" pitchFamily="34" charset="0"/>
                        </a:rPr>
                        <a:t>0,1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kern="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SimSun"/>
                        </a:rPr>
                        <a:t>Информация о молодых семьях в Министерство строительства Красноярского края для заполнения Единого цифрового реестра граждан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Calibri" pitchFamily="34" charset="0"/>
                        </a:rPr>
                        <a:t>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711452"/>
              </p:ext>
            </p:extLst>
          </p:nvPr>
        </p:nvGraphicFramePr>
        <p:xfrm>
          <a:off x="179512" y="836712"/>
          <a:ext cx="8788998" cy="4619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52"/>
                <a:gridCol w="1436556"/>
                <a:gridCol w="959761"/>
                <a:gridCol w="1092747"/>
                <a:gridCol w="1115844"/>
                <a:gridCol w="1134553"/>
                <a:gridCol w="871295"/>
                <a:gridCol w="871295"/>
                <a:gridCol w="871295"/>
              </a:tblGrid>
              <a:tr h="108012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 </a:t>
                      </a:r>
                      <a:r>
                        <a:rPr lang="ru-RU" sz="1100" dirty="0" smtClean="0"/>
                        <a:t>п/п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Наименование показателя результативности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Единицы измерения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Вес показателя результативности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Источник информации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</a:t>
                      </a:r>
                    </a:p>
                    <a:p>
                      <a:r>
                        <a:rPr lang="ru-RU" sz="1100" dirty="0" smtClean="0"/>
                        <a:t>2023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</a:t>
                      </a:r>
                    </a:p>
                    <a:p>
                      <a:r>
                        <a:rPr lang="ru-RU" sz="1100" dirty="0" smtClean="0"/>
                        <a:t>2024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 </a:t>
                      </a:r>
                    </a:p>
                    <a:p>
                      <a:r>
                        <a:rPr lang="ru-RU" sz="1100" dirty="0" smtClean="0"/>
                        <a:t>2025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Значения показателей   </a:t>
                      </a:r>
                    </a:p>
                    <a:p>
                      <a:r>
                        <a:rPr lang="ru-RU" sz="1100" dirty="0" smtClean="0"/>
                        <a:t>2026</a:t>
                      </a:r>
                      <a:endParaRPr lang="ru-RU" sz="1100" dirty="0"/>
                    </a:p>
                  </a:txBody>
                  <a:tcPr/>
                </a:tc>
              </a:tr>
              <a:tr h="493549">
                <a:tc gridSpan="9"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Подпрограмма 4  «</a:t>
                      </a:r>
                      <a:r>
                        <a:rPr lang="ru-RU" sz="1200" kern="100" dirty="0" smtClean="0">
                          <a:effectLst/>
                          <a:latin typeface="+mn-lt"/>
                          <a:ea typeface="SimSun"/>
                        </a:rPr>
                        <a:t>Развитие 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</a:rPr>
                        <a:t>волонтерского движения</a:t>
                      </a:r>
                      <a:r>
                        <a:rPr lang="ru-RU" sz="1200" dirty="0" smtClean="0">
                          <a:latin typeface="+mn-lt"/>
                        </a:rPr>
                        <a:t>» </a:t>
                      </a:r>
                      <a:endParaRPr lang="ru-RU" sz="12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endParaRPr lang="ru-RU" sz="105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15226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4.1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молодых граждан, проживающих в городе Минусинске, вовлеченных в добровольческую (волонтерскую) деятельность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чел.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SimSun"/>
                          <a:cs typeface="+mn-cs"/>
                        </a:rPr>
                        <a:t>0,1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Реестр волонтеров, аналитическая информация на сайте добро.ru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300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320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350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350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5226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4.2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Количество мероприятий организованных подведомственным учреждением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МЦ «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 Защитник»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ед.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0,02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Отчет о фактическом исполнении муниципального задания муниципальным учреждением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0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31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2" y="260648"/>
            <a:ext cx="7954143" cy="201622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Вышеуказанные муниципальные услуги (работы) выполняют учреждения Отдела спорта и молодежной политики администрации города Минусинска.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2547938"/>
            <a:ext cx="7883153" cy="4049414"/>
          </a:xfrm>
        </p:spPr>
        <p:txBody>
          <a:bodyPr>
            <a:normAutofit fontScale="70000" lnSpcReduction="20000"/>
          </a:bodyPr>
          <a:lstStyle/>
          <a:p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Достижение показателей в 2024-2026 годах будет обеспечено за счет реализации следующих проектов и мероприятий:</a:t>
            </a:r>
          </a:p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реализация мероприятий по трудовому воспитанию несовершеннолетних;</a:t>
            </a:r>
          </a:p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 обеспечение деятельности (</a:t>
            </a:r>
            <a:r>
              <a:rPr lang="ru-RU" sz="2800" dirty="0" smtClean="0">
                <a:solidFill>
                  <a:schemeClr val="tx1"/>
                </a:solidFill>
              </a:rPr>
              <a:t>выполнение работ ( услуг))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молодежного центра;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- поддержка молодежных и детских объединений, осуществляющих деятельность на территории города Минусинска, путем финансирования конкретных проектов;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- оздоровление;</a:t>
            </a:r>
          </a:p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поддержка талантливой молодежи, делегирование и информирование.    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44408" cy="208823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575F6D"/>
                </a:solidFill>
              </a:rPr>
              <a:t/>
            </a:r>
            <a:br>
              <a:rPr lang="ru-RU" sz="2400" dirty="0" smtClean="0">
                <a:solidFill>
                  <a:srgbClr val="575F6D"/>
                </a:solidFill>
              </a:rPr>
            </a:br>
            <a:r>
              <a:rPr lang="ru-RU" sz="2400" dirty="0">
                <a:solidFill>
                  <a:srgbClr val="575F6D"/>
                </a:solidFill>
              </a:rPr>
              <a:t/>
            </a:r>
            <a:br>
              <a:rPr lang="ru-RU" sz="2400" dirty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800" dirty="0" smtClean="0">
                <a:solidFill>
                  <a:srgbClr val="575F6D"/>
                </a:solidFill>
              </a:rPr>
              <a:t/>
            </a:r>
            <a:br>
              <a:rPr lang="ru-RU" sz="2800" dirty="0" smtClean="0">
                <a:solidFill>
                  <a:srgbClr val="575F6D"/>
                </a:solidFill>
              </a:rPr>
            </a:br>
            <a:r>
              <a:rPr lang="ru-RU" sz="2800" dirty="0">
                <a:solidFill>
                  <a:srgbClr val="575F6D"/>
                </a:solidFill>
              </a:rPr>
              <a:t/>
            </a:r>
            <a:br>
              <a:rPr lang="ru-RU" sz="2800" dirty="0">
                <a:solidFill>
                  <a:srgbClr val="575F6D"/>
                </a:solidFill>
              </a:rPr>
            </a:b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Цель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Программы: Создание условий для развития потенциала молодежи города Минусинска и повышения уровня ее конкурентоспособности во всех сферах общественной жизни и оказание поддержки молодым семьям в решении жилищной проблемы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3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564904"/>
            <a:ext cx="7811145" cy="3960440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FE8637"/>
              </a:buClr>
            </a:pPr>
            <a:r>
              <a:rPr lang="ru-RU" sz="2000" dirty="0">
                <a:solidFill>
                  <a:prstClr val="black"/>
                </a:solidFill>
              </a:rPr>
              <a:t>Задачи Программы:</a:t>
            </a:r>
          </a:p>
          <a:p>
            <a:pPr lvl="0" algn="just">
              <a:buClr>
                <a:srgbClr val="FE8637"/>
              </a:buClr>
            </a:pPr>
            <a:r>
              <a:rPr lang="ru-RU" sz="2000" dirty="0">
                <a:solidFill>
                  <a:prstClr val="black"/>
                </a:solidFill>
              </a:rPr>
              <a:t>-   Создание условий успешной социализации и эффективной самореализации молодежи </a:t>
            </a:r>
            <a:r>
              <a:rPr lang="ru-RU" sz="2000" dirty="0" smtClean="0">
                <a:solidFill>
                  <a:prstClr val="black"/>
                </a:solidFill>
              </a:rPr>
              <a:t>города </a:t>
            </a:r>
            <a:r>
              <a:rPr lang="ru-RU" sz="2000" dirty="0">
                <a:solidFill>
                  <a:prstClr val="black"/>
                </a:solidFill>
              </a:rPr>
              <a:t>Минусинска;</a:t>
            </a:r>
          </a:p>
          <a:p>
            <a:pPr lvl="0" algn="just">
              <a:buClr>
                <a:srgbClr val="FE8637"/>
              </a:buClr>
            </a:pPr>
            <a:r>
              <a:rPr lang="ru-RU" sz="2000" dirty="0">
                <a:solidFill>
                  <a:prstClr val="black"/>
                </a:solidFill>
              </a:rPr>
              <a:t>- Создание условий для дальнейшего развития и совершенствования системы  патриотического воспитания;</a:t>
            </a:r>
          </a:p>
          <a:p>
            <a:pPr lvl="0" algn="just">
              <a:buClr>
                <a:srgbClr val="FE8637"/>
              </a:buClr>
            </a:pPr>
            <a:r>
              <a:rPr lang="ru-RU" sz="2000" dirty="0">
                <a:solidFill>
                  <a:prstClr val="black"/>
                </a:solidFill>
              </a:rPr>
              <a:t>-   </a:t>
            </a:r>
            <a:r>
              <a:rPr lang="ru-RU" sz="2000" kern="100" dirty="0" smtClean="0">
                <a:solidFill>
                  <a:srgbClr val="000000"/>
                </a:solidFill>
                <a:latin typeface="Times New Roman"/>
                <a:ea typeface="SimSun"/>
              </a:rPr>
              <a:t>Поддержка в решении жилищной проблемы молодых семей, признанных в установленном порядке нуждающимися в улучшении  жилищных условий</a:t>
            </a:r>
            <a:r>
              <a:rPr lang="ru-RU" sz="2000" dirty="0" smtClean="0">
                <a:solidFill>
                  <a:prstClr val="black"/>
                </a:solidFill>
              </a:rPr>
              <a:t>;</a:t>
            </a:r>
            <a:endParaRPr lang="ru-RU" sz="2000" dirty="0">
              <a:solidFill>
                <a:prstClr val="black"/>
              </a:solidFill>
            </a:endParaRPr>
          </a:p>
          <a:p>
            <a:pPr lvl="0" algn="just">
              <a:buClr>
                <a:srgbClr val="FE8637"/>
              </a:buClr>
            </a:pPr>
            <a:r>
              <a:rPr lang="ru-RU" sz="2000" dirty="0">
                <a:solidFill>
                  <a:prstClr val="black"/>
                </a:solidFill>
                <a:latin typeface="Times New Roman"/>
                <a:ea typeface="Times New Roman"/>
              </a:rPr>
              <a:t>-   Создание условий для развития добровольческого (волонтерского) движения и вовлечение в добровольческую (волонтерскую) деятельность граждан всех возрастов, проживающих на территории города Минусинска.</a:t>
            </a:r>
            <a:endParaRPr lang="ru-RU" sz="20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85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</TotalTime>
  <Words>812</Words>
  <Application>Microsoft Office PowerPoint</Application>
  <PresentationFormat>Экран (4:3)</PresentationFormat>
  <Paragraphs>236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Справедливость</vt:lpstr>
      <vt:lpstr>Молодежь Минусинска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Вышеуказанные муниципальные услуги (работы) выполняют учреждения Отдела спорта и молодежной политики администрации города Минусинска. </vt:lpstr>
      <vt:lpstr>                   Цель Программы: Создание условий для развития потенциала молодежи города Минусинска и повышения уровня ее конкурентоспособности во всех сферах общественной жизни и оказание поддержки молодым семьям в решении жилищной проблемы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Молодежь Минусинска</dc:title>
  <dc:creator>User</dc:creator>
  <cp:lastModifiedBy>odm</cp:lastModifiedBy>
  <cp:revision>135</cp:revision>
  <dcterms:created xsi:type="dcterms:W3CDTF">2016-04-06T07:49:54Z</dcterms:created>
  <dcterms:modified xsi:type="dcterms:W3CDTF">2024-02-22T03:26:35Z</dcterms:modified>
</cp:coreProperties>
</file>