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1%20&#1075;&#1086;&#1076;\&#1057;&#1072;&#1081;&#1090;\&#1043;&#1054;&#1058;&#1054;&#1042;&#1054;\&#1076;&#1086;&#1093;&#1086;&#1076;&#1099;%20&#1085;&#1072;%2001.04.2021\&#1044;&#1086;&#1093;&#1086;&#1076;&#1099;%20&#1085;&#1072;&#1083;&#1086;&#1075;+&#1085;&#1077;&#1085;&#1072;&#1083;&#1086;&#1075;%20&#1085;&#1072;%2001.04.2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1%20&#1075;&#1086;&#1076;\&#1057;&#1072;&#1081;&#1090;\&#1043;&#1054;&#1058;&#1054;&#1042;&#1054;\&#1088;&#1072;&#1089;&#1093;&#1086;&#1076;&#1099;%20&#1085;&#1072;%2001.04.2021\&#1084;&#1072;&#1088;&#1090;\&#1076;&#1083;&#1103;%20&#1089;&#1072;&#1081;&#1090;&#1072;%20&#1085;&#1072;%2001.04.202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12689.9</c:v>
                </c:pt>
                <c:pt idx="1">
                  <c:v>2980</c:v>
                </c:pt>
                <c:pt idx="2">
                  <c:v>3028.46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309123.12</c:v>
                </c:pt>
                <c:pt idx="1">
                  <c:v>58908</c:v>
                </c:pt>
                <c:pt idx="2">
                  <c:v>59356.179999999993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82398.989999999991</c:v>
                </c:pt>
                <c:pt idx="1">
                  <c:v>23729.989999999998</c:v>
                </c:pt>
                <c:pt idx="2">
                  <c:v>26378.629999999997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41308.6</c:v>
                </c:pt>
                <c:pt idx="1">
                  <c:v>4162</c:v>
                </c:pt>
                <c:pt idx="2">
                  <c:v>3893.9300000000003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16099.099999999997</c:v>
                </c:pt>
                <c:pt idx="1">
                  <c:v>3313</c:v>
                </c:pt>
                <c:pt idx="2">
                  <c:v>3266.83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24101.599999999999</c:v>
                </c:pt>
                <c:pt idx="1">
                  <c:v>5832</c:v>
                </c:pt>
                <c:pt idx="2">
                  <c:v>5404.0599999999995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48809.280000000006</c:v>
                </c:pt>
                <c:pt idx="1">
                  <c:v>7897.3</c:v>
                </c:pt>
                <c:pt idx="2">
                  <c:v>10554.869999999999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973.2</c:v>
                </c:pt>
                <c:pt idx="1">
                  <c:v>165</c:v>
                </c:pt>
                <c:pt idx="2">
                  <c:v>285.47000000000003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722.24000000000012</c:v>
                </c:pt>
                <c:pt idx="1">
                  <c:v>224.51</c:v>
                </c:pt>
                <c:pt idx="2">
                  <c:v>501.51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1400</c:v>
                </c:pt>
                <c:pt idx="1">
                  <c:v>300</c:v>
                </c:pt>
                <c:pt idx="2">
                  <c:v>-231.28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1380.9</c:v>
                </c:pt>
                <c:pt idx="1">
                  <c:v>326.90000000000003</c:v>
                </c:pt>
                <c:pt idx="2">
                  <c:v>4565.55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223.07</c:v>
                </c:pt>
                <c:pt idx="1">
                  <c:v>60</c:v>
                </c:pt>
                <c:pt idx="2">
                  <c:v>14.14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485648.00999999989</c:v>
                </c:pt>
                <c:pt idx="1">
                  <c:v>111448</c:v>
                </c:pt>
                <c:pt idx="2">
                  <c:v>111448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616155.15999999992</c:v>
                </c:pt>
                <c:pt idx="1">
                  <c:v>12181.94</c:v>
                </c:pt>
                <c:pt idx="2">
                  <c:v>13516.34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1017394.1599999999</c:v>
                </c:pt>
                <c:pt idx="1">
                  <c:v>176286.69</c:v>
                </c:pt>
                <c:pt idx="2">
                  <c:v>176286.69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3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-2844.3</c:v>
                </c:pt>
                <c:pt idx="1">
                  <c:v>-2844.3</c:v>
                </c:pt>
                <c:pt idx="2">
                  <c:v>-2845.2999999999993</c:v>
                </c:pt>
              </c:numCache>
            </c:numRef>
          </c:val>
        </c:ser>
        <c:shape val="box"/>
        <c:axId val="60880000"/>
        <c:axId val="60882304"/>
        <c:axId val="0"/>
      </c:bar3DChart>
      <c:catAx>
        <c:axId val="6088000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0882304"/>
        <c:crosses val="autoZero"/>
        <c:auto val="1"/>
        <c:lblAlgn val="ctr"/>
        <c:lblOffset val="100"/>
      </c:catAx>
      <c:valAx>
        <c:axId val="60882304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08800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1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218590.4</c:v>
                </c:pt>
                <c:pt idx="1">
                  <c:v>27185.4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413.8</c:v>
                </c:pt>
                <c:pt idx="1">
                  <c:v>75.3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5634.1</c:v>
                </c:pt>
                <c:pt idx="1">
                  <c:v>1099.5999999999999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137392.20000000001</c:v>
                </c:pt>
                <c:pt idx="1">
                  <c:v>12996.2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323648.59999999998</c:v>
                </c:pt>
                <c:pt idx="1">
                  <c:v>15026.3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1882.5</c:v>
                </c:pt>
                <c:pt idx="1">
                  <c:v>136.6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1570448.5</c:v>
                </c:pt>
                <c:pt idx="1">
                  <c:v>290002.3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254060.4</c:v>
                </c:pt>
                <c:pt idx="1">
                  <c:v>23355.1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43.8</c:v>
                </c:pt>
                <c:pt idx="1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147542.6</c:v>
                </c:pt>
                <c:pt idx="1">
                  <c:v>18275.5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82684.3</c:v>
                </c:pt>
                <c:pt idx="1">
                  <c:v>16417.099999999999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37713792"/>
        <c:axId val="55538432"/>
        <c:axId val="0"/>
      </c:bar3DChart>
      <c:catAx>
        <c:axId val="3771379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5538432"/>
        <c:crosses val="autoZero"/>
        <c:auto val="1"/>
        <c:lblAlgn val="ctr"/>
        <c:lblOffset val="100"/>
      </c:catAx>
      <c:valAx>
        <c:axId val="55538432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771379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1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март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март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51" y="260648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135325359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17D30F73-4236-4C88-98CE-03FB5E7F2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95696311"/>
              </p:ext>
            </p:extLst>
          </p:nvPr>
        </p:nvGraphicFramePr>
        <p:xfrm>
          <a:off x="395536" y="2857504"/>
          <a:ext cx="8280920" cy="2697795"/>
        </p:xfrm>
        <a:graphic>
          <a:graphicData uri="http://schemas.openxmlformats.org/drawingml/2006/table">
            <a:tbl>
              <a:tblPr/>
              <a:tblGrid>
                <a:gridCol w="2314541">
                  <a:extLst>
                    <a:ext uri="{9D8B030D-6E8A-4147-A177-3AD203B41FA5}">
                      <a16:colId xmlns="" xmlns:a16="http://schemas.microsoft.com/office/drawing/2014/main" val="1079388102"/>
                    </a:ext>
                  </a:extLst>
                </a:gridCol>
                <a:gridCol w="1988793">
                  <a:extLst>
                    <a:ext uri="{9D8B030D-6E8A-4147-A177-3AD203B41FA5}">
                      <a16:colId xmlns="" xmlns:a16="http://schemas.microsoft.com/office/drawing/2014/main" val="1213749816"/>
                    </a:ext>
                  </a:extLst>
                </a:gridCol>
                <a:gridCol w="1988793">
                  <a:extLst>
                    <a:ext uri="{9D8B030D-6E8A-4147-A177-3AD203B41FA5}">
                      <a16:colId xmlns="" xmlns:a16="http://schemas.microsoft.com/office/drawing/2014/main" val="1309980444"/>
                    </a:ext>
                  </a:extLst>
                </a:gridCol>
                <a:gridCol w="1988793">
                  <a:extLst>
                    <a:ext uri="{9D8B030D-6E8A-4147-A177-3AD203B41FA5}">
                      <a16:colId xmlns="" xmlns:a16="http://schemas.microsoft.com/office/drawing/2014/main" val="1988461188"/>
                    </a:ext>
                  </a:extLst>
                </a:gridCol>
              </a:tblGrid>
              <a:tr h="779466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  на 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за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3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мес. 2021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1870121"/>
                  </a:ext>
                </a:extLst>
              </a:tr>
              <a:tr h="512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2 702 689,4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412 708,9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423 162,0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02513542"/>
                  </a:ext>
                </a:extLst>
              </a:tr>
              <a:tr h="474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2 742 441,2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422 513,7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404 569,4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5636894"/>
                  </a:ext>
                </a:extLst>
              </a:tr>
              <a:tr h="9321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дефицит (-)/ 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-39 751,8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-9 804,8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18 592,6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3368148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март </a:t>
            </a:r>
            <a:r>
              <a:rPr lang="ru-RU" sz="3200" b="1" dirty="0"/>
              <a:t>2021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1" y="260648"/>
          <a:ext cx="4860031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355977" y="476672"/>
          <a:ext cx="4608510" cy="5991572"/>
        </p:xfrm>
        <a:graphic>
          <a:graphicData uri="http://schemas.openxmlformats.org/drawingml/2006/table">
            <a:tbl>
              <a:tblPr/>
              <a:tblGrid>
                <a:gridCol w="2050788"/>
                <a:gridCol w="852574"/>
                <a:gridCol w="852574"/>
                <a:gridCol w="852574"/>
              </a:tblGrid>
              <a:tr h="31498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3 мес. 2021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799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485 721,3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98 925,0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101 328,1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142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12 689,9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2 980,0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3 028,5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78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309 123,1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58 908,0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59 356,2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57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82 399,0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23 730,0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26 378,6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57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41 308,6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4 162,0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3 893,9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92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16 099,1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3 313,0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3 266,8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92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24 101,6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5 832,0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5 404,1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07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53 508,7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8 973,7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15 690,3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770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48 809,3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7 897,3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10 554,9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2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2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2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-231,3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2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1 380,9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4 565,6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2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2 163 459,4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304 810,2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306 143,6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2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485 648,0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111 448,0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111 448,0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2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616 155,2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12 181,9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13 516,3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2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1 017 394,2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176 286,7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176 286,7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47 106,4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7 737,9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7 737,9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2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-2 845,3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92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2 702 689,4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412 708,9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423 162,0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март </a:t>
            </a:r>
            <a:r>
              <a:rPr lang="ru-RU" sz="3200" b="1" dirty="0"/>
              <a:t>2021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0" y="260648"/>
          <a:ext cx="4860032" cy="640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644008" y="764704"/>
          <a:ext cx="4320481" cy="4248467"/>
        </p:xfrm>
        <a:graphic>
          <a:graphicData uri="http://schemas.openxmlformats.org/drawingml/2006/table">
            <a:tbl>
              <a:tblPr/>
              <a:tblGrid>
                <a:gridCol w="2324797"/>
                <a:gridCol w="997842"/>
                <a:gridCol w="997842"/>
              </a:tblGrid>
              <a:tr h="629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1654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2 742 441,2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404 569,4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99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218 590,4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27 185,4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654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99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5 634,1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1 099,6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99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137 392,2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12 996,2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99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323 648,6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15 026,3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654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654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2 047 431,1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199 235,1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654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1 570 448,5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290 002,3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654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254 060,4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23 355,1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654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654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147 542,6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18 275,5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654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82 684,3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16 417,1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5060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2663</TotalTime>
  <Words>435</Words>
  <Application>Microsoft Office PowerPoint</Application>
  <PresentationFormat>Экран (4:3)</PresentationFormat>
  <Paragraphs>158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360</cp:revision>
  <dcterms:modified xsi:type="dcterms:W3CDTF">2021-04-13T05:32:11Z</dcterms:modified>
</cp:coreProperties>
</file>