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6"/>
  </p:notesMasterIdLst>
  <p:sldIdLst>
    <p:sldId id="256" r:id="rId2"/>
    <p:sldId id="257" r:id="rId3"/>
    <p:sldId id="266" r:id="rId4"/>
    <p:sldId id="267" r:id="rId5"/>
    <p:sldId id="268" r:id="rId6"/>
    <p:sldId id="270" r:id="rId7"/>
    <p:sldId id="272" r:id="rId8"/>
    <p:sldId id="273" r:id="rId9"/>
    <p:sldId id="282" r:id="rId10"/>
    <p:sldId id="274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8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79A57-AF39-456A-A69F-F8D4808EDB89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DE90A-6889-4A90-9494-C89C02B55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7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7" y="434163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3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4" y="930145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1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5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3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7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6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92696"/>
            <a:ext cx="7738056" cy="129614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Проект бюджета на 2018 год и плановый период 2019-2020 годы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07920" cy="2592288"/>
          </a:xfrm>
        </p:spPr>
        <p:txBody>
          <a:bodyPr>
            <a:normAutofit/>
          </a:bodyPr>
          <a:lstStyle/>
          <a:p>
            <a:endParaRPr lang="ru-RU" sz="3600" b="1" dirty="0" smtClean="0"/>
          </a:p>
          <a:p>
            <a:r>
              <a:rPr lang="ru-RU" sz="3600" b="1" dirty="0" smtClean="0"/>
              <a:t> Отдел спорта и молодежной политики администрации города Минусинска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2627784" y="3645024"/>
            <a:ext cx="410445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1"/>
            <a:ext cx="7776864" cy="338437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i="1" u="sng" dirty="0" smtClean="0">
                <a:solidFill>
                  <a:srgbClr val="FF0000"/>
                </a:solidFill>
              </a:rPr>
              <a:t>Подведомственные учреждения </a:t>
            </a:r>
          </a:p>
          <a:p>
            <a:pPr algn="ctr"/>
            <a:endParaRPr lang="ru-RU" b="1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Муниципальное бюджетное учреждение «Городские спортивные сооружения»</a:t>
            </a:r>
          </a:p>
          <a:p>
            <a:pPr>
              <a:buFont typeface="Wingdings" pitchFamily="2" charset="2"/>
              <a:buChar char="ü"/>
            </a:pPr>
            <a:endParaRPr lang="ru-RU" b="1" i="1" u="sng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 Муниципальное бюджетное учреждение физкультурно-спортивный клуб «Факел»</a:t>
            </a:r>
          </a:p>
          <a:p>
            <a:pPr>
              <a:buFont typeface="Wingdings" pitchFamily="2" charset="2"/>
              <a:buChar char="ü"/>
            </a:pPr>
            <a:endParaRPr lang="ru-RU" b="1" i="1" u="sng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 Муниципальное бюджетное учреждение дополнительного образования «Специализированная детско-юношеская спортивная школа олимпийского резерва города Минусинска им.В.П. </a:t>
            </a:r>
            <a:r>
              <a:rPr lang="ru-RU" b="1" i="1" u="sng" dirty="0" err="1" smtClean="0">
                <a:solidFill>
                  <a:srgbClr val="002060"/>
                </a:solidFill>
              </a:rPr>
              <a:t>Щедрухина</a:t>
            </a:r>
            <a:r>
              <a:rPr lang="ru-RU" b="1" i="1" u="sng" dirty="0" smtClean="0">
                <a:solidFill>
                  <a:srgbClr val="002060"/>
                </a:solidFill>
              </a:rPr>
              <a:t>» </a:t>
            </a:r>
          </a:p>
          <a:p>
            <a:pPr>
              <a:buFont typeface="Wingdings" pitchFamily="2" charset="2"/>
              <a:buChar char="ü"/>
            </a:pPr>
            <a:endParaRPr lang="ru-RU" b="1" i="1" u="sng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 </a:t>
            </a:r>
            <a:r>
              <a:rPr lang="ru-RU" b="1" i="1" u="sng" dirty="0" err="1" smtClean="0">
                <a:solidFill>
                  <a:srgbClr val="002060"/>
                </a:solidFill>
              </a:rPr>
              <a:t>Муницпальное</a:t>
            </a:r>
            <a:r>
              <a:rPr lang="ru-RU" b="1" i="1" u="sng" dirty="0" smtClean="0">
                <a:solidFill>
                  <a:srgbClr val="002060"/>
                </a:solidFill>
              </a:rPr>
              <a:t> бюджетное учреждение Молодежный центр «Защитник»</a:t>
            </a:r>
            <a:endParaRPr lang="ru-RU" b="1" i="1" u="sng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admin\AppData\Local\Microsoft\Windows\Temporary Internet Files\Content.Outlook\TTKC8NOT\3.вставка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316835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179389" y="260350"/>
            <a:ext cx="8678863" cy="144045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бюджетным  учреждениям на 2018 год и плановый период 2019-2020 годы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(выполнение муниципального  задания)</a:t>
            </a:r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23528" y="1916834"/>
          <a:ext cx="8501122" cy="424318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7"/>
                <a:gridCol w="1763111"/>
                <a:gridCol w="1590795"/>
                <a:gridCol w="1399829"/>
              </a:tblGrid>
              <a:tr h="64807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Наименование учреждений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Субсидия на выполнение муниципального задания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2018</a:t>
                      </a:r>
                      <a:r>
                        <a:rPr lang="ru-RU" sz="1600" b="1" baseline="0" dirty="0" smtClean="0"/>
                        <a:t> г</a:t>
                      </a:r>
                      <a:r>
                        <a:rPr lang="ru-RU" sz="1600" b="1" dirty="0" smtClean="0"/>
                        <a:t>од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2019 </a:t>
                      </a:r>
                      <a:r>
                        <a:rPr lang="ru-RU" sz="1600" b="1" dirty="0"/>
                        <a:t>год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2020 </a:t>
                      </a:r>
                      <a:r>
                        <a:rPr lang="ru-RU" sz="1600" b="1" dirty="0"/>
                        <a:t>год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</a:t>
                      </a:r>
                      <a:r>
                        <a:rPr lang="ru-RU" sz="1600" b="1" dirty="0" err="1" smtClean="0"/>
                        <a:t>Горспортсооружения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19620,65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19051,94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18489,24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ФСК Факел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4992,98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4992,98</a:t>
                      </a:r>
                      <a:endParaRPr lang="ru-RU" sz="11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4992,98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СДЮШОР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21998,96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21998,96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21998,96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842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МЦ Защитник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10906,18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10906,18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10906,18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938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57518,77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56950,06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56387,36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373466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Субсидии  на цели не связанные с финансовым 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обеспечением выполнения муниципального задания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 счет средств городского бюджета </a:t>
            </a:r>
            <a:b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2018 год и плановый период 2019-2020 годы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50002" y="1916834"/>
          <a:ext cx="8643998" cy="468051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10368"/>
                <a:gridCol w="1663759"/>
                <a:gridCol w="1656184"/>
                <a:gridCol w="1513687"/>
              </a:tblGrid>
              <a:tr h="36003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Наименование </a:t>
                      </a: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мероприятий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Целевые субсидии, тыс. рублей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2018год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2019 </a:t>
                      </a: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год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2020 </a:t>
                      </a: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год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6168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Приобретение основных средств для нужд подведомственных учреждений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1838,33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300,00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300,00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Создание безопасных и комфортных условий функционирования учреждений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995,50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  <a:endParaRPr lang="ru-RU" sz="1600" b="1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1224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Обслуживание и функционирование</a:t>
                      </a:r>
                      <a:r>
                        <a:rPr lang="ru-RU" sz="16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сооружения для газоснабжения  у «Вечного огня» на площади «Мемориал Победы»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299,00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72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Трудовые муниципальные отряды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656,00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470,00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470,00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7077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Софинансирование</a:t>
                      </a:r>
                      <a:r>
                        <a:rPr lang="ru-RU" sz="16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по субсидии на поддержку молодежных центров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283,80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283,80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283,80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36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Итого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4072,63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1053,80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1053,80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484785"/>
          <a:ext cx="8568952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0081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44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Основные задачи</a:t>
                      </a:r>
                      <a:r>
                        <a:rPr lang="ru-RU" sz="1400" b="1" baseline="0" dirty="0" smtClean="0"/>
                        <a:t>: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65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массовой физической культуры и спорта, проведение спортивных мероприятий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успешной социализации и эффективной самореализации молодежи г. Минусинска</a:t>
                      </a:r>
                      <a:endParaRPr lang="ru-RU" sz="1400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реализация комплекса мер по пропаганде физической культуры и спорта как важнейшей составляющей здорового образа жизни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для дальнейшего развития и совершенствования системы  патриотического воспитания</a:t>
                      </a:r>
                      <a:endParaRPr lang="ru-RU" sz="1400" dirty="0"/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системы подготовки спортивного резерва, Совершенствование финансового обеспечения физкультурно-спортивной деятельности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Государственная поддержка в решении жилищной проблемы молодых семей, признанных в установленном порядке нуждающимися в улучшении  жилищных условий</a:t>
                      </a:r>
                      <a:endParaRPr lang="ru-RU" sz="14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укрепление материально – технической и спортивной базы для занятий физической культурой и спортом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для поддержки и развития социально ориентированных некоммерческих организаций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76673"/>
            <a:ext cx="8136904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Муниципальные программы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отдела спора и молодёжной политики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651" y="268288"/>
            <a:ext cx="7345363" cy="12255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Муниципальная программа «Физическая культура и спорт в муниципальном образовании город Минусинск»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949" y="3608389"/>
            <a:ext cx="280828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1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Развитие массовой физической культуры и спорта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9834" y="3645025"/>
            <a:ext cx="2808287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2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Развитие системы подготовки спортивного резерва»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67425" y="3608389"/>
            <a:ext cx="280828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3 «Выполнение муниципальных функций в установленной форме»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 flipH="1">
            <a:off x="1511301" y="1493838"/>
            <a:ext cx="1844675" cy="2114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>
            <a:off x="4140919" y="1528887"/>
            <a:ext cx="323851" cy="2116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0"/>
          </p:cNvCxnSpPr>
          <p:nvPr/>
        </p:nvCxnSpPr>
        <p:spPr>
          <a:xfrm>
            <a:off x="4662490" y="1501776"/>
            <a:ext cx="2808287" cy="210661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651" y="268288"/>
            <a:ext cx="7345363" cy="12255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Муниципальная программа «Молодежь  Минусинска»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2276874"/>
            <a:ext cx="2808288" cy="172819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1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Вовлечение молодежи  города Минусинска в социальную практику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4149080"/>
            <a:ext cx="3600400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3 «Обеспечение жильем молодых семей в муниципальном образовании город Минусинск»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4149080"/>
            <a:ext cx="367240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4 «Поддержка  социально ориентированных некоммерческих  организаций города Минусинска»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691680" y="1484784"/>
            <a:ext cx="720080" cy="7920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563888" y="1484784"/>
            <a:ext cx="0" cy="25922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5940152" y="2348882"/>
            <a:ext cx="2808288" cy="16561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2 «</a:t>
            </a:r>
            <a:r>
              <a:rPr lang="ru-RU" b="1" dirty="0" smtClean="0">
                <a:solidFill>
                  <a:schemeClr val="tx1"/>
                </a:solidFill>
              </a:rPr>
              <a:t>Патриотическое воспитание молодежи города Минусинска»</a:t>
            </a:r>
            <a:endParaRPr lang="ru-RU" dirty="0" smtClean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292080" y="1484785"/>
            <a:ext cx="0" cy="266429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8" idx="0"/>
          </p:cNvCxnSpPr>
          <p:nvPr/>
        </p:nvCxnSpPr>
        <p:spPr>
          <a:xfrm>
            <a:off x="6372200" y="1484785"/>
            <a:ext cx="972096" cy="8640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40" y="1340767"/>
          <a:ext cx="8183562" cy="475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2896"/>
                <a:gridCol w="504056"/>
                <a:gridCol w="792088"/>
                <a:gridCol w="792088"/>
                <a:gridCol w="802434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Показатели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2018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2019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2020 год</a:t>
                      </a:r>
                      <a:endParaRPr lang="ru-RU" sz="1100" dirty="0"/>
                    </a:p>
                  </a:txBody>
                  <a:tcPr/>
                </a:tc>
              </a:tr>
              <a:tr h="864096">
                <a:tc gridSpan="5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муниципальной</a:t>
                      </a:r>
                      <a:r>
                        <a:rPr lang="ru-RU" sz="12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«Физическая культура и спорт»: </a:t>
                      </a: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 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1. Единовременная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пропускная способность спортивных сооружений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учащихся и студентов, систематически занимающихся физической культурой и спортом от общей численности учащихся и студентов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3. Количество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занимающихся физической культурой и спортом в спортивных клубах и клубах по месту жительства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28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выполнении нормативов Всероссийского физкультурно-спортивного комплекса «Готов к труду и обороне» (ГТО)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400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 вес 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занимающихся в группах спортивного совершенствования,  и высшего спортивного мастерства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6.Удельный вес занимающихся в группах спортивного совершенствования и высшего спортивного мастерства к общему числу занимающихся в учреждениях физкультурно-спортивной направленности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2,01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548680"/>
            <a:ext cx="784887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целевые показатели на 2018 год и плановый период 2019-2020 годы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40" y="1196753"/>
          <a:ext cx="8183562" cy="5400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2896"/>
                <a:gridCol w="504056"/>
                <a:gridCol w="792088"/>
                <a:gridCol w="792088"/>
                <a:gridCol w="802434"/>
              </a:tblGrid>
              <a:tr h="45311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Показатели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2018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2019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2020 год</a:t>
                      </a:r>
                      <a:endParaRPr lang="ru-RU" sz="1100" dirty="0"/>
                    </a:p>
                  </a:txBody>
                  <a:tcPr/>
                </a:tc>
              </a:tr>
              <a:tr h="475082">
                <a:tc gridSpan="5"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муниципальной</a:t>
                      </a:r>
                      <a:r>
                        <a:rPr lang="ru-RU" sz="12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«Молодежь Минусинска»: </a:t>
                      </a: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для развития потенциала молодежи г. Минусинска и повышения уровня ее конкурентоспособности во всех сферах общественной жизни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1.Доля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молодежи, проживающей в г. Минусинске, получившей информационные услуги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2.Количество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созданных рабочих мест для несовершеннолетних граждан, проживающих в г. Минусинске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3.Удельный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вес молодых граждан, проживающих в  г. Минусинске, вовлеченных в социально-экономические молодежные проекты,  к общему количеству молодых граждан, проживающих в   г. Минусинске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4.Удельный 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вес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благополучателей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граждан, проживающих в г. Минусинске, получающих безвозмездные услуги от участников молодежных гражданско-патриотических проектов  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5.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молодых семей, улучшивших жилищные  условия за счет полученных социальных выплат, к общему количеству молодых семей, состоящих на учете  нуждающихся в улучшении жилищных условий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213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6.Доля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молодых семей, получивших свидетельства о выделении социальных выплат на приобретение или строительство жилья и реализовавших свое право  на улучшение жилищных условий за счет средств   социальной выплаты, в общем количестве молодых  семей, получивших свидетельства о выделении социальной выплаты на приобретение или строительство жилья, - претендентов на получение социальной выплаты в текущем году на конец планируемого года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64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7.Количество 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созданных СО НКО, имеющих статус юридического лица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8.Количество 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мероприятий и проектов, реализованных СО НКО на территории г. Минусинска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548680"/>
            <a:ext cx="784887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целевые показатели на 2018 год и плановый период 2019-2020 годы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4784"/>
          <a:ext cx="9144000" cy="4683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91793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8407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/>
                        <a:t>Всего: 149147,16 тыс.</a:t>
                      </a:r>
                      <a:r>
                        <a:rPr lang="ru-RU" sz="1800" b="1" baseline="0" dirty="0" smtClean="0"/>
                        <a:t> рублей</a:t>
                      </a:r>
                      <a:endParaRPr lang="ru-RU" sz="1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/>
                        <a:t>Всего: 41269,75 тыс.рублей</a:t>
                      </a:r>
                      <a:endParaRPr lang="ru-RU" sz="1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833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2018 год – 52 004,98 тыс.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 год – 48 852,44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 год – 48 289,74 тыс. рублей</a:t>
                      </a:r>
                      <a:endParaRPr lang="ru-RU" sz="1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2018 год – 15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111,79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 год – 13 078,98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 год – 13 078,98 тыс. рублей</a:t>
                      </a:r>
                      <a:endParaRPr lang="ru-RU" sz="1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476673"/>
            <a:ext cx="9144000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chemeClr val="tx1"/>
                </a:solidFill>
                <a:cs typeface="Times New Roman" pitchFamily="18" charset="0"/>
              </a:rPr>
              <a:t>Объём финансирования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>Муниципальных программы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>отдела спора и молодёжной политики</a:t>
            </a:r>
            <a:endParaRPr lang="ru-RU" b="1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2" y="1340768"/>
          <a:ext cx="8501120" cy="488773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09"/>
                <a:gridCol w="1590796"/>
                <a:gridCol w="1399829"/>
              </a:tblGrid>
              <a:tr h="639187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Наименование подпрограммы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Объем </a:t>
                      </a:r>
                      <a:r>
                        <a:rPr lang="ru-RU" sz="1400" b="1" dirty="0" smtClean="0"/>
                        <a:t>финансирования (тыс. руб.)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2018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2019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2020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27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«Развитие массовой физической культуры и спорта»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25971,13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24344,92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23782,22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44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«Развитие системы подготовки спортивного резерва»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23475,29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21998,96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21998,96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55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«Выполнение муниципальных функций в установленной форме»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2558,56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2508,56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2508,56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9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Итого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52004,98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48852,44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48289,74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3500" y="-290065"/>
            <a:ext cx="894556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муниципальной программы </a:t>
            </a: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«Физическая культура и спорт»</a:t>
            </a:r>
          </a:p>
          <a:p>
            <a:pPr algn="ctr">
              <a:defRPr/>
            </a:pPr>
            <a:endParaRPr lang="ru-RU" alt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2" y="1340768"/>
          <a:ext cx="8501120" cy="519319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09"/>
                <a:gridCol w="1590796"/>
                <a:gridCol w="1399829"/>
              </a:tblGrid>
              <a:tr h="43204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Наименование подпрограммы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Объем </a:t>
                      </a:r>
                      <a:r>
                        <a:rPr lang="ru-RU" sz="1400" b="1" dirty="0" smtClean="0"/>
                        <a:t>финансирования (тыс. руб.)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2018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2019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2020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7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«Вовлечение молодежи города Минусинска</a:t>
                      </a:r>
                      <a:r>
                        <a:rPr lang="ru-RU" sz="1400" b="1" baseline="0" dirty="0" smtClean="0"/>
                        <a:t> в социальную практику</a:t>
                      </a:r>
                      <a:r>
                        <a:rPr lang="ru-RU" sz="1400" b="1" dirty="0" smtClean="0"/>
                        <a:t>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13276,58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12945,58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12945,58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«Патриотическое воспитание молодежи города Минусинска»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432,40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133,40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133,40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81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«Обеспечение жильем молодых семей в муниципальном образовании город Минусинск»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999,81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16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«Поддержка социально ориентированных некоммерческих организаций города Минусинска»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403,00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8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Итого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15111,79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13078,98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13078,98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3500" y="-290065"/>
            <a:ext cx="894556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муниципальной программы </a:t>
            </a: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«Молодежь Минусинска»</a:t>
            </a:r>
          </a:p>
          <a:p>
            <a:pPr algn="ctr">
              <a:defRPr/>
            </a:pPr>
            <a:endParaRPr lang="ru-RU" alt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4784"/>
          <a:ext cx="9144000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60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dirty="0" smtClean="0"/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устойчивой потребности всех категорий населения муниципального образования  к здоровому образу жизни, формирование мотивации к регулярным занятиям физической культурой и спортом посредством проведения, участия в организации официальных физкультурных, спортивных мероприятий на территории муниципального образования, направления команд по видам спорта на спортивно-массовые мероприятия за пределами муниципального образования.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и совершенствование инфраструктуры, материально-технической базы физической культуры и спорта.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совершенствование системы мероприятий, направленных на поиск и поддержку талантливых, одаренных детей.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развитие кадровой политики подготовки спортивного резерва.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досуга детей, подростков и молодежи.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 мероприятий, направленных на формирование системы развития талантливой и инициативной молодежи, развитие творческого, профессионального, интеллектуального потенциалов подростков и молодежи.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800" baseline="0" dirty="0" smtClean="0"/>
                        <a:t>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мероприятий, направленных на гражданское и патриотическое воспитание молодежи, воспитание толерантности, формирование правовых, культурных и нравственных ценностей.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оказание государственной поддержки молодым семьям, нуждающимся в жилых помещениях, путем предоставления им социальных выплат.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оказание поддержки для развития социально ориентированных некоммерческих организаций, осуществляющих свою деятельность на территории г.Минусинск.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476673"/>
            <a:ext cx="9144000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Приоритетные задачи отрасли спорта и молодежной политики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 на 2018 год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89320"/>
            <a:ext cx="818388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Благодарю за внимание!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Lenovo\Desktop\spartakia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63284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646</TotalTime>
  <Words>1332</Words>
  <Application>Microsoft Office PowerPoint</Application>
  <PresentationFormat>Экран (4:3)</PresentationFormat>
  <Paragraphs>265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Проект бюджета на 2018 год и плановый период 2019-2020 годы </vt:lpstr>
      <vt:lpstr>Слайд 2</vt:lpstr>
      <vt:lpstr>Субсидии бюджетным  учреждениям на 2018 год и плановый период 2019-2020 годы (выполнение муниципального  задания)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Lenovo</cp:lastModifiedBy>
  <cp:revision>71</cp:revision>
  <dcterms:created xsi:type="dcterms:W3CDTF">2016-04-07T03:55:31Z</dcterms:created>
  <dcterms:modified xsi:type="dcterms:W3CDTF">2017-12-01T07:29:25Z</dcterms:modified>
</cp:coreProperties>
</file>