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1" d="100"/>
          <a:sy n="101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88;&#1077;&#1096;&#1077;&#1085;&#1080;&#1077;\&#1082;&#1086;&#1088;&#1088;&#1077;&#1082;&#1090;&#1080;&#1088;&#1086;&#1074;&#1082;&#1072;%201\&#1082;%20&#1088;&#1077;&#1096;&#1077;&#1085;&#1080;&#1102;%202022-2024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88;&#1077;&#1096;&#1077;&#1085;&#1080;&#1077;\&#1082;&#1086;&#1088;&#1088;&#1077;&#1082;&#1090;&#1080;&#1088;&#1086;&#1074;&#1082;&#1072;%201\&#1082;%20&#1088;&#1077;&#1096;&#1077;&#1085;&#1080;&#1102;%202022-202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2022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pPr>
              <a:solidFill>
                <a:schemeClr val="bg2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'!$K$12,'Доходы '!$K$35,'Доходы '!$K$45)</c:f>
              <c:numCache>
                <c:formatCode>#,##0.00</c:formatCode>
                <c:ptCount val="3"/>
                <c:pt idx="0">
                  <c:v>629646.88</c:v>
                </c:pt>
                <c:pt idx="1">
                  <c:v>84777.659999999989</c:v>
                </c:pt>
                <c:pt idx="2">
                  <c:v>2456647.96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60192860370672518"/>
          <c:y val="0.13198882740395101"/>
          <c:w val="0.33832256294080187"/>
          <c:h val="0.22672678790370906"/>
        </c:manualLayout>
      </c:layout>
      <c:spPr>
        <a:solidFill>
          <a:schemeClr val="bg2"/>
        </a:solidFill>
        <a:effectLst>
          <a:softEdge rad="127000"/>
        </a:effectLst>
      </c:sp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2022 год  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1.557152987118608E-2"/>
          <c:y val="2.1988918051910178E-4"/>
          <c:w val="0.60895332385628498"/>
          <c:h val="0.87485651793525809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Percent val="1"/>
            <c:showLeaderLines val="1"/>
          </c:dLbls>
          <c:cat>
            <c:strRef>
              <c:f>(расходы!$A$3,расходы!$A$5,расходы!$A$6,расходы!$A$7,расходы!$A$9)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(расходы!$D$3,расходы!$D$5,расходы!$D$6,расходы!$D$7,расходы!$D$9)</c:f>
              <c:numCache>
                <c:formatCode>#,##0.00</c:formatCode>
                <c:ptCount val="5"/>
                <c:pt idx="0">
                  <c:v>330604.2</c:v>
                </c:pt>
                <c:pt idx="1">
                  <c:v>13463.67</c:v>
                </c:pt>
                <c:pt idx="2">
                  <c:v>140776.32999999999</c:v>
                </c:pt>
                <c:pt idx="3">
                  <c:v>489179.89</c:v>
                </c:pt>
                <c:pt idx="4">
                  <c:v>2289851.0299999998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0.61526844561096528"/>
          <c:w val="0.33088099582942659"/>
          <c:h val="0.3447594050743657"/>
        </c:manualLayout>
      </c:layout>
      <c:spPr>
        <a:solidFill>
          <a:schemeClr val="bg2"/>
        </a:solidFill>
      </c:sp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2022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2023-2024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2022 год и плановом периоде 2023-2024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2022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2023-2024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2022 год и плановом периоде 2023-2024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83564" y="3933056"/>
          <a:ext cx="7992891" cy="1974819"/>
        </p:xfrm>
        <a:graphic>
          <a:graphicData uri="http://schemas.openxmlformats.org/drawingml/2006/table">
            <a:tbl>
              <a:tblPr/>
              <a:tblGrid>
                <a:gridCol w="1942543"/>
                <a:gridCol w="1512587"/>
                <a:gridCol w="1512587"/>
                <a:gridCol w="1512587"/>
                <a:gridCol w="1512587"/>
              </a:tblGrid>
              <a:tr h="97819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2023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2024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7 834 680,37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latin typeface="Arial"/>
                        </a:rPr>
                        <a:t>3 171 072,49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latin typeface="Arial"/>
                        </a:rPr>
                        <a:t>2 465 638,79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latin typeface="Arial"/>
                        </a:rPr>
                        <a:t>2 197 969,09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7 929 962,11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latin typeface="Arial"/>
                        </a:rPr>
                        <a:t>3 266 354,23</a:t>
                      </a:r>
                    </a:p>
                  </a:txBody>
                  <a:tcPr marL="7088" marR="7088" marT="7088" marB="0" anchor="b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latin typeface="Arial"/>
                        </a:rPr>
                        <a:t>2 465 638,79</a:t>
                      </a:r>
                    </a:p>
                  </a:txBody>
                  <a:tcPr marL="7088" marR="7088" marT="7088" marB="0" anchor="b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Arial"/>
                        </a:rPr>
                        <a:t>2 197 969,09</a:t>
                      </a:r>
                    </a:p>
                  </a:txBody>
                  <a:tcPr marL="7088" marR="7088" marT="7088" marB="0" anchor="b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36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-95 281,74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-95 281,74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980731"/>
          <a:ext cx="4032448" cy="5204243"/>
        </p:xfrm>
        <a:graphic>
          <a:graphicData uri="http://schemas.openxmlformats.org/drawingml/2006/table">
            <a:tbl>
              <a:tblPr/>
              <a:tblGrid>
                <a:gridCol w="3187378"/>
                <a:gridCol w="845070"/>
              </a:tblGrid>
              <a:tr h="313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2022 год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7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7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714 424,54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567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629 646,88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567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8 446,30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67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134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55 588,03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785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134 216,50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67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42 549,00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785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16 105,50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67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84 777,66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134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73 550,48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567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766,90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134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1 297,58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134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3 900,00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844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5 212,70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567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50,00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471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2 456 647,96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134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460 860,20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134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872 896,87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134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1 087 694,39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567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48 747,10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567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4 822,33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567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567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3 171 072,49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3779912" y="0"/>
          <a:ext cx="5364088" cy="6381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24328" y="764704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0"/>
          <a:ext cx="7439025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788024" y="1412776"/>
          <a:ext cx="4254500" cy="4023360"/>
        </p:xfrm>
        <a:graphic>
          <a:graphicData uri="http://schemas.openxmlformats.org/drawingml/2006/table">
            <a:tbl>
              <a:tblPr/>
              <a:tblGrid>
                <a:gridCol w="3188496"/>
                <a:gridCol w="1066004"/>
              </a:tblGrid>
              <a:tr h="32385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3 266 354,23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330 604,20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428,60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13 463,67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140 776,33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489 179,89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1 950,50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Arial Cyr"/>
                        </a:rPr>
                        <a:t>2 289 851,03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1 613 644,94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284 344,99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158,13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179 565,62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212 137,35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Arial Cyr"/>
                        </a:rPr>
                        <a:t>100,00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550" y="4221088"/>
          <a:ext cx="7920881" cy="2098479"/>
        </p:xfrm>
        <a:graphic>
          <a:graphicData uri="http://schemas.openxmlformats.org/drawingml/2006/table">
            <a:tbl>
              <a:tblPr/>
              <a:tblGrid>
                <a:gridCol w="741134"/>
                <a:gridCol w="2489751"/>
                <a:gridCol w="1563332"/>
                <a:gridCol w="1563332"/>
                <a:gridCol w="1563332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 п/п 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2024 год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11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460 860,20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348 040,20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348 040,20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11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48 747,10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47 332,20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345,80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11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872 896,87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306 824,73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115 749,24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11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1 087 694,39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1 071 635,70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1 010 271,10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11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2 470 198,56</a:t>
                      </a:r>
                    </a:p>
                  </a:txBody>
                  <a:tcPr marL="8930" marR="8930" marT="8930" marB="0" anchor="b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1 773 832,83</a:t>
                      </a:r>
                    </a:p>
                  </a:txBody>
                  <a:tcPr marL="8930" marR="8930" marT="8930" marB="0" anchor="b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1 474 406,34</a:t>
                      </a:r>
                    </a:p>
                  </a:txBody>
                  <a:tcPr marL="8930" marR="8930" marT="8930" marB="0" anchor="b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1922</TotalTime>
  <Words>422</Words>
  <Application>Microsoft Office PowerPoint</Application>
  <PresentationFormat>Экран (4:3)</PresentationFormat>
  <Paragraphs>145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238</cp:revision>
  <dcterms:modified xsi:type="dcterms:W3CDTF">2022-04-01T04:13:40Z</dcterms:modified>
</cp:coreProperties>
</file>