
<file path=[Content_Types].xml><?xml version="1.0" encoding="utf-8"?>
<Types xmlns="http://schemas.openxmlformats.org/package/2006/content-types"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Default Extension="png" ContentType="image/png"/>
  <Override PartName="/ppt/diagrams/colors1.xml" ContentType="application/vnd.openxmlformats-officedocument.drawingml.diagramColors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diagrams/drawing1.xml" ContentType="application/vnd.ms-office.drawingml.diagramDrawing+xml"/>
  <Override PartName="/ppt/diagrams/quickStyle2.xml" ContentType="application/vnd.openxmlformats-officedocument.drawingml.diagramStyl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diagrams/quickStyle1.xml" ContentType="application/vnd.openxmlformats-officedocument.drawingml.diagramStyle+xml"/>
  <Default Extension="emf" ContentType="image/x-e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diagrams/layout2.xml" ContentType="application/vnd.openxmlformats-officedocument.drawingml.diagramLayout+xml"/>
  <Override PartName="/ppt/diagrams/layout1.xml" ContentType="application/vnd.openxmlformats-officedocument.drawingml.diagramLayout+xml"/>
  <Override PartName="/ppt/diagrams/data2.xml" ContentType="application/vnd.openxmlformats-officedocument.drawingml.diagramData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diagrams/data1.xml" ContentType="application/vnd.openxmlformats-officedocument.drawingml.diagramData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68" r:id="rId1"/>
  </p:sldMasterIdLst>
  <p:notesMasterIdLst>
    <p:notesMasterId r:id="rId5"/>
  </p:notesMasterIdLst>
  <p:sldIdLst>
    <p:sldId id="261" r:id="rId2"/>
    <p:sldId id="269" r:id="rId3"/>
    <p:sldId id="268" r:id="rId4"/>
  </p:sldIdLst>
  <p:sldSz cx="9144000" cy="5715000" type="screen16x10"/>
  <p:notesSz cx="6781800" cy="98806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  <p:extLst>
      <p:ext uri="{EC167BDD-8182-4AB7-AECC-EB403E3ABB37}">
        <p14:laserClr xmlns="" xmlns:p14="http://schemas.microsoft.com/office/powerpoint/2010/main">
          <a:srgbClr val="FF0000"/>
        </p14:laserClr>
      </p:ext>
      <p:ext uri="{2FDB2607-1784-4EEB-B798-7EB5836EED8A}">
        <p14:showMediaCtrls xmlns="" xmlns:p14="http://schemas.microsoft.com/office/powerpoint/2010/main" val="1"/>
      </p:ext>
    </p:extLst>
  </p:showPr>
  <p:clrMru>
    <a:srgbClr val="2ED7E4"/>
    <a:srgbClr val="3099E0"/>
    <a:srgbClr val="0000FF"/>
  </p:clrMru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220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7DF18680-E054-41AD-8BC1-D1AEF772440D}" styleName="Средний стиль 2 - акцент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591" autoAdjust="0"/>
    <p:restoredTop sz="84167" autoAdjust="0"/>
  </p:normalViewPr>
  <p:slideViewPr>
    <p:cSldViewPr>
      <p:cViewPr varScale="1">
        <p:scale>
          <a:sx n="109" d="100"/>
          <a:sy n="109" d="100"/>
        </p:scale>
        <p:origin x="-1038" y="-78"/>
      </p:cViewPr>
      <p:guideLst>
        <p:guide orient="horz" pos="180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oleObject" Target="file:///\\Nas1fdd59\bux\2023%20&#1075;&#1086;&#1076;\&#1057;&#1072;&#1081;&#1090;\&#1043;&#1054;&#1058;&#1054;&#1042;&#1054;\&#1044;&#1086;&#1093;&#1086;&#1076;&#1099;%20&#1085;&#1072;%2001.07.2023\&#1044;&#1086;&#1093;&#1086;&#1076;&#1099;%20&#1085;&#1072;&#1083;&#1086;&#1075;+&#1085;&#1077;&#1085;&#1072;&#1083;&#1086;&#1075;%20&#1085;&#1072;%2001.07.23.xls" TargetMode="External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oleObject" Target="file:///\\Nas1fdd59\bux\2023%20&#1075;&#1086;&#1076;\&#1057;&#1072;&#1081;&#1090;\&#1043;&#1054;&#1058;&#1054;&#1042;&#1054;\&#1056;&#1072;&#1089;&#1093;&#1086;&#1076;&#1099;%20&#1085;&#1072;%2001.07.2023\&#1080;&#1102;&#1085;&#1100;\&#1076;&#1083;&#1103;%20&#1089;&#1072;&#1081;&#1090;&#1072;%20&#1085;&#1072;%2001.07.2023.xls" TargetMode="Externa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ru-RU"/>
  <c:chart>
    <c:view3D>
      <c:rotX val="0"/>
      <c:rotY val="0"/>
      <c:depthPercent val="100"/>
      <c:perspective val="30"/>
    </c:view3D>
    <c:plotArea>
      <c:layout>
        <c:manualLayout>
          <c:layoutTarget val="inner"/>
          <c:xMode val="edge"/>
          <c:yMode val="edge"/>
          <c:x val="0.19005774278215223"/>
          <c:y val="2.8252405949256338E-2"/>
          <c:w val="0.64436023622047289"/>
          <c:h val="0.55041994750656154"/>
        </c:manualLayout>
      </c:layout>
      <c:bar3DChart>
        <c:barDir val="col"/>
        <c:grouping val="stacked"/>
        <c:ser>
          <c:idx val="0"/>
          <c:order val="0"/>
          <c:tx>
            <c:strRef>
              <c:f>Лист1!$G$28</c:f>
              <c:strCache>
                <c:ptCount val="1"/>
                <c:pt idx="0">
                  <c:v>Налог на прибыль организаций</c:v>
                </c:pt>
              </c:strCache>
            </c:strRef>
          </c:tx>
          <c:cat>
            <c:strRef>
              <c:f>Лист1!$H$27:$K$27</c:f>
              <c:strCache>
                <c:ptCount val="4"/>
                <c:pt idx="0">
                  <c:v>План на год</c:v>
                </c:pt>
                <c:pt idx="1">
                  <c:v>План  на 6 мес. 2023 г.</c:v>
                </c:pt>
                <c:pt idx="2">
                  <c:v>Факт исполнения на отчет дату</c:v>
                </c:pt>
                <c:pt idx="3">
                  <c:v>Факт аналогичного периода 2022 года</c:v>
                </c:pt>
              </c:strCache>
            </c:strRef>
          </c:cat>
          <c:val>
            <c:numRef>
              <c:f>Лист1!$H$28:$K$28</c:f>
              <c:numCache>
                <c:formatCode>#,##0.00</c:formatCode>
                <c:ptCount val="4"/>
                <c:pt idx="0">
                  <c:v>8631</c:v>
                </c:pt>
                <c:pt idx="1">
                  <c:v>5750</c:v>
                </c:pt>
                <c:pt idx="2">
                  <c:v>8090.7</c:v>
                </c:pt>
                <c:pt idx="3" formatCode="#,##0.0">
                  <c:v>1435.56</c:v>
                </c:pt>
              </c:numCache>
            </c:numRef>
          </c:val>
        </c:ser>
        <c:ser>
          <c:idx val="1"/>
          <c:order val="1"/>
          <c:tx>
            <c:strRef>
              <c:f>Лист1!$G$29</c:f>
              <c:strCache>
                <c:ptCount val="1"/>
                <c:pt idx="0">
                  <c:v>Налог на доходы физических лиц</c:v>
                </c:pt>
              </c:strCache>
            </c:strRef>
          </c:tx>
          <c:cat>
            <c:strRef>
              <c:f>Лист1!$H$27:$K$27</c:f>
              <c:strCache>
                <c:ptCount val="4"/>
                <c:pt idx="0">
                  <c:v>План на год</c:v>
                </c:pt>
                <c:pt idx="1">
                  <c:v>План  на 6 мес. 2023 г.</c:v>
                </c:pt>
                <c:pt idx="2">
                  <c:v>Факт исполнения на отчет дату</c:v>
                </c:pt>
                <c:pt idx="3">
                  <c:v>Факт аналогичного периода 2022 года</c:v>
                </c:pt>
              </c:strCache>
            </c:strRef>
          </c:cat>
          <c:val>
            <c:numRef>
              <c:f>Лист1!$H$29:$K$29</c:f>
              <c:numCache>
                <c:formatCode>#,##0.00</c:formatCode>
                <c:ptCount val="4"/>
                <c:pt idx="0">
                  <c:v>356694.6</c:v>
                </c:pt>
                <c:pt idx="1">
                  <c:v>126871</c:v>
                </c:pt>
                <c:pt idx="2">
                  <c:v>147880.44</c:v>
                </c:pt>
                <c:pt idx="3" formatCode="#,##0.0">
                  <c:v>146343.19</c:v>
                </c:pt>
              </c:numCache>
            </c:numRef>
          </c:val>
        </c:ser>
        <c:ser>
          <c:idx val="2"/>
          <c:order val="2"/>
          <c:tx>
            <c:strRef>
              <c:f>Лист1!$G$31</c:f>
              <c:strCache>
                <c:ptCount val="1"/>
                <c:pt idx="0">
                  <c:v>Налог на совокупный доход</c:v>
                </c:pt>
              </c:strCache>
            </c:strRef>
          </c:tx>
          <c:cat>
            <c:strRef>
              <c:f>Лист1!$H$27:$K$27</c:f>
              <c:strCache>
                <c:ptCount val="4"/>
                <c:pt idx="0">
                  <c:v>План на год</c:v>
                </c:pt>
                <c:pt idx="1">
                  <c:v>План  на 6 мес. 2023 г.</c:v>
                </c:pt>
                <c:pt idx="2">
                  <c:v>Факт исполнения на отчет дату</c:v>
                </c:pt>
                <c:pt idx="3">
                  <c:v>Факт аналогичного периода 2022 года</c:v>
                </c:pt>
              </c:strCache>
            </c:strRef>
          </c:cat>
          <c:val>
            <c:numRef>
              <c:f>Лист1!$H$31:$K$31</c:f>
              <c:numCache>
                <c:formatCode>#,##0.00</c:formatCode>
                <c:ptCount val="4"/>
                <c:pt idx="0">
                  <c:v>148961.29999999999</c:v>
                </c:pt>
                <c:pt idx="1">
                  <c:v>80400</c:v>
                </c:pt>
                <c:pt idx="2">
                  <c:v>78744.97</c:v>
                </c:pt>
                <c:pt idx="3">
                  <c:v>58267</c:v>
                </c:pt>
              </c:numCache>
            </c:numRef>
          </c:val>
        </c:ser>
        <c:ser>
          <c:idx val="3"/>
          <c:order val="3"/>
          <c:tx>
            <c:strRef>
              <c:f>Лист1!$G$32</c:f>
              <c:strCache>
                <c:ptCount val="1"/>
                <c:pt idx="0">
                  <c:v>Налоги на имущество</c:v>
                </c:pt>
              </c:strCache>
            </c:strRef>
          </c:tx>
          <c:cat>
            <c:strRef>
              <c:f>Лист1!$H$27:$K$27</c:f>
              <c:strCache>
                <c:ptCount val="4"/>
                <c:pt idx="0">
                  <c:v>План на год</c:v>
                </c:pt>
                <c:pt idx="1">
                  <c:v>План  на 6 мес. 2023 г.</c:v>
                </c:pt>
                <c:pt idx="2">
                  <c:v>Факт исполнения на отчет дату</c:v>
                </c:pt>
                <c:pt idx="3">
                  <c:v>Факт аналогичного периода 2022 года</c:v>
                </c:pt>
              </c:strCache>
            </c:strRef>
          </c:cat>
          <c:val>
            <c:numRef>
              <c:f>Лист1!$H$32:$K$32</c:f>
              <c:numCache>
                <c:formatCode>#,##0.00</c:formatCode>
                <c:ptCount val="4"/>
                <c:pt idx="0">
                  <c:v>42454.6</c:v>
                </c:pt>
                <c:pt idx="1">
                  <c:v>7750</c:v>
                </c:pt>
                <c:pt idx="2">
                  <c:v>7716.17</c:v>
                </c:pt>
                <c:pt idx="3">
                  <c:v>7333.12</c:v>
                </c:pt>
              </c:numCache>
            </c:numRef>
          </c:val>
        </c:ser>
        <c:ser>
          <c:idx val="4"/>
          <c:order val="4"/>
          <c:tx>
            <c:strRef>
              <c:f>Лист1!$G$33</c:f>
              <c:strCache>
                <c:ptCount val="1"/>
                <c:pt idx="0">
                  <c:v>Государственная пошлина</c:v>
                </c:pt>
              </c:strCache>
            </c:strRef>
          </c:tx>
          <c:cat>
            <c:strRef>
              <c:f>Лист1!$H$27:$K$27</c:f>
              <c:strCache>
                <c:ptCount val="4"/>
                <c:pt idx="0">
                  <c:v>План на год</c:v>
                </c:pt>
                <c:pt idx="1">
                  <c:v>План  на 6 мес. 2023 г.</c:v>
                </c:pt>
                <c:pt idx="2">
                  <c:v>Факт исполнения на отчет дату</c:v>
                </c:pt>
                <c:pt idx="3">
                  <c:v>Факт аналогичного периода 2022 года</c:v>
                </c:pt>
              </c:strCache>
            </c:strRef>
          </c:cat>
          <c:val>
            <c:numRef>
              <c:f>Лист1!$H$33:$K$33</c:f>
              <c:numCache>
                <c:formatCode>#,##0.00</c:formatCode>
                <c:ptCount val="4"/>
                <c:pt idx="0">
                  <c:v>15600</c:v>
                </c:pt>
                <c:pt idx="1">
                  <c:v>7520</c:v>
                </c:pt>
                <c:pt idx="2">
                  <c:v>8963.6299999999992</c:v>
                </c:pt>
                <c:pt idx="3">
                  <c:v>6399.22</c:v>
                </c:pt>
              </c:numCache>
            </c:numRef>
          </c:val>
        </c:ser>
        <c:ser>
          <c:idx val="5"/>
          <c:order val="5"/>
          <c:tx>
            <c:strRef>
              <c:f>Лист1!$G$30</c:f>
              <c:strCache>
                <c:ptCount val="1"/>
                <c:pt idx="0">
                  <c:v>Налоги на товары</c:v>
                </c:pt>
              </c:strCache>
            </c:strRef>
          </c:tx>
          <c:cat>
            <c:strRef>
              <c:f>Лист1!$H$27:$K$27</c:f>
              <c:strCache>
                <c:ptCount val="4"/>
                <c:pt idx="0">
                  <c:v>План на год</c:v>
                </c:pt>
                <c:pt idx="1">
                  <c:v>План  на 6 мес. 2023 г.</c:v>
                </c:pt>
                <c:pt idx="2">
                  <c:v>Факт исполнения на отчет дату</c:v>
                </c:pt>
                <c:pt idx="3">
                  <c:v>Факт аналогичного периода 2022 года</c:v>
                </c:pt>
              </c:strCache>
            </c:strRef>
          </c:cat>
          <c:val>
            <c:numRef>
              <c:f>Лист1!$H$30:$K$30</c:f>
              <c:numCache>
                <c:formatCode>#,##0.00</c:formatCode>
                <c:ptCount val="4"/>
                <c:pt idx="0">
                  <c:v>59089.46</c:v>
                </c:pt>
                <c:pt idx="1">
                  <c:v>31905</c:v>
                </c:pt>
                <c:pt idx="2">
                  <c:v>32200.36</c:v>
                </c:pt>
                <c:pt idx="3">
                  <c:v>24837.63</c:v>
                </c:pt>
              </c:numCache>
            </c:numRef>
          </c:val>
        </c:ser>
        <c:ser>
          <c:idx val="6"/>
          <c:order val="6"/>
          <c:tx>
            <c:strRef>
              <c:f>Лист1!$G$34</c:f>
              <c:strCache>
                <c:ptCount val="1"/>
                <c:pt idx="0">
                  <c:v>Задолженность по отмененным налогам и иным обязательным платежам </c:v>
                </c:pt>
              </c:strCache>
            </c:strRef>
          </c:tx>
          <c:cat>
            <c:strRef>
              <c:f>Лист1!$H$27:$K$27</c:f>
              <c:strCache>
                <c:ptCount val="4"/>
                <c:pt idx="0">
                  <c:v>План на год</c:v>
                </c:pt>
                <c:pt idx="1">
                  <c:v>План  на 6 мес. 2023 г.</c:v>
                </c:pt>
                <c:pt idx="2">
                  <c:v>Факт исполнения на отчет дату</c:v>
                </c:pt>
                <c:pt idx="3">
                  <c:v>Факт аналогичного периода 2022 года</c:v>
                </c:pt>
              </c:strCache>
            </c:strRef>
          </c:cat>
          <c:val>
            <c:numRef>
              <c:f>Лист1!$H$34:$K$34</c:f>
              <c:numCache>
                <c:formatCode>#,##0.00</c:formatCode>
                <c:ptCount val="4"/>
                <c:pt idx="0">
                  <c:v>0</c:v>
                </c:pt>
                <c:pt idx="1">
                  <c:v>0</c:v>
                </c:pt>
                <c:pt idx="2">
                  <c:v>-8.11</c:v>
                </c:pt>
                <c:pt idx="3">
                  <c:v>0</c:v>
                </c:pt>
              </c:numCache>
            </c:numRef>
          </c:val>
        </c:ser>
        <c:ser>
          <c:idx val="7"/>
          <c:order val="7"/>
          <c:tx>
            <c:strRef>
              <c:f>Лист1!$G$35</c:f>
              <c:strCache>
                <c:ptCount val="1"/>
                <c:pt idx="0">
                  <c:v>Доходы от использования имущества, находящегося в государственной и муниципальной собственности</c:v>
                </c:pt>
              </c:strCache>
            </c:strRef>
          </c:tx>
          <c:cat>
            <c:strRef>
              <c:f>Лист1!$H$27:$K$27</c:f>
              <c:strCache>
                <c:ptCount val="4"/>
                <c:pt idx="0">
                  <c:v>План на год</c:v>
                </c:pt>
                <c:pt idx="1">
                  <c:v>План  на 6 мес. 2023 г.</c:v>
                </c:pt>
                <c:pt idx="2">
                  <c:v>Факт исполнения на отчет дату</c:v>
                </c:pt>
                <c:pt idx="3">
                  <c:v>Факт аналогичного периода 2022 года</c:v>
                </c:pt>
              </c:strCache>
            </c:strRef>
          </c:cat>
          <c:val>
            <c:numRef>
              <c:f>Лист1!$H$35:$K$35</c:f>
              <c:numCache>
                <c:formatCode>#,##0.00</c:formatCode>
                <c:ptCount val="4"/>
                <c:pt idx="0">
                  <c:v>57702.52</c:v>
                </c:pt>
                <c:pt idx="1">
                  <c:v>29611.54</c:v>
                </c:pt>
                <c:pt idx="2">
                  <c:v>24593.5</c:v>
                </c:pt>
                <c:pt idx="3">
                  <c:v>20333.189999999999</c:v>
                </c:pt>
              </c:numCache>
            </c:numRef>
          </c:val>
        </c:ser>
        <c:ser>
          <c:idx val="8"/>
          <c:order val="8"/>
          <c:tx>
            <c:strRef>
              <c:f>Лист1!$G$36</c:f>
              <c:strCache>
                <c:ptCount val="1"/>
                <c:pt idx="0">
                  <c:v>Платежи при пользовании природными ресурсами</c:v>
                </c:pt>
              </c:strCache>
            </c:strRef>
          </c:tx>
          <c:cat>
            <c:strRef>
              <c:f>Лист1!$H$27:$K$27</c:f>
              <c:strCache>
                <c:ptCount val="4"/>
                <c:pt idx="0">
                  <c:v>План на год</c:v>
                </c:pt>
                <c:pt idx="1">
                  <c:v>План  на 6 мес. 2023 г.</c:v>
                </c:pt>
                <c:pt idx="2">
                  <c:v>Факт исполнения на отчет дату</c:v>
                </c:pt>
                <c:pt idx="3">
                  <c:v>Факт аналогичного периода 2022 года</c:v>
                </c:pt>
              </c:strCache>
            </c:strRef>
          </c:cat>
          <c:val>
            <c:numRef>
              <c:f>Лист1!$H$36:$K$36</c:f>
              <c:numCache>
                <c:formatCode>#,##0.00</c:formatCode>
                <c:ptCount val="4"/>
                <c:pt idx="0">
                  <c:v>598.72</c:v>
                </c:pt>
                <c:pt idx="1">
                  <c:v>238</c:v>
                </c:pt>
                <c:pt idx="2">
                  <c:v>2286</c:v>
                </c:pt>
                <c:pt idx="3">
                  <c:v>406.9</c:v>
                </c:pt>
              </c:numCache>
            </c:numRef>
          </c:val>
        </c:ser>
        <c:ser>
          <c:idx val="9"/>
          <c:order val="9"/>
          <c:tx>
            <c:strRef>
              <c:f>Лист1!$G$38</c:f>
              <c:strCache>
                <c:ptCount val="1"/>
                <c:pt idx="0">
                  <c:v>Доходы от продажи материальных и нематериальных активов</c:v>
                </c:pt>
              </c:strCache>
            </c:strRef>
          </c:tx>
          <c:cat>
            <c:strRef>
              <c:f>Лист1!$H$27:$K$27</c:f>
              <c:strCache>
                <c:ptCount val="4"/>
                <c:pt idx="0">
                  <c:v>План на год</c:v>
                </c:pt>
                <c:pt idx="1">
                  <c:v>План  на 6 мес. 2023 г.</c:v>
                </c:pt>
                <c:pt idx="2">
                  <c:v>Факт исполнения на отчет дату</c:v>
                </c:pt>
                <c:pt idx="3">
                  <c:v>Факт аналогичного периода 2022 года</c:v>
                </c:pt>
              </c:strCache>
            </c:strRef>
          </c:cat>
          <c:val>
            <c:numRef>
              <c:f>Лист1!$H$37:$K$37</c:f>
              <c:numCache>
                <c:formatCode>#,##0.00</c:formatCode>
                <c:ptCount val="4"/>
                <c:pt idx="0">
                  <c:v>1290.3599999999999</c:v>
                </c:pt>
                <c:pt idx="1">
                  <c:v>615.69000000000005</c:v>
                </c:pt>
                <c:pt idx="2">
                  <c:v>1044.05</c:v>
                </c:pt>
                <c:pt idx="3">
                  <c:v>3394.49</c:v>
                </c:pt>
              </c:numCache>
            </c:numRef>
          </c:val>
        </c:ser>
        <c:ser>
          <c:idx val="10"/>
          <c:order val="10"/>
          <c:tx>
            <c:strRef>
              <c:f>Лист1!$G$38</c:f>
              <c:strCache>
                <c:ptCount val="1"/>
                <c:pt idx="0">
                  <c:v>Доходы от продажи материальных и нематериальных активов</c:v>
                </c:pt>
              </c:strCache>
            </c:strRef>
          </c:tx>
          <c:cat>
            <c:strRef>
              <c:f>Лист1!$H$27:$K$27</c:f>
              <c:strCache>
                <c:ptCount val="4"/>
                <c:pt idx="0">
                  <c:v>План на год</c:v>
                </c:pt>
                <c:pt idx="1">
                  <c:v>План  на 6 мес. 2023 г.</c:v>
                </c:pt>
                <c:pt idx="2">
                  <c:v>Факт исполнения на отчет дату</c:v>
                </c:pt>
                <c:pt idx="3">
                  <c:v>Факт аналогичного периода 2022 года</c:v>
                </c:pt>
              </c:strCache>
            </c:strRef>
          </c:cat>
          <c:val>
            <c:numRef>
              <c:f>Лист1!$H$38:$K$38</c:f>
              <c:numCache>
                <c:formatCode>#,##0.00</c:formatCode>
                <c:ptCount val="4"/>
                <c:pt idx="0">
                  <c:v>33900</c:v>
                </c:pt>
                <c:pt idx="1">
                  <c:v>0</c:v>
                </c:pt>
                <c:pt idx="2">
                  <c:v>1748.91</c:v>
                </c:pt>
                <c:pt idx="3">
                  <c:v>742.71</c:v>
                </c:pt>
              </c:numCache>
            </c:numRef>
          </c:val>
        </c:ser>
        <c:ser>
          <c:idx val="11"/>
          <c:order val="11"/>
          <c:tx>
            <c:strRef>
              <c:f>Лист1!$G$39</c:f>
              <c:strCache>
                <c:ptCount val="1"/>
                <c:pt idx="0">
                  <c:v>Штрафы, санкции, возмещение ущерба</c:v>
                </c:pt>
              </c:strCache>
            </c:strRef>
          </c:tx>
          <c:cat>
            <c:strRef>
              <c:f>Лист1!$H$27:$K$27</c:f>
              <c:strCache>
                <c:ptCount val="4"/>
                <c:pt idx="0">
                  <c:v>План на год</c:v>
                </c:pt>
                <c:pt idx="1">
                  <c:v>План  на 6 мес. 2023 г.</c:v>
                </c:pt>
                <c:pt idx="2">
                  <c:v>Факт исполнения на отчет дату</c:v>
                </c:pt>
                <c:pt idx="3">
                  <c:v>Факт аналогичного периода 2022 года</c:v>
                </c:pt>
              </c:strCache>
            </c:strRef>
          </c:cat>
          <c:val>
            <c:numRef>
              <c:f>Лист1!$H$39:$K$39</c:f>
              <c:numCache>
                <c:formatCode>#,##0.00</c:formatCode>
                <c:ptCount val="4"/>
                <c:pt idx="0">
                  <c:v>-1455.1</c:v>
                </c:pt>
                <c:pt idx="1">
                  <c:v>-3458.04</c:v>
                </c:pt>
                <c:pt idx="2">
                  <c:v>-2815.14</c:v>
                </c:pt>
                <c:pt idx="3">
                  <c:v>1461.01</c:v>
                </c:pt>
              </c:numCache>
            </c:numRef>
          </c:val>
        </c:ser>
        <c:ser>
          <c:idx val="12"/>
          <c:order val="12"/>
          <c:tx>
            <c:strRef>
              <c:f>Лист1!$G$40</c:f>
              <c:strCache>
                <c:ptCount val="1"/>
                <c:pt idx="0">
                  <c:v>прочие неналоговые доходы</c:v>
                </c:pt>
              </c:strCache>
            </c:strRef>
          </c:tx>
          <c:cat>
            <c:strRef>
              <c:f>Лист1!$H$27:$K$27</c:f>
              <c:strCache>
                <c:ptCount val="4"/>
                <c:pt idx="0">
                  <c:v>План на год</c:v>
                </c:pt>
                <c:pt idx="1">
                  <c:v>План  на 6 мес. 2023 г.</c:v>
                </c:pt>
                <c:pt idx="2">
                  <c:v>Факт исполнения на отчет дату</c:v>
                </c:pt>
                <c:pt idx="3">
                  <c:v>Факт аналогичного периода 2022 года</c:v>
                </c:pt>
              </c:strCache>
            </c:strRef>
          </c:cat>
          <c:val>
            <c:numRef>
              <c:f>Лист1!$H$40:$K$40</c:f>
              <c:numCache>
                <c:formatCode>#,##0.00</c:formatCode>
                <c:ptCount val="4"/>
                <c:pt idx="0">
                  <c:v>-1089.27</c:v>
                </c:pt>
                <c:pt idx="1">
                  <c:v>-1094.8699999999999</c:v>
                </c:pt>
                <c:pt idx="2">
                  <c:v>-595.61</c:v>
                </c:pt>
                <c:pt idx="3">
                  <c:v>2.4500000000000002</c:v>
                </c:pt>
              </c:numCache>
            </c:numRef>
          </c:val>
        </c:ser>
        <c:ser>
          <c:idx val="13"/>
          <c:order val="13"/>
          <c:tx>
            <c:strRef>
              <c:f>Лист1!$G$41</c:f>
              <c:strCache>
                <c:ptCount val="1"/>
                <c:pt idx="0">
                  <c:v>Дотации бюджетам субъектов Российской Федерации и муниципальных образований</c:v>
                </c:pt>
              </c:strCache>
            </c:strRef>
          </c:tx>
          <c:cat>
            <c:strRef>
              <c:f>Лист1!$H$27:$K$27</c:f>
              <c:strCache>
                <c:ptCount val="4"/>
                <c:pt idx="0">
                  <c:v>План на год</c:v>
                </c:pt>
                <c:pt idx="1">
                  <c:v>План  на 6 мес. 2023 г.</c:v>
                </c:pt>
                <c:pt idx="2">
                  <c:v>Факт исполнения на отчет дату</c:v>
                </c:pt>
                <c:pt idx="3">
                  <c:v>Факт аналогичного периода 2022 года</c:v>
                </c:pt>
              </c:strCache>
            </c:strRef>
          </c:cat>
          <c:val>
            <c:numRef>
              <c:f>Лист1!$H$41:$K$41</c:f>
              <c:numCache>
                <c:formatCode>#,##0.00</c:formatCode>
                <c:ptCount val="4"/>
                <c:pt idx="0">
                  <c:v>578714.4</c:v>
                </c:pt>
                <c:pt idx="1">
                  <c:v>427190.4</c:v>
                </c:pt>
                <c:pt idx="2">
                  <c:v>389645.65</c:v>
                </c:pt>
                <c:pt idx="3">
                  <c:v>166802.29999999999</c:v>
                </c:pt>
              </c:numCache>
            </c:numRef>
          </c:val>
        </c:ser>
        <c:ser>
          <c:idx val="14"/>
          <c:order val="14"/>
          <c:tx>
            <c:strRef>
              <c:f>Лист1!$G$42</c:f>
              <c:strCache>
                <c:ptCount val="1"/>
                <c:pt idx="0">
                  <c:v>Субсидии  бюджетам субъектов Российской Федерации</c:v>
                </c:pt>
              </c:strCache>
            </c:strRef>
          </c:tx>
          <c:cat>
            <c:strRef>
              <c:f>Лист1!$H$27:$K$27</c:f>
              <c:strCache>
                <c:ptCount val="4"/>
                <c:pt idx="0">
                  <c:v>План на год</c:v>
                </c:pt>
                <c:pt idx="1">
                  <c:v>План  на 6 мес. 2023 г.</c:v>
                </c:pt>
                <c:pt idx="2">
                  <c:v>Факт исполнения на отчет дату</c:v>
                </c:pt>
                <c:pt idx="3">
                  <c:v>Факт аналогичного периода 2022 года</c:v>
                </c:pt>
              </c:strCache>
            </c:strRef>
          </c:cat>
          <c:val>
            <c:numRef>
              <c:f>Лист1!$H$42:$K$42</c:f>
              <c:numCache>
                <c:formatCode>#,##0.00</c:formatCode>
                <c:ptCount val="4"/>
                <c:pt idx="0">
                  <c:v>1742708.52</c:v>
                </c:pt>
                <c:pt idx="1">
                  <c:v>974307.77</c:v>
                </c:pt>
                <c:pt idx="2">
                  <c:v>342890.09</c:v>
                </c:pt>
                <c:pt idx="3" formatCode="#,##0.0">
                  <c:v>140177.32999999999</c:v>
                </c:pt>
              </c:numCache>
            </c:numRef>
          </c:val>
        </c:ser>
        <c:ser>
          <c:idx val="15"/>
          <c:order val="15"/>
          <c:tx>
            <c:strRef>
              <c:f>Лист1!$G$43</c:f>
              <c:strCache>
                <c:ptCount val="1"/>
                <c:pt idx="0">
                  <c:v>Субвенции бюджетам субъектов Российской Федерации </c:v>
                </c:pt>
              </c:strCache>
            </c:strRef>
          </c:tx>
          <c:cat>
            <c:strRef>
              <c:f>Лист1!$H$27:$K$27</c:f>
              <c:strCache>
                <c:ptCount val="4"/>
                <c:pt idx="0">
                  <c:v>План на год</c:v>
                </c:pt>
                <c:pt idx="1">
                  <c:v>План  на 6 мес. 2023 г.</c:v>
                </c:pt>
                <c:pt idx="2">
                  <c:v>Факт исполнения на отчет дату</c:v>
                </c:pt>
                <c:pt idx="3">
                  <c:v>Факт аналогичного периода 2022 года</c:v>
                </c:pt>
              </c:strCache>
            </c:strRef>
          </c:cat>
          <c:val>
            <c:numRef>
              <c:f>Лист1!$H$43:$K$43</c:f>
              <c:numCache>
                <c:formatCode>#,##0.00</c:formatCode>
                <c:ptCount val="4"/>
                <c:pt idx="0">
                  <c:v>1338463.06</c:v>
                </c:pt>
                <c:pt idx="1">
                  <c:v>695527.3</c:v>
                </c:pt>
                <c:pt idx="2">
                  <c:v>687206.71</c:v>
                </c:pt>
                <c:pt idx="3" formatCode="#,##0.0">
                  <c:v>414604.65</c:v>
                </c:pt>
              </c:numCache>
            </c:numRef>
          </c:val>
        </c:ser>
        <c:ser>
          <c:idx val="16"/>
          <c:order val="16"/>
          <c:tx>
            <c:strRef>
              <c:f>Лист1!$G$44</c:f>
              <c:strCache>
                <c:ptCount val="1"/>
                <c:pt idx="0">
                  <c:v>Иные межбюджетные трансферты</c:v>
                </c:pt>
              </c:strCache>
            </c:strRef>
          </c:tx>
          <c:cat>
            <c:strRef>
              <c:f>Лист1!$H$27:$K$27</c:f>
              <c:strCache>
                <c:ptCount val="4"/>
                <c:pt idx="0">
                  <c:v>План на год</c:v>
                </c:pt>
                <c:pt idx="1">
                  <c:v>План  на 6 мес. 2023 г.</c:v>
                </c:pt>
                <c:pt idx="2">
                  <c:v>Факт исполнения на отчет дату</c:v>
                </c:pt>
                <c:pt idx="3">
                  <c:v>Факт аналогичного периода 2022 года</c:v>
                </c:pt>
              </c:strCache>
            </c:strRef>
          </c:cat>
          <c:val>
            <c:numRef>
              <c:f>Лист1!$H$44:$K$44</c:f>
              <c:numCache>
                <c:formatCode>#,##0.00</c:formatCode>
                <c:ptCount val="4"/>
                <c:pt idx="0">
                  <c:v>61098.84</c:v>
                </c:pt>
                <c:pt idx="1">
                  <c:v>34526.699999999997</c:v>
                </c:pt>
                <c:pt idx="2">
                  <c:v>30727.11</c:v>
                </c:pt>
                <c:pt idx="3">
                  <c:v>15155.4</c:v>
                </c:pt>
              </c:numCache>
            </c:numRef>
          </c:val>
        </c:ser>
        <c:ser>
          <c:idx val="17"/>
          <c:order val="17"/>
          <c:tx>
            <c:strRef>
              <c:f>Лист1!$G$45</c:f>
              <c:strCache>
                <c:ptCount val="1"/>
                <c:pt idx="0">
                  <c:v>Прочие безвозмездные поступления</c:v>
                </c:pt>
              </c:strCache>
            </c:strRef>
          </c:tx>
          <c:cat>
            <c:strRef>
              <c:f>Лист1!$H$27:$K$27</c:f>
              <c:strCache>
                <c:ptCount val="4"/>
                <c:pt idx="0">
                  <c:v>План на год</c:v>
                </c:pt>
                <c:pt idx="1">
                  <c:v>План  на 6 мес. 2023 г.</c:v>
                </c:pt>
                <c:pt idx="2">
                  <c:v>Факт исполнения на отчет дату</c:v>
                </c:pt>
                <c:pt idx="3">
                  <c:v>Факт аналогичного периода 2022 года</c:v>
                </c:pt>
              </c:strCache>
            </c:strRef>
          </c:cat>
          <c:val>
            <c:numRef>
              <c:f>Лист1!$H$45:$K$45</c:f>
              <c:numCache>
                <c:formatCode>#,##0.00</c:formatCode>
                <c:ptCount val="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</c:numCache>
            </c:numRef>
          </c:val>
        </c:ser>
        <c:ser>
          <c:idx val="18"/>
          <c:order val="18"/>
          <c:tx>
            <c:strRef>
              <c:f>Лист1!$G$46</c:f>
              <c:strCache>
                <c:ptCount val="1"/>
                <c:pt idx="0">
                  <c:v>возврат остатков субсидий и субвенций прошлых лет</c:v>
                </c:pt>
              </c:strCache>
            </c:strRef>
          </c:tx>
          <c:cat>
            <c:strRef>
              <c:f>Лист1!$H$27:$K$27</c:f>
              <c:strCache>
                <c:ptCount val="4"/>
                <c:pt idx="0">
                  <c:v>План на год</c:v>
                </c:pt>
                <c:pt idx="1">
                  <c:v>План  на 6 мес. 2023 г.</c:v>
                </c:pt>
                <c:pt idx="2">
                  <c:v>Факт исполнения на отчет дату</c:v>
                </c:pt>
                <c:pt idx="3">
                  <c:v>Факт аналогичного периода 2022 года</c:v>
                </c:pt>
              </c:strCache>
            </c:strRef>
          </c:cat>
          <c:val>
            <c:numRef>
              <c:f>Лист1!$H$46:$K$46</c:f>
              <c:numCache>
                <c:formatCode>#,##0.00</c:formatCode>
                <c:ptCount val="4"/>
                <c:pt idx="0">
                  <c:v>-8380.25</c:v>
                </c:pt>
                <c:pt idx="1">
                  <c:v>-8380.239999999998</c:v>
                </c:pt>
                <c:pt idx="2">
                  <c:v>-9831.94</c:v>
                </c:pt>
                <c:pt idx="3">
                  <c:v>-18372.93</c:v>
                </c:pt>
              </c:numCache>
            </c:numRef>
          </c:val>
        </c:ser>
        <c:shape val="box"/>
        <c:axId val="70188416"/>
        <c:axId val="71828608"/>
        <c:axId val="0"/>
      </c:bar3DChart>
      <c:catAx>
        <c:axId val="70188416"/>
        <c:scaling>
          <c:orientation val="minMax"/>
        </c:scaling>
        <c:axPos val="b"/>
        <c:numFmt formatCode="General" sourceLinked="1"/>
        <c:tickLblPos val="nextTo"/>
        <c:txPr>
          <a:bodyPr rot="0" vert="horz"/>
          <a:lstStyle/>
          <a:p>
            <a:pPr>
              <a:defRPr sz="1000" b="0" i="0" u="none" strike="noStrike" baseline="0">
                <a:solidFill>
                  <a:srgbClr val="000000"/>
                </a:solidFill>
                <a:latin typeface="Calibri"/>
                <a:ea typeface="Calibri"/>
                <a:cs typeface="Calibri"/>
              </a:defRPr>
            </a:pPr>
            <a:endParaRPr lang="ru-RU"/>
          </a:p>
        </c:txPr>
        <c:crossAx val="71828608"/>
        <c:crosses val="autoZero"/>
        <c:auto val="1"/>
        <c:lblAlgn val="ctr"/>
        <c:lblOffset val="100"/>
      </c:catAx>
      <c:valAx>
        <c:axId val="71828608"/>
        <c:scaling>
          <c:orientation val="minMax"/>
        </c:scaling>
        <c:axPos val="l"/>
        <c:majorGridlines/>
        <c:numFmt formatCode="#,##0.00" sourceLinked="1"/>
        <c:tickLblPos val="nextTo"/>
        <c:txPr>
          <a:bodyPr rot="0" vert="horz"/>
          <a:lstStyle/>
          <a:p>
            <a:pPr>
              <a:defRPr sz="1000" b="0" i="0" u="none" strike="noStrike" baseline="0">
                <a:solidFill>
                  <a:srgbClr val="000000"/>
                </a:solidFill>
                <a:latin typeface="Calibri"/>
                <a:ea typeface="Calibri"/>
                <a:cs typeface="Calibri"/>
              </a:defRPr>
            </a:pPr>
            <a:endParaRPr lang="ru-RU"/>
          </a:p>
        </c:txPr>
        <c:crossAx val="70188416"/>
        <c:crosses val="autoZero"/>
        <c:crossBetween val="between"/>
      </c:valAx>
      <c:spPr>
        <a:noFill/>
        <a:ln w="25400">
          <a:noFill/>
        </a:ln>
      </c:spPr>
    </c:plotArea>
    <c:legend>
      <c:legendPos val="r"/>
      <c:layout>
        <c:manualLayout>
          <c:xMode val="edge"/>
          <c:yMode val="edge"/>
          <c:x val="8.4966642544167609E-2"/>
          <c:y val="0.59537632310874211"/>
          <c:w val="0.78837440130109004"/>
          <c:h val="0.4045216477445579"/>
        </c:manualLayout>
      </c:layout>
      <c:txPr>
        <a:bodyPr/>
        <a:lstStyle/>
        <a:p>
          <a:pPr>
            <a:defRPr sz="800" b="0" i="0" u="none" strike="noStrike" baseline="0">
              <a:solidFill>
                <a:srgbClr val="000000"/>
              </a:solidFill>
              <a:latin typeface="Calibri"/>
              <a:ea typeface="Calibri"/>
              <a:cs typeface="Calibri"/>
            </a:defRPr>
          </a:pPr>
          <a:endParaRPr lang="ru-RU"/>
        </a:p>
      </c:txPr>
    </c:legend>
    <c:plotVisOnly val="1"/>
    <c:dispBlanksAs val="gap"/>
  </c:chart>
  <c:txPr>
    <a:bodyPr/>
    <a:lstStyle/>
    <a:p>
      <a:pPr>
        <a:defRPr sz="1000" b="0" i="0" u="none" strike="noStrike" baseline="0">
          <a:solidFill>
            <a:srgbClr val="000000"/>
          </a:solidFill>
          <a:latin typeface="Calibri"/>
          <a:ea typeface="Calibri"/>
          <a:cs typeface="Calibri"/>
        </a:defRPr>
      </a:pPr>
      <a:endParaRPr lang="ru-RU"/>
    </a:p>
  </c:txPr>
  <c:externalData r:id="rId1"/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ru-RU"/>
  <c:chart>
    <c:view3D>
      <c:depthPercent val="100"/>
      <c:rAngAx val="1"/>
    </c:view3D>
    <c:plotArea>
      <c:layout/>
      <c:bar3DChart>
        <c:barDir val="col"/>
        <c:grouping val="stacked"/>
        <c:ser>
          <c:idx val="0"/>
          <c:order val="0"/>
          <c:tx>
            <c:strRef>
              <c:f>расходы!$A$19</c:f>
              <c:strCache>
                <c:ptCount val="1"/>
                <c:pt idx="0">
                  <c:v>Общегосударственные вопросы (аппарат управления)</c:v>
                </c:pt>
              </c:strCache>
            </c:strRef>
          </c:tx>
          <c:cat>
            <c:strRef>
              <c:f>расходы!$B$18:$D$18</c:f>
              <c:strCache>
                <c:ptCount val="3"/>
                <c:pt idx="0">
                  <c:v>План на год на 2023 год</c:v>
                </c:pt>
                <c:pt idx="1">
                  <c:v>Факт исполнения на отчетную дату</c:v>
                </c:pt>
                <c:pt idx="2">
                  <c:v>Факт исполнения аналогичного периода 2022 года</c:v>
                </c:pt>
              </c:strCache>
            </c:strRef>
          </c:cat>
          <c:val>
            <c:numRef>
              <c:f>расходы!$B$19:$D$19</c:f>
              <c:numCache>
                <c:formatCode>#,##0.0</c:formatCode>
                <c:ptCount val="3"/>
                <c:pt idx="0">
                  <c:v>611343.5</c:v>
                </c:pt>
                <c:pt idx="1">
                  <c:v>162801.60000000001</c:v>
                </c:pt>
                <c:pt idx="2">
                  <c:v>80199.3</c:v>
                </c:pt>
              </c:numCache>
            </c:numRef>
          </c:val>
        </c:ser>
        <c:ser>
          <c:idx val="1"/>
          <c:order val="1"/>
          <c:tx>
            <c:strRef>
              <c:f>расходы!$A$20</c:f>
              <c:strCache>
                <c:ptCount val="1"/>
                <c:pt idx="0">
                  <c:v>Национальная оборона (ВУС)</c:v>
                </c:pt>
              </c:strCache>
            </c:strRef>
          </c:tx>
          <c:cat>
            <c:strRef>
              <c:f>расходы!$B$18:$D$18</c:f>
              <c:strCache>
                <c:ptCount val="3"/>
                <c:pt idx="0">
                  <c:v>План на год на 2023 год</c:v>
                </c:pt>
                <c:pt idx="1">
                  <c:v>Факт исполнения на отчетную дату</c:v>
                </c:pt>
                <c:pt idx="2">
                  <c:v>Факт исполнения аналогичного периода 2022 года</c:v>
                </c:pt>
              </c:strCache>
            </c:strRef>
          </c:cat>
          <c:val>
            <c:numRef>
              <c:f>расходы!$B$20:$D$20</c:f>
              <c:numCache>
                <c:formatCode>#,##0.0</c:formatCode>
                <c:ptCount val="3"/>
                <c:pt idx="0">
                  <c:v>527.70000000000005</c:v>
                </c:pt>
                <c:pt idx="1">
                  <c:v>277.60000000000002</c:v>
                </c:pt>
                <c:pt idx="2">
                  <c:v>241.9</c:v>
                </c:pt>
              </c:numCache>
            </c:numRef>
          </c:val>
        </c:ser>
        <c:ser>
          <c:idx val="2"/>
          <c:order val="2"/>
          <c:tx>
            <c:strRef>
              <c:f>расходы!$A$21</c:f>
              <c:strCache>
                <c:ptCount val="1"/>
                <c:pt idx="0">
                  <c:v>Национальная безопасности и правоохранительная деятельность</c:v>
                </c:pt>
              </c:strCache>
            </c:strRef>
          </c:tx>
          <c:cat>
            <c:strRef>
              <c:f>расходы!$B$18:$D$18</c:f>
              <c:strCache>
                <c:ptCount val="3"/>
                <c:pt idx="0">
                  <c:v>План на год на 2023 год</c:v>
                </c:pt>
                <c:pt idx="1">
                  <c:v>Факт исполнения на отчетную дату</c:v>
                </c:pt>
                <c:pt idx="2">
                  <c:v>Факт исполнения аналогичного периода 2022 года</c:v>
                </c:pt>
              </c:strCache>
            </c:strRef>
          </c:cat>
          <c:val>
            <c:numRef>
              <c:f>расходы!$B$21:$D$21</c:f>
              <c:numCache>
                <c:formatCode>#,##0.0</c:formatCode>
                <c:ptCount val="3"/>
                <c:pt idx="0">
                  <c:v>36812.699999999997</c:v>
                </c:pt>
                <c:pt idx="1">
                  <c:v>13826.7</c:v>
                </c:pt>
                <c:pt idx="2">
                  <c:v>2972.7</c:v>
                </c:pt>
              </c:numCache>
            </c:numRef>
          </c:val>
        </c:ser>
        <c:ser>
          <c:idx val="3"/>
          <c:order val="3"/>
          <c:tx>
            <c:strRef>
              <c:f>расходы!$A$22</c:f>
              <c:strCache>
                <c:ptCount val="1"/>
                <c:pt idx="0">
                  <c:v>Национальная экономика (транспорт, дорожный фонд)</c:v>
                </c:pt>
              </c:strCache>
            </c:strRef>
          </c:tx>
          <c:cat>
            <c:strRef>
              <c:f>расходы!$B$18:$D$18</c:f>
              <c:strCache>
                <c:ptCount val="3"/>
                <c:pt idx="0">
                  <c:v>План на год на 2023 год</c:v>
                </c:pt>
                <c:pt idx="1">
                  <c:v>Факт исполнения на отчетную дату</c:v>
                </c:pt>
                <c:pt idx="2">
                  <c:v>Факт исполнения аналогичного периода 2022 года</c:v>
                </c:pt>
              </c:strCache>
            </c:strRef>
          </c:cat>
          <c:val>
            <c:numRef>
              <c:f>расходы!$B$22:$D$22</c:f>
              <c:numCache>
                <c:formatCode>#,##0.0</c:formatCode>
                <c:ptCount val="3"/>
                <c:pt idx="0">
                  <c:v>622909.69999999995</c:v>
                </c:pt>
                <c:pt idx="1">
                  <c:v>65624.2</c:v>
                </c:pt>
                <c:pt idx="2">
                  <c:v>43237.9</c:v>
                </c:pt>
              </c:numCache>
            </c:numRef>
          </c:val>
        </c:ser>
        <c:ser>
          <c:idx val="4"/>
          <c:order val="4"/>
          <c:tx>
            <c:strRef>
              <c:f>расходы!$A$23</c:f>
              <c:strCache>
                <c:ptCount val="1"/>
                <c:pt idx="0">
                  <c:v>ЖКХ (благоустройство, дороги города, кап. Ремонт жилого фонда)</c:v>
                </c:pt>
              </c:strCache>
            </c:strRef>
          </c:tx>
          <c:cat>
            <c:strRef>
              <c:f>расходы!$B$18:$D$18</c:f>
              <c:strCache>
                <c:ptCount val="3"/>
                <c:pt idx="0">
                  <c:v>План на год на 2023 год</c:v>
                </c:pt>
                <c:pt idx="1">
                  <c:v>Факт исполнения на отчетную дату</c:v>
                </c:pt>
                <c:pt idx="2">
                  <c:v>Факт исполнения аналогичного периода 2022 года</c:v>
                </c:pt>
              </c:strCache>
            </c:strRef>
          </c:cat>
          <c:val>
            <c:numRef>
              <c:f>расходы!$B$23:$D$23</c:f>
              <c:numCache>
                <c:formatCode>#,##0.0</c:formatCode>
                <c:ptCount val="3"/>
                <c:pt idx="0">
                  <c:v>495383</c:v>
                </c:pt>
                <c:pt idx="1">
                  <c:v>98557.3</c:v>
                </c:pt>
                <c:pt idx="2">
                  <c:v>61556.3</c:v>
                </c:pt>
              </c:numCache>
            </c:numRef>
          </c:val>
        </c:ser>
        <c:ser>
          <c:idx val="5"/>
          <c:order val="5"/>
          <c:tx>
            <c:strRef>
              <c:f>расходы!$A$24</c:f>
              <c:strCache>
                <c:ptCount val="1"/>
                <c:pt idx="0">
                  <c:v>Охрана окружающей среды</c:v>
                </c:pt>
              </c:strCache>
            </c:strRef>
          </c:tx>
          <c:cat>
            <c:strRef>
              <c:f>расходы!$B$18:$D$18</c:f>
              <c:strCache>
                <c:ptCount val="3"/>
                <c:pt idx="0">
                  <c:v>План на год на 2023 год</c:v>
                </c:pt>
                <c:pt idx="1">
                  <c:v>Факт исполнения на отчетную дату</c:v>
                </c:pt>
                <c:pt idx="2">
                  <c:v>Факт исполнения аналогичного периода 2022 года</c:v>
                </c:pt>
              </c:strCache>
            </c:strRef>
          </c:cat>
          <c:val>
            <c:numRef>
              <c:f>расходы!$B$24:$D$24</c:f>
              <c:numCache>
                <c:formatCode>#,##0.0</c:formatCode>
                <c:ptCount val="3"/>
                <c:pt idx="0">
                  <c:v>14100.4</c:v>
                </c:pt>
                <c:pt idx="1">
                  <c:v>1391.2</c:v>
                </c:pt>
                <c:pt idx="2">
                  <c:v>409.8</c:v>
                </c:pt>
              </c:numCache>
            </c:numRef>
          </c:val>
        </c:ser>
        <c:ser>
          <c:idx val="6"/>
          <c:order val="6"/>
          <c:tx>
            <c:strRef>
              <c:f>расходы!$A$25</c:f>
              <c:strCache>
                <c:ptCount val="1"/>
                <c:pt idx="0">
                  <c:v>Образование</c:v>
                </c:pt>
              </c:strCache>
            </c:strRef>
          </c:tx>
          <c:cat>
            <c:strRef>
              <c:f>расходы!$B$18:$D$18</c:f>
              <c:strCache>
                <c:ptCount val="3"/>
                <c:pt idx="0">
                  <c:v>План на год на 2023 год</c:v>
                </c:pt>
                <c:pt idx="1">
                  <c:v>Факт исполнения на отчетную дату</c:v>
                </c:pt>
                <c:pt idx="2">
                  <c:v>Факт исполнения аналогичного периода 2022 года</c:v>
                </c:pt>
              </c:strCache>
            </c:strRef>
          </c:cat>
          <c:val>
            <c:numRef>
              <c:f>расходы!$B$25:$D$25</c:f>
              <c:numCache>
                <c:formatCode>#,##0.0</c:formatCode>
                <c:ptCount val="3"/>
                <c:pt idx="0">
                  <c:v>1946788.1</c:v>
                </c:pt>
                <c:pt idx="1">
                  <c:v>981560.4</c:v>
                </c:pt>
                <c:pt idx="2">
                  <c:v>849461.1</c:v>
                </c:pt>
              </c:numCache>
            </c:numRef>
          </c:val>
        </c:ser>
        <c:ser>
          <c:idx val="7"/>
          <c:order val="7"/>
          <c:tx>
            <c:strRef>
              <c:f>расходы!$A$26</c:f>
              <c:strCache>
                <c:ptCount val="1"/>
                <c:pt idx="0">
                  <c:v>Культура</c:v>
                </c:pt>
              </c:strCache>
            </c:strRef>
          </c:tx>
          <c:cat>
            <c:strRef>
              <c:f>расходы!$B$18:$D$18</c:f>
              <c:strCache>
                <c:ptCount val="3"/>
                <c:pt idx="0">
                  <c:v>План на год на 2023 год</c:v>
                </c:pt>
                <c:pt idx="1">
                  <c:v>Факт исполнения на отчетную дату</c:v>
                </c:pt>
                <c:pt idx="2">
                  <c:v>Факт исполнения аналогичного периода 2022 года</c:v>
                </c:pt>
              </c:strCache>
            </c:strRef>
          </c:cat>
          <c:val>
            <c:numRef>
              <c:f>расходы!$B$26:$D$26</c:f>
              <c:numCache>
                <c:formatCode>#,##0.0</c:formatCode>
                <c:ptCount val="3"/>
                <c:pt idx="0">
                  <c:v>346883.8</c:v>
                </c:pt>
                <c:pt idx="1">
                  <c:v>152152.29999999999</c:v>
                </c:pt>
                <c:pt idx="2">
                  <c:v>73960.800000000003</c:v>
                </c:pt>
              </c:numCache>
            </c:numRef>
          </c:val>
        </c:ser>
        <c:ser>
          <c:idx val="8"/>
          <c:order val="8"/>
          <c:tx>
            <c:strRef>
              <c:f>расходы!$A$27</c:f>
              <c:strCache>
                <c:ptCount val="1"/>
                <c:pt idx="0">
                  <c:v>Здравоохранение </c:v>
                </c:pt>
              </c:strCache>
            </c:strRef>
          </c:tx>
          <c:cat>
            <c:strRef>
              <c:f>расходы!$B$18:$D$18</c:f>
              <c:strCache>
                <c:ptCount val="3"/>
                <c:pt idx="0">
                  <c:v>План на год на 2023 год</c:v>
                </c:pt>
                <c:pt idx="1">
                  <c:v>Факт исполнения на отчетную дату</c:v>
                </c:pt>
                <c:pt idx="2">
                  <c:v>Факт исполнения аналогичного периода 2022 года</c:v>
                </c:pt>
              </c:strCache>
            </c:strRef>
          </c:cat>
          <c:val>
            <c:numRef>
              <c:f>расходы!$B$27:$D$27</c:f>
              <c:numCache>
                <c:formatCode>#,##0.0</c:formatCode>
                <c:ptCount val="3"/>
                <c:pt idx="0">
                  <c:v>163.5</c:v>
                </c:pt>
                <c:pt idx="1">
                  <c:v>127</c:v>
                </c:pt>
                <c:pt idx="2">
                  <c:v>158.1</c:v>
                </c:pt>
              </c:numCache>
            </c:numRef>
          </c:val>
        </c:ser>
        <c:ser>
          <c:idx val="9"/>
          <c:order val="9"/>
          <c:tx>
            <c:strRef>
              <c:f>расходы!$A$28</c:f>
              <c:strCache>
                <c:ptCount val="1"/>
                <c:pt idx="0">
                  <c:v>Социальная политика</c:v>
                </c:pt>
              </c:strCache>
            </c:strRef>
          </c:tx>
          <c:cat>
            <c:strRef>
              <c:f>расходы!$B$18:$D$18</c:f>
              <c:strCache>
                <c:ptCount val="3"/>
                <c:pt idx="0">
                  <c:v>План на год на 2023 год</c:v>
                </c:pt>
                <c:pt idx="1">
                  <c:v>Факт исполнения на отчетную дату</c:v>
                </c:pt>
                <c:pt idx="2">
                  <c:v>Факт исполнения аналогичного периода 2022 года</c:v>
                </c:pt>
              </c:strCache>
            </c:strRef>
          </c:cat>
          <c:val>
            <c:numRef>
              <c:f>расходы!$B$28:$D$28</c:f>
              <c:numCache>
                <c:formatCode>#,##0.0</c:formatCode>
                <c:ptCount val="3"/>
                <c:pt idx="0">
                  <c:v>169926.8</c:v>
                </c:pt>
                <c:pt idx="1">
                  <c:v>73454.8</c:v>
                </c:pt>
                <c:pt idx="2">
                  <c:v>45318.2</c:v>
                </c:pt>
              </c:numCache>
            </c:numRef>
          </c:val>
        </c:ser>
        <c:ser>
          <c:idx val="10"/>
          <c:order val="10"/>
          <c:tx>
            <c:strRef>
              <c:f>расходы!$A$29</c:f>
              <c:strCache>
                <c:ptCount val="1"/>
                <c:pt idx="0">
                  <c:v>Физическая культура и спорт</c:v>
                </c:pt>
              </c:strCache>
            </c:strRef>
          </c:tx>
          <c:cat>
            <c:strRef>
              <c:f>расходы!$B$18:$D$18</c:f>
              <c:strCache>
                <c:ptCount val="3"/>
                <c:pt idx="0">
                  <c:v>План на год на 2023 год</c:v>
                </c:pt>
                <c:pt idx="1">
                  <c:v>Факт исполнения на отчетную дату</c:v>
                </c:pt>
                <c:pt idx="2">
                  <c:v>Факт исполнения аналогичного периода 2022 года</c:v>
                </c:pt>
              </c:strCache>
            </c:strRef>
          </c:cat>
          <c:val>
            <c:numRef>
              <c:f>расходы!$B$29:$D$29</c:f>
              <c:numCache>
                <c:formatCode>#,##0.0</c:formatCode>
                <c:ptCount val="3"/>
                <c:pt idx="0">
                  <c:v>361142.7</c:v>
                </c:pt>
                <c:pt idx="1">
                  <c:v>106799.5</c:v>
                </c:pt>
                <c:pt idx="2">
                  <c:v>107244.1</c:v>
                </c:pt>
              </c:numCache>
            </c:numRef>
          </c:val>
        </c:ser>
        <c:ser>
          <c:idx val="11"/>
          <c:order val="11"/>
          <c:tx>
            <c:strRef>
              <c:f>расходы!$A$30</c:f>
              <c:strCache>
                <c:ptCount val="1"/>
                <c:pt idx="0">
                  <c:v>ОБСЛУЖИВАНИЕ МУНИЦИПАЛЬНОГО ДОЛГА</c:v>
                </c:pt>
              </c:strCache>
            </c:strRef>
          </c:tx>
          <c:cat>
            <c:strRef>
              <c:f>расходы!$B$18:$C$18</c:f>
              <c:strCache>
                <c:ptCount val="2"/>
                <c:pt idx="0">
                  <c:v>План на год на 2023 год</c:v>
                </c:pt>
                <c:pt idx="1">
                  <c:v>Факт исполнения на отчетную дату</c:v>
                </c:pt>
              </c:strCache>
            </c:strRef>
          </c:cat>
          <c:val>
            <c:numRef>
              <c:f>расходы!$B$30:$D$30</c:f>
              <c:numCache>
                <c:formatCode>#,##0.0</c:formatCode>
                <c:ptCount val="3"/>
                <c:pt idx="0">
                  <c:v>5.8</c:v>
                </c:pt>
                <c:pt idx="1">
                  <c:v>5.75</c:v>
                </c:pt>
                <c:pt idx="2">
                  <c:v>2.0138400000000001</c:v>
                </c:pt>
              </c:numCache>
            </c:numRef>
          </c:val>
        </c:ser>
        <c:shape val="box"/>
        <c:axId val="73360128"/>
        <c:axId val="73426048"/>
        <c:axId val="0"/>
      </c:bar3DChart>
      <c:catAx>
        <c:axId val="73360128"/>
        <c:scaling>
          <c:orientation val="minMax"/>
        </c:scaling>
        <c:axPos val="b"/>
        <c:numFmt formatCode="General" sourceLinked="1"/>
        <c:tickLblPos val="nextTo"/>
        <c:txPr>
          <a:bodyPr rot="0" vert="horz"/>
          <a:lstStyle/>
          <a:p>
            <a:pPr>
              <a:defRPr sz="1000" b="0" i="0" u="none" strike="noStrike" baseline="0">
                <a:solidFill>
                  <a:srgbClr val="000000"/>
                </a:solidFill>
                <a:latin typeface="Calibri"/>
                <a:ea typeface="Calibri"/>
                <a:cs typeface="Calibri"/>
              </a:defRPr>
            </a:pPr>
            <a:endParaRPr lang="ru-RU"/>
          </a:p>
        </c:txPr>
        <c:crossAx val="73426048"/>
        <c:crosses val="autoZero"/>
        <c:auto val="1"/>
        <c:lblAlgn val="ctr"/>
        <c:lblOffset val="100"/>
      </c:catAx>
      <c:valAx>
        <c:axId val="73426048"/>
        <c:scaling>
          <c:orientation val="minMax"/>
        </c:scaling>
        <c:axPos val="l"/>
        <c:majorGridlines/>
        <c:numFmt formatCode="#,##0.0" sourceLinked="1"/>
        <c:tickLblPos val="nextTo"/>
        <c:txPr>
          <a:bodyPr rot="0" vert="horz"/>
          <a:lstStyle/>
          <a:p>
            <a:pPr>
              <a:defRPr sz="1000" b="0" i="0" u="none" strike="noStrike" baseline="0">
                <a:solidFill>
                  <a:srgbClr val="000000"/>
                </a:solidFill>
                <a:latin typeface="Calibri"/>
                <a:ea typeface="Calibri"/>
                <a:cs typeface="Calibri"/>
              </a:defRPr>
            </a:pPr>
            <a:endParaRPr lang="ru-RU"/>
          </a:p>
        </c:txPr>
        <c:crossAx val="73360128"/>
        <c:crosses val="autoZero"/>
        <c:crossBetween val="between"/>
      </c:valAx>
      <c:spPr>
        <a:noFill/>
        <a:ln w="25400">
          <a:noFill/>
        </a:ln>
      </c:spPr>
    </c:plotArea>
    <c:legend>
      <c:legendPos val="b"/>
      <c:layout/>
      <c:txPr>
        <a:bodyPr/>
        <a:lstStyle/>
        <a:p>
          <a:pPr>
            <a:defRPr sz="800" b="0" i="0" u="none" strike="noStrike" baseline="0">
              <a:solidFill>
                <a:srgbClr val="000000"/>
              </a:solidFill>
              <a:latin typeface="Calibri"/>
              <a:ea typeface="Calibri"/>
              <a:cs typeface="Calibri"/>
            </a:defRPr>
          </a:pPr>
          <a:endParaRPr lang="ru-RU"/>
        </a:p>
      </c:txPr>
    </c:legend>
    <c:plotVisOnly val="1"/>
    <c:dispBlanksAs val="gap"/>
  </c:chart>
  <c:txPr>
    <a:bodyPr/>
    <a:lstStyle/>
    <a:p>
      <a:pPr>
        <a:defRPr sz="1000" b="0" i="0" u="none" strike="noStrike" baseline="0">
          <a:solidFill>
            <a:srgbClr val="000000"/>
          </a:solidFill>
          <a:latin typeface="Calibri"/>
          <a:ea typeface="Calibri"/>
          <a:cs typeface="Calibri"/>
        </a:defRPr>
      </a:pPr>
      <a:endParaRPr lang="ru-RU"/>
    </a:p>
  </c:txPr>
  <c:externalData r:id="rId1"/>
</c:chartSpace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0A132B50-5A60-46CE-B29D-0BC70264D67E}" type="doc">
      <dgm:prSet loTypeId="urn:microsoft.com/office/officeart/2005/8/layout/vList2" loCatId="list" qsTypeId="urn:microsoft.com/office/officeart/2005/8/quickstyle/3d2#1" qsCatId="3D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80EA9BA2-0E64-4F17-9598-2C4CBCC2093E}">
      <dgm:prSet/>
      <dgm:spPr/>
      <dgm:t>
        <a:bodyPr/>
        <a:lstStyle/>
        <a:p>
          <a:pPr algn="ctr" rtl="0"/>
          <a:r>
            <a:rPr lang="ru-RU" b="1" i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Исполнение бюджета города за </a:t>
          </a:r>
          <a:r>
            <a:rPr lang="ru-RU" b="1" i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июнь               </a:t>
          </a:r>
          <a:r>
            <a:rPr lang="ru-RU" b="1" i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2023 </a:t>
          </a:r>
          <a:r>
            <a:rPr lang="ru-RU" b="1" i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года</a:t>
          </a:r>
        </a:p>
      </dgm:t>
    </dgm:pt>
    <dgm:pt modelId="{27E14F3A-E140-4310-9D78-C7B0958DF102}" type="parTrans" cxnId="{007DA5F4-D1AD-484E-920B-D731E7D8608A}">
      <dgm:prSet/>
      <dgm:spPr/>
      <dgm:t>
        <a:bodyPr/>
        <a:lstStyle/>
        <a:p>
          <a:endParaRPr lang="ru-RU"/>
        </a:p>
      </dgm:t>
    </dgm:pt>
    <dgm:pt modelId="{EB99F040-2988-4EF8-9A9B-31DBCA683CD9}" type="sibTrans" cxnId="{007DA5F4-D1AD-484E-920B-D731E7D8608A}">
      <dgm:prSet/>
      <dgm:spPr/>
      <dgm:t>
        <a:bodyPr/>
        <a:lstStyle/>
        <a:p>
          <a:endParaRPr lang="ru-RU"/>
        </a:p>
      </dgm:t>
    </dgm:pt>
    <dgm:pt modelId="{4BE7FD2E-877B-4E5D-8E15-C326610DAEDD}" type="pres">
      <dgm:prSet presAssocID="{0A132B50-5A60-46CE-B29D-0BC70264D67E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EB6B35A9-2E54-47E8-82AD-054A02153DE4}" type="pres">
      <dgm:prSet presAssocID="{80EA9BA2-0E64-4F17-9598-2C4CBCC2093E}" presName="parentText" presStyleLbl="node1" presStyleIdx="0" presStyleCnt="1" custLinFactNeighborX="2773" custLinFactNeighborY="-7723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4B14F694-0E92-4BA3-80CA-91163BCBB9B6}" type="presOf" srcId="{80EA9BA2-0E64-4F17-9598-2C4CBCC2093E}" destId="{EB6B35A9-2E54-47E8-82AD-054A02153DE4}" srcOrd="0" destOrd="0" presId="urn:microsoft.com/office/officeart/2005/8/layout/vList2"/>
    <dgm:cxn modelId="{0568A8E1-88F8-4010-8704-2A92680DF4E3}" type="presOf" srcId="{0A132B50-5A60-46CE-B29D-0BC70264D67E}" destId="{4BE7FD2E-877B-4E5D-8E15-C326610DAEDD}" srcOrd="0" destOrd="0" presId="urn:microsoft.com/office/officeart/2005/8/layout/vList2"/>
    <dgm:cxn modelId="{007DA5F4-D1AD-484E-920B-D731E7D8608A}" srcId="{0A132B50-5A60-46CE-B29D-0BC70264D67E}" destId="{80EA9BA2-0E64-4F17-9598-2C4CBCC2093E}" srcOrd="0" destOrd="0" parTransId="{27E14F3A-E140-4310-9D78-C7B0958DF102}" sibTransId="{EB99F040-2988-4EF8-9A9B-31DBCA683CD9}"/>
    <dgm:cxn modelId="{67168CBB-B7CE-4829-9969-68A48D000D6F}" type="presParOf" srcId="{4BE7FD2E-877B-4E5D-8E15-C326610DAEDD}" destId="{EB6B35A9-2E54-47E8-82AD-054A02153DE4}" srcOrd="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xmlns="" relId="rId8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0A132B50-5A60-46CE-B29D-0BC70264D67E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80EA9BA2-0E64-4F17-9598-2C4CBCC2093E}">
      <dgm:prSet custT="1"/>
      <dgm:spPr/>
      <dgm:t>
        <a:bodyPr/>
        <a:lstStyle/>
        <a:p>
          <a:pPr algn="ctr" rtl="0"/>
          <a:r>
            <a:rPr lang="ru-RU" sz="1800" b="1" i="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тыс.руб.</a:t>
          </a:r>
        </a:p>
      </dgm:t>
    </dgm:pt>
    <dgm:pt modelId="{27E14F3A-E140-4310-9D78-C7B0958DF102}" type="parTrans" cxnId="{007DA5F4-D1AD-484E-920B-D731E7D8608A}">
      <dgm:prSet/>
      <dgm:spPr/>
      <dgm:t>
        <a:bodyPr/>
        <a:lstStyle/>
        <a:p>
          <a:endParaRPr lang="ru-RU"/>
        </a:p>
      </dgm:t>
    </dgm:pt>
    <dgm:pt modelId="{EB99F040-2988-4EF8-9A9B-31DBCA683CD9}" type="sibTrans" cxnId="{007DA5F4-D1AD-484E-920B-D731E7D8608A}">
      <dgm:prSet/>
      <dgm:spPr/>
      <dgm:t>
        <a:bodyPr/>
        <a:lstStyle/>
        <a:p>
          <a:endParaRPr lang="ru-RU"/>
        </a:p>
      </dgm:t>
    </dgm:pt>
    <dgm:pt modelId="{4BE7FD2E-877B-4E5D-8E15-C326610DAEDD}" type="pres">
      <dgm:prSet presAssocID="{0A132B50-5A60-46CE-B29D-0BC70264D67E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EB6B35A9-2E54-47E8-82AD-054A02153DE4}" type="pres">
      <dgm:prSet presAssocID="{80EA9BA2-0E64-4F17-9598-2C4CBCC2093E}" presName="parentText" presStyleLbl="node1" presStyleIdx="0" presStyleCnt="1" custLinFactNeighborX="1175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39ACE3F1-A0E0-43EE-91D1-B412317E2A64}" type="presOf" srcId="{80EA9BA2-0E64-4F17-9598-2C4CBCC2093E}" destId="{EB6B35A9-2E54-47E8-82AD-054A02153DE4}" srcOrd="0" destOrd="0" presId="urn:microsoft.com/office/officeart/2005/8/layout/vList2"/>
    <dgm:cxn modelId="{5CB20DCE-6DB8-4512-828B-719F080F08EC}" type="presOf" srcId="{0A132B50-5A60-46CE-B29D-0BC70264D67E}" destId="{4BE7FD2E-877B-4E5D-8E15-C326610DAEDD}" srcOrd="0" destOrd="0" presId="urn:microsoft.com/office/officeart/2005/8/layout/vList2"/>
    <dgm:cxn modelId="{007DA5F4-D1AD-484E-920B-D731E7D8608A}" srcId="{0A132B50-5A60-46CE-B29D-0BC70264D67E}" destId="{80EA9BA2-0E64-4F17-9598-2C4CBCC2093E}" srcOrd="0" destOrd="0" parTransId="{27E14F3A-E140-4310-9D78-C7B0958DF102}" sibTransId="{EB99F040-2988-4EF8-9A9B-31DBCA683CD9}"/>
    <dgm:cxn modelId="{352FA973-F7ED-47DA-A0DA-49E270F5B7FC}" type="presParOf" srcId="{4BE7FD2E-877B-4E5D-8E15-C326610DAEDD}" destId="{EB6B35A9-2E54-47E8-82AD-054A02153DE4}" srcOrd="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xmlns="" relId="rId13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EB6B35A9-2E54-47E8-82AD-054A02153DE4}">
      <dsp:nvSpPr>
        <dsp:cNvPr id="0" name=""/>
        <dsp:cNvSpPr/>
      </dsp:nvSpPr>
      <dsp:spPr>
        <a:xfrm>
          <a:off x="0" y="0"/>
          <a:ext cx="8604447" cy="1233179"/>
        </a:xfrm>
        <a:prstGeom prst="round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92000"/>
                <a:satMod val="170000"/>
              </a:schemeClr>
            </a:gs>
            <a:gs pos="15000">
              <a:schemeClr val="accent1">
                <a:hueOff val="0"/>
                <a:satOff val="0"/>
                <a:lumOff val="0"/>
                <a:alphaOff val="0"/>
                <a:tint val="92000"/>
                <a:shade val="99000"/>
                <a:satMod val="170000"/>
              </a:schemeClr>
            </a:gs>
            <a:gs pos="62000">
              <a:schemeClr val="accent1">
                <a:hueOff val="0"/>
                <a:satOff val="0"/>
                <a:lumOff val="0"/>
                <a:alphaOff val="0"/>
                <a:tint val="96000"/>
                <a:shade val="80000"/>
                <a:satMod val="170000"/>
              </a:schemeClr>
            </a:gs>
            <a:gs pos="97000">
              <a:schemeClr val="accent1">
                <a:hueOff val="0"/>
                <a:satOff val="0"/>
                <a:lumOff val="0"/>
                <a:alphaOff val="0"/>
                <a:tint val="98000"/>
                <a:shade val="63000"/>
                <a:satMod val="17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62000"/>
                <a:satMod val="170000"/>
              </a:schemeClr>
            </a:gs>
          </a:gsLst>
          <a:path path="circle">
            <a:fillToRect l="50000" t="50000" r="50000" b="50000"/>
          </a:path>
        </a:gradFill>
        <a:ln>
          <a:noFill/>
        </a:ln>
        <a:effectLst>
          <a:outerShdw blurRad="63500" dist="25400" dir="5400000" rotWithShape="0">
            <a:srgbClr val="000000">
              <a:alpha val="43137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18110" tIns="118110" rIns="118110" bIns="118110" numCol="1" spcCol="1270" anchor="ctr" anchorCtr="0">
          <a:noAutofit/>
        </a:bodyPr>
        <a:lstStyle/>
        <a:p>
          <a:pPr lvl="0" algn="ctr" defTabSz="13779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3100" b="1" i="1" kern="1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Исполнение бюджета города за </a:t>
          </a:r>
          <a:r>
            <a:rPr lang="ru-RU" sz="3100" b="1" i="1" kern="12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июнь               </a:t>
          </a:r>
          <a:r>
            <a:rPr lang="ru-RU" sz="3100" b="1" i="1" kern="12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2023 </a:t>
          </a:r>
          <a:r>
            <a:rPr lang="ru-RU" sz="3100" b="1" i="1" kern="1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года</a:t>
          </a:r>
        </a:p>
      </dsp:txBody>
      <dsp:txXfrm>
        <a:off x="0" y="0"/>
        <a:ext cx="8604447" cy="1233179"/>
      </dsp:txXfrm>
    </dsp:sp>
  </dsp:spTree>
</dsp:drawing>
</file>

<file path=ppt/diagrams/drawing2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EB6B35A9-2E54-47E8-82AD-054A02153DE4}">
      <dsp:nvSpPr>
        <dsp:cNvPr id="0" name=""/>
        <dsp:cNvSpPr/>
      </dsp:nvSpPr>
      <dsp:spPr>
        <a:xfrm>
          <a:off x="0" y="19"/>
          <a:ext cx="1623993" cy="297618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lvl="0" algn="ctr" defTabSz="8001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800" b="1" i="0" kern="1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тыс.руб.</a:t>
          </a:r>
        </a:p>
      </dsp:txBody>
      <dsp:txXfrm>
        <a:off x="0" y="19"/>
        <a:ext cx="1623993" cy="297618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3d2#1">
  <dgm:title val=""/>
  <dgm:desc val=""/>
  <dgm:catLst>
    <dgm:cat type="3D" pri="11200"/>
  </dgm:catLst>
  <dgm:scene3d>
    <a:camera prst="orthographicFront"/>
    <a:lightRig rig="threePt" dir="t"/>
  </dgm:scene3d>
  <dgm:styleLbl name="node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tx1"/>
      </a:fontRef>
    </dgm:style>
  </dgm:styleLbl>
  <dgm:styleLbl name="aling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>
        <a:rot lat="0" lon="0" rev="7500000"/>
      </a:lightRig>
    </dgm:scene3d>
    <dgm:sp3d z="2540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>
        <a:rot lat="0" lon="0" rev="7500000"/>
      </a:lightRig>
    </dgm:scene3d>
    <dgm:sp3d z="-152400" extrusionH="63500" contourW="1270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>
        <a:rot lat="0" lon="0" rev="7500000"/>
      </a:lightRig>
    </dgm:scene3d>
    <dgm:sp3d z="-700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>
        <a:rot lat="0" lon="0" rev="7500000"/>
      </a:lightRig>
    </dgm:scene3d>
    <dgm:sp3d z="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>
        <a:rot lat="0" lon="0" rev="7500000"/>
      </a:lightRig>
    </dgm:scene3d>
    <dgm:sp3d z="-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>
        <a:rot lat="0" lon="0" rev="7500000"/>
      </a:lightRig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>
        <a:rot lat="0" lon="0" rev="7500000"/>
      </a:lightRig>
    </dgm:scene3d>
    <dgm:sp3d extrusionH="190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>
        <a:rot lat="0" lon="0" rev="7500000"/>
      </a:lightRig>
    </dgm:scene3d>
    <dgm:sp3d prstMaterial="plastic">
      <a:bevelT w="127000" h="3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2445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0800" h="190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bevelB w="120650" h="571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>
        <a:rot lat="0" lon="0" rev="7500000"/>
      </a:lightRig>
    </dgm:scene3d>
    <dgm:sp3d z="-152400" extrusionH="63500" prstMaterial="matte">
      <a:bevelT w="144450" h="6350" prst="relaxedInset"/>
      <a:contourClr>
        <a:schemeClr val="bg1"/>
      </a:contourClr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  <a:bevelB w="88900" h="121750" prst="angle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trBgShp">
    <dgm:scene3d>
      <a:camera prst="orthographicFront"/>
      <a:lightRig rig="threePt" dir="t"/>
    </dgm:scene3d>
    <dgm:sp3d z="-1524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38780" cy="49403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41451" y="0"/>
            <a:ext cx="2938780" cy="49403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CBEDE95-FF0A-4A33-9AD2-26BCC23B6FF2}" type="datetimeFigureOut">
              <a:rPr lang="ru-RU" smtClean="0"/>
              <a:pPr/>
              <a:t>11.07.2023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427038" y="741363"/>
            <a:ext cx="5927725" cy="37052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78180" y="4693285"/>
            <a:ext cx="5425440" cy="444627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9384855"/>
            <a:ext cx="2938780" cy="49403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41451" y="9384855"/>
            <a:ext cx="2938780" cy="49403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B4D0E6D-062B-4F61-A93D-9F0BC4031EE4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260321476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427038" y="741363"/>
            <a:ext cx="5927725" cy="3705225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B4D0E6D-062B-4F61-A93D-9F0BC4031EE4}" type="slidenum">
              <a:rPr lang="ru-RU" smtClean="0"/>
              <a:pPr/>
              <a:t>1</a:t>
            </a:fld>
            <a:endParaRPr lang="ru-RU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Заголовок 13"/>
          <p:cNvSpPr>
            <a:spLocks noGrp="1"/>
          </p:cNvSpPr>
          <p:nvPr>
            <p:ph type="ctrTitle"/>
          </p:nvPr>
        </p:nvSpPr>
        <p:spPr>
          <a:xfrm>
            <a:off x="1432560" y="299915"/>
            <a:ext cx="7406640" cy="1226820"/>
          </a:xfrm>
        </p:spPr>
        <p:txBody>
          <a:bodyPr anchor="b"/>
          <a:lstStyle>
            <a:lvl1pPr algn="l">
              <a:defRPr/>
            </a:lvl1pPr>
            <a:extLst/>
          </a:lstStyle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22" name="Подзаголовок 21"/>
          <p:cNvSpPr>
            <a:spLocks noGrp="1"/>
          </p:cNvSpPr>
          <p:nvPr>
            <p:ph type="subTitle" idx="1"/>
          </p:nvPr>
        </p:nvSpPr>
        <p:spPr>
          <a:xfrm>
            <a:off x="1432560" y="1541720"/>
            <a:ext cx="7406640" cy="1460500"/>
          </a:xfrm>
        </p:spPr>
        <p:txBody>
          <a:bodyPr tIns="0"/>
          <a:lstStyle>
            <a:lvl1pPr marL="27432" indent="0" algn="l">
              <a:buNone/>
              <a:defRPr sz="2600">
                <a:solidFill>
                  <a:schemeClr val="tx2">
                    <a:shade val="30000"/>
                    <a:satMod val="150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ru-RU"/>
              <a:t>Образец подзаголовка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11.07.2023</a:t>
            </a:fld>
            <a:endParaRPr lang="ru-RU"/>
          </a:p>
        </p:txBody>
      </p:sp>
      <p:sp>
        <p:nvSpPr>
          <p:cNvPr id="20" name="Нижний колонтитул 19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0" name="Номер слайда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Овал 7"/>
          <p:cNvSpPr/>
          <p:nvPr/>
        </p:nvSpPr>
        <p:spPr>
          <a:xfrm>
            <a:off x="921433" y="1178168"/>
            <a:ext cx="210312" cy="175260"/>
          </a:xfrm>
          <a:prstGeom prst="ellipse">
            <a:avLst/>
          </a:prstGeom>
          <a:gradFill rotWithShape="1">
            <a:gsLst>
              <a:gs pos="0">
                <a:schemeClr val="accent1">
                  <a:tint val="20000"/>
                  <a:satMod val="450000"/>
                  <a:alpha val="95000"/>
                </a:schemeClr>
              </a:gs>
              <a:gs pos="50000">
                <a:schemeClr val="accent1">
                  <a:tint val="38000"/>
                  <a:satMod val="250000"/>
                  <a:alpha val="90000"/>
                </a:schemeClr>
              </a:gs>
              <a:gs pos="95000">
                <a:schemeClr val="accent1">
                  <a:tint val="75000"/>
                  <a:satMod val="255000"/>
                  <a:alpha val="88000"/>
                </a:schemeClr>
              </a:gs>
              <a:gs pos="100000">
                <a:schemeClr val="accent1">
                  <a:tint val="100000"/>
                  <a:shade val="90000"/>
                  <a:satMod val="255000"/>
                  <a:alpha val="85000"/>
                </a:schemeClr>
              </a:gs>
            </a:gsLst>
            <a:path path="circle">
              <a:fillToRect l="25000" t="12500" r="75000" b="87500"/>
            </a:path>
          </a:gradFill>
          <a:ln w="2000" cap="rnd" cmpd="sng" algn="ctr">
            <a:solidFill>
              <a:schemeClr val="accent1">
                <a:shade val="90000"/>
                <a:satMod val="110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Овал 8"/>
          <p:cNvSpPr/>
          <p:nvPr/>
        </p:nvSpPr>
        <p:spPr>
          <a:xfrm>
            <a:off x="1157176" y="1120847"/>
            <a:ext cx="64008" cy="53340"/>
          </a:xfrm>
          <a:prstGeom prst="ellipse">
            <a:avLst/>
          </a:prstGeom>
          <a:noFill/>
          <a:ln w="12700" cap="rnd" cmpd="sng" algn="ctr">
            <a:solidFill>
              <a:schemeClr val="accent1">
                <a:shade val="75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11.07.2023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/>
          <p:cNvSpPr/>
          <p:nvPr/>
        </p:nvSpPr>
        <p:spPr>
          <a:xfrm>
            <a:off x="2282890" y="-45"/>
            <a:ext cx="6858000" cy="5715045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578392" y="2166937"/>
            <a:ext cx="6400800" cy="1905000"/>
          </a:xfrm>
        </p:spPr>
        <p:txBody>
          <a:bodyPr anchor="t"/>
          <a:lstStyle>
            <a:lvl1pPr algn="l">
              <a:lnSpc>
                <a:spcPts val="4500"/>
              </a:lnSpc>
              <a:buNone/>
              <a:defRPr sz="4000" b="1" cap="all"/>
            </a:lvl1pPr>
            <a:extLst/>
          </a:lstStyle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2578392" y="889000"/>
            <a:ext cx="6400800" cy="1258093"/>
          </a:xfrm>
        </p:spPr>
        <p:txBody>
          <a:bodyPr anchor="b"/>
          <a:lstStyle>
            <a:lvl1pPr marL="18288" indent="0">
              <a:lnSpc>
                <a:spcPts val="2300"/>
              </a:lnSpc>
              <a:spcBef>
                <a:spcPts val="0"/>
              </a:spcBef>
              <a:buNone/>
              <a:defRPr sz="2000">
                <a:solidFill>
                  <a:schemeClr val="tx2">
                    <a:shade val="30000"/>
                    <a:satMod val="150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ru-RU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11.07.2023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0" name="Прямоугольник 9"/>
          <p:cNvSpPr/>
          <p:nvPr/>
        </p:nvSpPr>
        <p:spPr bwMode="invGray">
          <a:xfrm>
            <a:off x="2286000" y="0"/>
            <a:ext cx="76200" cy="5715045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Овал 7"/>
          <p:cNvSpPr/>
          <p:nvPr/>
        </p:nvSpPr>
        <p:spPr>
          <a:xfrm>
            <a:off x="2172321" y="2345547"/>
            <a:ext cx="210312" cy="175260"/>
          </a:xfrm>
          <a:prstGeom prst="ellipse">
            <a:avLst/>
          </a:prstGeom>
          <a:gradFill rotWithShape="1">
            <a:gsLst>
              <a:gs pos="0">
                <a:schemeClr val="accent1">
                  <a:tint val="20000"/>
                  <a:satMod val="450000"/>
                  <a:alpha val="95000"/>
                </a:schemeClr>
              </a:gs>
              <a:gs pos="50000">
                <a:schemeClr val="accent1">
                  <a:tint val="38000"/>
                  <a:satMod val="250000"/>
                  <a:alpha val="90000"/>
                </a:schemeClr>
              </a:gs>
              <a:gs pos="95000">
                <a:schemeClr val="accent1">
                  <a:tint val="75000"/>
                  <a:satMod val="255000"/>
                  <a:alpha val="88000"/>
                </a:schemeClr>
              </a:gs>
              <a:gs pos="100000">
                <a:schemeClr val="accent1">
                  <a:tint val="100000"/>
                  <a:shade val="90000"/>
                  <a:satMod val="255000"/>
                  <a:alpha val="85000"/>
                </a:schemeClr>
              </a:gs>
            </a:gsLst>
            <a:path path="circle">
              <a:fillToRect l="25000" t="12500" r="75000" b="87500"/>
            </a:path>
          </a:gradFill>
          <a:ln w="2000" cap="rnd" cmpd="sng" algn="ctr">
            <a:solidFill>
              <a:schemeClr val="accent1">
                <a:shade val="90000"/>
                <a:satMod val="110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Овал 8"/>
          <p:cNvSpPr/>
          <p:nvPr/>
        </p:nvSpPr>
        <p:spPr>
          <a:xfrm>
            <a:off x="2408064" y="2288225"/>
            <a:ext cx="64008" cy="53340"/>
          </a:xfrm>
          <a:prstGeom prst="ellipse">
            <a:avLst/>
          </a:prstGeom>
          <a:noFill/>
          <a:ln w="12700" cap="rnd" cmpd="sng" algn="ctr">
            <a:solidFill>
              <a:schemeClr val="accent1">
                <a:shade val="75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35608" y="228600"/>
            <a:ext cx="7498080" cy="952500"/>
          </a:xfrm>
        </p:spPr>
        <p:txBody>
          <a:bodyPr/>
          <a:lstStyle/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1435608" y="1270000"/>
            <a:ext cx="3657600" cy="38862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5276088" y="1270000"/>
            <a:ext cx="3657600" cy="38862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11.07.2023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4300280"/>
            <a:ext cx="8229600" cy="952500"/>
          </a:xfrm>
        </p:spPr>
        <p:txBody>
          <a:bodyPr anchor="ctr"/>
          <a:lstStyle>
            <a:lvl1pPr algn="ctr">
              <a:defRPr sz="4500" b="1" cap="none" baseline="0"/>
            </a:lvl1pPr>
            <a:extLst/>
          </a:lstStyle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273565"/>
            <a:ext cx="4023360" cy="533400"/>
          </a:xfrm>
          <a:solidFill>
            <a:schemeClr val="bg1"/>
          </a:solidFill>
          <a:ln w="10795">
            <a:solidFill>
              <a:schemeClr val="bg1"/>
            </a:solidFill>
            <a:miter lim="800000"/>
          </a:ln>
        </p:spPr>
        <p:txBody>
          <a:bodyPr anchor="ctr"/>
          <a:lstStyle>
            <a:lvl1pPr marL="64008" indent="0" algn="l">
              <a:lnSpc>
                <a:spcPct val="100000"/>
              </a:lnSpc>
              <a:spcBef>
                <a:spcPts val="100"/>
              </a:spcBef>
              <a:buNone/>
              <a:defRPr sz="19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63440" y="273565"/>
            <a:ext cx="4023360" cy="533400"/>
          </a:xfrm>
          <a:solidFill>
            <a:schemeClr val="bg1"/>
          </a:solidFill>
          <a:ln w="10795">
            <a:solidFill>
              <a:schemeClr val="bg1"/>
            </a:solidFill>
            <a:miter lim="800000"/>
          </a:ln>
        </p:spPr>
        <p:txBody>
          <a:bodyPr anchor="ctr"/>
          <a:lstStyle>
            <a:lvl1pPr marL="64008" indent="0" algn="l">
              <a:lnSpc>
                <a:spcPct val="100000"/>
              </a:lnSpc>
              <a:spcBef>
                <a:spcPts val="100"/>
              </a:spcBef>
              <a:buNone/>
              <a:defRPr sz="19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457200" y="807780"/>
            <a:ext cx="4023360" cy="3429000"/>
          </a:xfrm>
          <a:ln w="10795">
            <a:solidFill>
              <a:schemeClr val="bg1"/>
            </a:solidFill>
            <a:prstDash val="dash"/>
            <a:miter lim="800000"/>
          </a:ln>
        </p:spPr>
        <p:txBody>
          <a:bodyPr/>
          <a:lstStyle>
            <a:lvl1pPr marL="393192" indent="-274320">
              <a:lnSpc>
                <a:spcPct val="100000"/>
              </a:lnSpc>
              <a:spcBef>
                <a:spcPts val="700"/>
              </a:spcBef>
              <a:defRPr sz="2400"/>
            </a:lvl1pPr>
            <a:lvl2pPr>
              <a:lnSpc>
                <a:spcPct val="100000"/>
              </a:lnSpc>
              <a:spcBef>
                <a:spcPts val="700"/>
              </a:spcBef>
              <a:defRPr sz="2000"/>
            </a:lvl2pPr>
            <a:lvl3pPr>
              <a:lnSpc>
                <a:spcPct val="100000"/>
              </a:lnSpc>
              <a:spcBef>
                <a:spcPts val="700"/>
              </a:spcBef>
              <a:defRPr sz="1800"/>
            </a:lvl3pPr>
            <a:lvl4pPr>
              <a:lnSpc>
                <a:spcPct val="100000"/>
              </a:lnSpc>
              <a:spcBef>
                <a:spcPts val="700"/>
              </a:spcBef>
              <a:defRPr sz="1600"/>
            </a:lvl4pPr>
            <a:lvl5pPr>
              <a:lnSpc>
                <a:spcPct val="100000"/>
              </a:lnSpc>
              <a:spcBef>
                <a:spcPts val="700"/>
              </a:spcBef>
              <a:defRPr sz="1600"/>
            </a:lvl5pPr>
            <a:extLst/>
          </a:lstStyle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63440" y="807780"/>
            <a:ext cx="4023360" cy="3429000"/>
          </a:xfrm>
          <a:ln w="10795">
            <a:solidFill>
              <a:schemeClr val="bg1"/>
            </a:solidFill>
            <a:prstDash val="dash"/>
            <a:miter lim="800000"/>
          </a:ln>
        </p:spPr>
        <p:txBody>
          <a:bodyPr/>
          <a:lstStyle>
            <a:lvl1pPr marL="393192" indent="-274320">
              <a:lnSpc>
                <a:spcPct val="100000"/>
              </a:lnSpc>
              <a:spcBef>
                <a:spcPts val="700"/>
              </a:spcBef>
              <a:defRPr sz="2400"/>
            </a:lvl1pPr>
            <a:lvl2pPr>
              <a:lnSpc>
                <a:spcPct val="100000"/>
              </a:lnSpc>
              <a:spcBef>
                <a:spcPts val="700"/>
              </a:spcBef>
              <a:defRPr sz="2000"/>
            </a:lvl2pPr>
            <a:lvl3pPr>
              <a:lnSpc>
                <a:spcPct val="100000"/>
              </a:lnSpc>
              <a:spcBef>
                <a:spcPts val="700"/>
              </a:spcBef>
              <a:defRPr sz="1800"/>
            </a:lvl3pPr>
            <a:lvl4pPr>
              <a:lnSpc>
                <a:spcPct val="100000"/>
              </a:lnSpc>
              <a:spcBef>
                <a:spcPts val="700"/>
              </a:spcBef>
              <a:defRPr sz="1600"/>
            </a:lvl4pPr>
            <a:lvl5pPr>
              <a:lnSpc>
                <a:spcPct val="100000"/>
              </a:lnSpc>
              <a:spcBef>
                <a:spcPts val="700"/>
              </a:spcBef>
              <a:defRPr sz="1600"/>
            </a:lvl5pPr>
            <a:extLst/>
          </a:lstStyle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11.07.2023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35608" y="228600"/>
            <a:ext cx="7498080" cy="952500"/>
          </a:xfrm>
        </p:spPr>
        <p:txBody>
          <a:bodyPr anchor="ctr"/>
          <a:lstStyle/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11.07.2023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1014984" y="0"/>
            <a:ext cx="8129016" cy="5715000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11.07.2023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6" name="Прямоугольник 5"/>
          <p:cNvSpPr/>
          <p:nvPr/>
        </p:nvSpPr>
        <p:spPr bwMode="invGray">
          <a:xfrm>
            <a:off x="1014984" y="-45"/>
            <a:ext cx="73152" cy="5715045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180648"/>
            <a:ext cx="3810000" cy="968375"/>
          </a:xfrm>
          <a:ln>
            <a:noFill/>
          </a:ln>
        </p:spPr>
        <p:txBody>
          <a:bodyPr anchor="b"/>
          <a:lstStyle>
            <a:lvl1pPr algn="l">
              <a:lnSpc>
                <a:spcPts val="2000"/>
              </a:lnSpc>
              <a:buNone/>
              <a:defRPr sz="2200" b="1" cap="all" baseline="0"/>
            </a:lvl1pPr>
            <a:extLst/>
          </a:lstStyle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457200" y="1172470"/>
            <a:ext cx="3810000" cy="582083"/>
          </a:xfrm>
        </p:spPr>
        <p:txBody>
          <a:bodyPr/>
          <a:lstStyle>
            <a:lvl1pPr marL="45720" indent="0">
              <a:lnSpc>
                <a:spcPct val="100000"/>
              </a:lnSpc>
              <a:spcBef>
                <a:spcPts val="0"/>
              </a:spcBef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ru-RU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457200" y="1778000"/>
            <a:ext cx="8153400" cy="3327136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11.07.2023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886896" y="889000"/>
            <a:ext cx="2743200" cy="1651000"/>
          </a:xfrm>
        </p:spPr>
        <p:txBody>
          <a:bodyPr anchor="b">
            <a:noAutofit/>
          </a:bodyPr>
          <a:lstStyle>
            <a:lvl1pPr algn="l">
              <a:buNone/>
              <a:defRPr sz="2100" b="1">
                <a:effectLst/>
              </a:defRPr>
            </a:lvl1pPr>
            <a:extLst/>
          </a:lstStyle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11.07.2023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Прямоугольник 7"/>
          <p:cNvSpPr/>
          <p:nvPr/>
        </p:nvSpPr>
        <p:spPr>
          <a:xfrm>
            <a:off x="762000" y="889000"/>
            <a:ext cx="4572000" cy="3810000"/>
          </a:xfrm>
          <a:prstGeom prst="rect">
            <a:avLst/>
          </a:prstGeom>
          <a:solidFill>
            <a:srgbClr val="FFFFFF"/>
          </a:solidFill>
          <a:ln w="88900" cap="sq">
            <a:solidFill>
              <a:srgbClr val="FFFFFF"/>
            </a:solidFill>
            <a:miter lim="800000"/>
          </a:ln>
          <a:effectLst>
            <a:outerShdw blurRad="55500" dist="18500" dir="5400000" algn="tl" rotWithShape="0">
              <a:srgbClr val="000000">
                <a:alpha val="3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 contourW="635">
            <a:bevelT w="25400" h="19050"/>
            <a:contourClr>
              <a:srgbClr val="969696"/>
            </a:contourClr>
          </a:sp3d>
        </p:spPr>
        <p:txBody>
          <a:bodyPr lIns="91440" tIns="274320" rtlCol="0" anchor="t">
            <a:normAutofit/>
          </a:bodyPr>
          <a:lstStyle/>
          <a:p>
            <a:pPr marL="0" indent="-283464" algn="l" rtl="0" eaLnBrk="1" latinLnBrk="0" hangingPunct="1">
              <a:lnSpc>
                <a:spcPts val="3000"/>
              </a:lnSpc>
              <a:spcBef>
                <a:spcPts val="600"/>
              </a:spcBef>
              <a:buClr>
                <a:schemeClr val="accent1"/>
              </a:buClr>
              <a:buSzPct val="80000"/>
              <a:buFont typeface="Wingdings 2"/>
              <a:buNone/>
            </a:pPr>
            <a:endParaRPr kumimoji="0" lang="en-US" sz="3200" kern="12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838200" y="952503"/>
            <a:ext cx="4419600" cy="2928776"/>
          </a:xfrm>
          <a:prstGeom prst="roundRect">
            <a:avLst>
              <a:gd name="adj" fmla="val 783"/>
            </a:avLst>
          </a:prstGeom>
          <a:solidFill>
            <a:schemeClr val="bg2"/>
          </a:solidFill>
          <a:ln w="127000">
            <a:noFill/>
            <a:miter lim="800000"/>
          </a:ln>
          <a:effectLst/>
        </p:spPr>
        <p:txBody>
          <a:bodyPr lIns="91440" tIns="274320" anchor="t"/>
          <a:lstStyle>
            <a:lvl1pPr indent="0">
              <a:buNone/>
              <a:defRPr sz="3200"/>
            </a:lvl1pPr>
            <a:extLst/>
          </a:lstStyle>
          <a:p>
            <a:pPr marL="0" algn="l" eaLnBrk="1" latinLnBrk="0" hangingPunct="1"/>
            <a:r>
              <a:rPr kumimoji="0" lang="ru-RU"/>
              <a:t>Вставка рисунка</a:t>
            </a:r>
            <a:endParaRPr kumimoji="0" lang="en-US" dirty="0"/>
          </a:p>
        </p:txBody>
      </p:sp>
      <p:sp>
        <p:nvSpPr>
          <p:cNvPr id="9" name="Блок-схема: процесс 8"/>
          <p:cNvSpPr/>
          <p:nvPr/>
        </p:nvSpPr>
        <p:spPr>
          <a:xfrm rot="19468671">
            <a:off x="396725" y="795284"/>
            <a:ext cx="685800" cy="170258"/>
          </a:xfrm>
          <a:prstGeom prst="flowChartProcess">
            <a:avLst/>
          </a:prstGeom>
          <a:solidFill>
            <a:srgbClr val="FBFBFB">
              <a:alpha val="45098"/>
            </a:srgbClr>
          </a:solidFill>
          <a:ln w="6350" cap="rnd" cmpd="sng" algn="ctr">
            <a:solidFill>
              <a:srgbClr val="FFFFFF">
                <a:alpha val="100000"/>
              </a:srgbClr>
            </a:solidFill>
            <a:prstDash val="solid"/>
          </a:ln>
          <a:effectLst>
            <a:outerShdw blurRad="25400" dist="25400" dir="3300000" sx="96000" sy="96000" algn="tl" rotWithShape="0">
              <a:schemeClr val="bg2">
                <a:shade val="90000"/>
                <a:satMod val="200000"/>
                <a:alpha val="40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Блок-схема: процесс 9"/>
          <p:cNvSpPr/>
          <p:nvPr/>
        </p:nvSpPr>
        <p:spPr>
          <a:xfrm rot="2103354" flipH="1">
            <a:off x="5003667" y="780655"/>
            <a:ext cx="649224" cy="170258"/>
          </a:xfrm>
          <a:prstGeom prst="flowChartProcess">
            <a:avLst/>
          </a:prstGeom>
          <a:solidFill>
            <a:srgbClr val="FBFBFB">
              <a:alpha val="45098"/>
            </a:srgbClr>
          </a:solidFill>
          <a:ln w="6350" cap="rnd" cmpd="sng" algn="ctr">
            <a:solidFill>
              <a:srgbClr val="FFFFFF">
                <a:alpha val="100000"/>
              </a:srgbClr>
            </a:solidFill>
            <a:prstDash val="solid"/>
          </a:ln>
          <a:effectLst>
            <a:outerShdw blurRad="25400" dist="25400" dir="3300000" sx="96000" sy="96000" algn="tl" rotWithShape="0">
              <a:schemeClr val="bg2">
                <a:alpha val="20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8200" y="4000500"/>
            <a:ext cx="4419600" cy="635000"/>
          </a:xfrm>
        </p:spPr>
        <p:txBody>
          <a:bodyPr anchor="ctr"/>
          <a:lstStyle>
            <a:lvl1pPr marL="0" indent="0" algn="l">
              <a:lnSpc>
                <a:spcPts val="1600"/>
              </a:lnSpc>
              <a:spcBef>
                <a:spcPts val="0"/>
              </a:spcBef>
              <a:buNone/>
              <a:defRPr sz="1400">
                <a:solidFill>
                  <a:srgbClr val="777777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 eaLnBrk="1" latinLnBrk="0" hangingPunct="1"/>
            <a:r>
              <a:rPr kumimoji="0" lang="ru-RU"/>
              <a:t>Образец текста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11.07.2023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858000" y="228866"/>
            <a:ext cx="1828800" cy="4876271"/>
          </a:xfrm>
        </p:spPr>
        <p:txBody>
          <a:bodyPr vert="eaVert"/>
          <a:lstStyle/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1143000" y="228867"/>
            <a:ext cx="5562600" cy="4876271"/>
          </a:xfrm>
        </p:spPr>
        <p:txBody>
          <a:bodyPr vert="eaVert"/>
          <a:lstStyle/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11.07.2023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2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 cstate="print">
            <a:alphaModFix amt="80000"/>
          </a:blip>
          <a:srcRect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ирог 6"/>
          <p:cNvSpPr/>
          <p:nvPr/>
        </p:nvSpPr>
        <p:spPr>
          <a:xfrm>
            <a:off x="-815927" y="-679935"/>
            <a:ext cx="1638887" cy="1365739"/>
          </a:xfrm>
          <a:prstGeom prst="pie">
            <a:avLst>
              <a:gd name="adj1" fmla="val 0"/>
              <a:gd name="adj2" fmla="val 5402120"/>
            </a:avLst>
          </a:prstGeom>
          <a:solidFill>
            <a:schemeClr val="bg2">
              <a:tint val="18000"/>
              <a:satMod val="220000"/>
              <a:alpha val="33000"/>
            </a:schemeClr>
          </a:solidFill>
          <a:ln w="3175" cap="rnd" cmpd="sng" algn="ctr">
            <a:solidFill>
              <a:schemeClr val="bg2">
                <a:shade val="70000"/>
                <a:satMod val="200000"/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Овал 7"/>
          <p:cNvSpPr/>
          <p:nvPr/>
        </p:nvSpPr>
        <p:spPr>
          <a:xfrm>
            <a:off x="168817" y="17585"/>
            <a:ext cx="1702191" cy="1418493"/>
          </a:xfrm>
          <a:prstGeom prst="ellipse">
            <a:avLst/>
          </a:prstGeom>
          <a:noFill/>
          <a:ln w="27305" cap="rnd" cmpd="sng" algn="ctr">
            <a:solidFill>
              <a:schemeClr val="bg2">
                <a:tint val="45000"/>
                <a:satMod val="325000"/>
                <a:alpha val="100000"/>
              </a:schemeClr>
            </a:solidFill>
            <a:prstDash val="solid"/>
          </a:ln>
          <a:effectLst>
            <a:outerShdw blurRad="25400" dist="25400" dir="5400000" algn="tl" rotWithShape="0">
              <a:schemeClr val="bg2">
                <a:shade val="50000"/>
                <a:satMod val="150000"/>
                <a:alpha val="8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Кольцо 10"/>
          <p:cNvSpPr/>
          <p:nvPr/>
        </p:nvSpPr>
        <p:spPr>
          <a:xfrm rot="2315675">
            <a:off x="182881" y="879231"/>
            <a:ext cx="1125717" cy="918853"/>
          </a:xfrm>
          <a:prstGeom prst="donut">
            <a:avLst>
              <a:gd name="adj" fmla="val 11833"/>
            </a:avLst>
          </a:prstGeom>
          <a:gradFill rotWithShape="1">
            <a:gsLst>
              <a:gs pos="0">
                <a:schemeClr val="bg2">
                  <a:tint val="10000"/>
                  <a:shade val="99000"/>
                  <a:satMod val="355000"/>
                  <a:alpha val="70000"/>
                </a:schemeClr>
              </a:gs>
              <a:gs pos="70000">
                <a:schemeClr val="bg2">
                  <a:tint val="6000"/>
                  <a:shade val="100000"/>
                  <a:satMod val="400000"/>
                  <a:alpha val="55000"/>
                </a:schemeClr>
              </a:gs>
              <a:gs pos="100000">
                <a:schemeClr val="bg2">
                  <a:tint val="100000"/>
                  <a:shade val="75000"/>
                  <a:satMod val="370000"/>
                  <a:alpha val="60000"/>
                </a:schemeClr>
              </a:gs>
            </a:gsLst>
            <a:path path="circle">
              <a:fillToRect l="-407500" t="-50000" r="507500" b="150000"/>
            </a:path>
          </a:gradFill>
          <a:ln w="7350" cap="rnd" cmpd="sng" algn="ctr">
            <a:solidFill>
              <a:schemeClr val="bg2">
                <a:shade val="60000"/>
                <a:satMod val="220000"/>
                <a:alpha val="100000"/>
              </a:schemeClr>
            </a:solidFill>
            <a:prstDash val="solid"/>
          </a:ln>
          <a:effectLst>
            <a:outerShdw blurRad="12700" dist="15000" dir="4500000" algn="tl" rotWithShape="0">
              <a:schemeClr val="bg2">
                <a:shade val="10000"/>
                <a:satMod val="200000"/>
                <a:alpha val="3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Прямоугольник 11"/>
          <p:cNvSpPr/>
          <p:nvPr/>
        </p:nvSpPr>
        <p:spPr>
          <a:xfrm>
            <a:off x="1012873" y="-45"/>
            <a:ext cx="8131127" cy="5715045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5" name="Заголовок 4"/>
          <p:cNvSpPr>
            <a:spLocks noGrp="1"/>
          </p:cNvSpPr>
          <p:nvPr>
            <p:ph type="title"/>
          </p:nvPr>
        </p:nvSpPr>
        <p:spPr>
          <a:xfrm>
            <a:off x="1435608" y="228865"/>
            <a:ext cx="7498080" cy="952500"/>
          </a:xfrm>
          <a:prstGeom prst="rect">
            <a:avLst/>
          </a:prstGeom>
        </p:spPr>
        <p:txBody>
          <a:bodyPr anchor="ctr">
            <a:normAutofit/>
          </a:bodyPr>
          <a:lstStyle/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9" name="Текст 8"/>
          <p:cNvSpPr>
            <a:spLocks noGrp="1"/>
          </p:cNvSpPr>
          <p:nvPr>
            <p:ph type="body" idx="1"/>
          </p:nvPr>
        </p:nvSpPr>
        <p:spPr>
          <a:xfrm>
            <a:off x="1435608" y="1206500"/>
            <a:ext cx="7498080" cy="4000500"/>
          </a:xfrm>
          <a:prstGeom prst="rect">
            <a:avLst/>
          </a:prstGeom>
        </p:spPr>
        <p:txBody>
          <a:bodyPr>
            <a:normAutofit/>
          </a:bodyPr>
          <a:lstStyle/>
          <a:p>
            <a:pPr lvl="0" eaLnBrk="1" latinLnBrk="0" hangingPunct="1"/>
            <a:r>
              <a:rPr kumimoji="0" lang="ru-RU"/>
              <a:t>Образец текста</a:t>
            </a:r>
          </a:p>
          <a:p>
            <a:pPr lvl="1" eaLnBrk="1" latinLnBrk="0" hangingPunct="1"/>
            <a:r>
              <a:rPr kumimoji="0" lang="ru-RU"/>
              <a:t>Второй уровень</a:t>
            </a:r>
          </a:p>
          <a:p>
            <a:pPr lvl="2" eaLnBrk="1" latinLnBrk="0" hangingPunct="1"/>
            <a:r>
              <a:rPr kumimoji="0" lang="ru-RU"/>
              <a:t>Третий уровень</a:t>
            </a:r>
          </a:p>
          <a:p>
            <a:pPr lvl="3" eaLnBrk="1" latinLnBrk="0" hangingPunct="1"/>
            <a:r>
              <a:rPr kumimoji="0" lang="ru-RU"/>
              <a:t>Четвертый уровень</a:t>
            </a:r>
          </a:p>
          <a:p>
            <a:pPr lvl="4" eaLnBrk="1" latinLnBrk="0" hangingPunct="1"/>
            <a:r>
              <a:rPr kumimoji="0" lang="ru-RU"/>
              <a:t>Пятый уровень</a:t>
            </a:r>
            <a:endParaRPr kumimoji="0" lang="en-US"/>
          </a:p>
        </p:txBody>
      </p:sp>
      <p:sp>
        <p:nvSpPr>
          <p:cNvPr id="24" name="Дата 23"/>
          <p:cNvSpPr>
            <a:spLocks noGrp="1"/>
          </p:cNvSpPr>
          <p:nvPr>
            <p:ph type="dt" sz="half" idx="2"/>
          </p:nvPr>
        </p:nvSpPr>
        <p:spPr>
          <a:xfrm>
            <a:off x="3581400" y="5254625"/>
            <a:ext cx="2133600" cy="396875"/>
          </a:xfrm>
          <a:prstGeom prst="rect">
            <a:avLst/>
          </a:prstGeom>
        </p:spPr>
        <p:txBody>
          <a:bodyPr anchor="b"/>
          <a:lstStyle>
            <a:lvl1pPr algn="r"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</a:defRPr>
            </a:lvl1pPr>
            <a:extLst/>
          </a:lstStyle>
          <a:p>
            <a:fld id="{5B106E36-FD25-4E2D-B0AA-010F637433A0}" type="datetimeFigureOut">
              <a:rPr lang="ru-RU" smtClean="0"/>
              <a:pPr/>
              <a:t>11.07.2023</a:t>
            </a:fld>
            <a:endParaRPr lang="ru-RU"/>
          </a:p>
        </p:txBody>
      </p:sp>
      <p:sp>
        <p:nvSpPr>
          <p:cNvPr id="10" name="Нижний колонтитул 9"/>
          <p:cNvSpPr>
            <a:spLocks noGrp="1"/>
          </p:cNvSpPr>
          <p:nvPr>
            <p:ph type="ftr" sz="quarter" idx="3"/>
          </p:nvPr>
        </p:nvSpPr>
        <p:spPr>
          <a:xfrm>
            <a:off x="5715000" y="5254625"/>
            <a:ext cx="2895600" cy="396875"/>
          </a:xfrm>
          <a:prstGeom prst="rect">
            <a:avLst/>
          </a:prstGeom>
        </p:spPr>
        <p:txBody>
          <a:bodyPr anchor="b"/>
          <a:lstStyle>
            <a:lvl1pPr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  <a:effectLst/>
              </a:defRPr>
            </a:lvl1pPr>
            <a:extLst/>
          </a:lstStyle>
          <a:p>
            <a:endParaRPr lang="ru-RU"/>
          </a:p>
        </p:txBody>
      </p:sp>
      <p:sp>
        <p:nvSpPr>
          <p:cNvPr id="22" name="Номер слайда 21"/>
          <p:cNvSpPr>
            <a:spLocks noGrp="1"/>
          </p:cNvSpPr>
          <p:nvPr>
            <p:ph type="sldNum" sz="quarter" idx="4"/>
          </p:nvPr>
        </p:nvSpPr>
        <p:spPr>
          <a:xfrm>
            <a:off x="8613648" y="5254625"/>
            <a:ext cx="457200" cy="396875"/>
          </a:xfrm>
          <a:prstGeom prst="rect">
            <a:avLst/>
          </a:prstGeom>
        </p:spPr>
        <p:txBody>
          <a:bodyPr anchor="b"/>
          <a:lstStyle>
            <a:lvl1pPr algn="ctr"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  <a:effectLst/>
              </a:defRPr>
            </a:lvl1pPr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5" name="Прямоугольник 14"/>
          <p:cNvSpPr/>
          <p:nvPr/>
        </p:nvSpPr>
        <p:spPr bwMode="invGray">
          <a:xfrm>
            <a:off x="1014984" y="-45"/>
            <a:ext cx="73152" cy="5715045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69" r:id="rId1"/>
    <p:sldLayoutId id="2147483770" r:id="rId2"/>
    <p:sldLayoutId id="2147483771" r:id="rId3"/>
    <p:sldLayoutId id="2147483772" r:id="rId4"/>
    <p:sldLayoutId id="2147483773" r:id="rId5"/>
    <p:sldLayoutId id="2147483774" r:id="rId6"/>
    <p:sldLayoutId id="2147483775" r:id="rId7"/>
    <p:sldLayoutId id="2147483776" r:id="rId8"/>
    <p:sldLayoutId id="2147483777" r:id="rId9"/>
    <p:sldLayoutId id="2147483778" r:id="rId10"/>
    <p:sldLayoutId id="2147483779" r:id="rId11"/>
  </p:sldLayoutIdLst>
  <p:txStyles>
    <p:titleStyle>
      <a:lvl1pPr algn="l" rtl="0" eaLnBrk="1" latinLnBrk="0" hangingPunct="1">
        <a:spcBef>
          <a:spcPct val="0"/>
        </a:spcBef>
        <a:buNone/>
        <a:defRPr kumimoji="0" sz="4300" kern="1200">
          <a:solidFill>
            <a:schemeClr val="tx2">
              <a:satMod val="130000"/>
            </a:schemeClr>
          </a:solidFill>
          <a:effectLst>
            <a:outerShdw blurRad="50000" dist="30000" dir="5400000" algn="tl" rotWithShape="0">
              <a:srgbClr val="000000">
                <a:alpha val="30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365760" indent="-283464" algn="l" rtl="0" eaLnBrk="1" latinLnBrk="0" hangingPunct="1">
        <a:lnSpc>
          <a:spcPct val="100000"/>
        </a:lnSpc>
        <a:spcBef>
          <a:spcPts val="600"/>
        </a:spcBef>
        <a:buClr>
          <a:schemeClr val="accent1"/>
        </a:buClr>
        <a:buSzPct val="80000"/>
        <a:buFont typeface="Wingdings 2"/>
        <a:buChar char=""/>
        <a:defRPr kumimoji="0"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37744" algn="l" rtl="0" eaLnBrk="1" latinLnBrk="0" hangingPunct="1">
        <a:lnSpc>
          <a:spcPct val="100000"/>
        </a:lnSpc>
        <a:spcBef>
          <a:spcPts val="550"/>
        </a:spcBef>
        <a:buClr>
          <a:schemeClr val="accent1"/>
        </a:buClr>
        <a:buFont typeface="Verdana"/>
        <a:buChar char="◦"/>
        <a:defRPr kumimoji="0"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886968" indent="-228600" algn="l" rtl="0" eaLnBrk="1" latinLnBrk="0" hangingPunct="1">
        <a:lnSpc>
          <a:spcPct val="100000"/>
        </a:lnSpc>
        <a:spcBef>
          <a:spcPct val="20000"/>
        </a:spcBef>
        <a:buClr>
          <a:schemeClr val="accent2"/>
        </a:buClr>
        <a:buFont typeface="Wingdings 2"/>
        <a:buChar char="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097280" indent="-173736" algn="l" rtl="0" eaLnBrk="1" latinLnBrk="0" hangingPunct="1">
        <a:lnSpc>
          <a:spcPct val="100000"/>
        </a:lnSpc>
        <a:spcBef>
          <a:spcPct val="20000"/>
        </a:spcBef>
        <a:buClr>
          <a:schemeClr val="accent3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298448" indent="-182880" algn="l" rtl="0" eaLnBrk="1" latinLnBrk="0" hangingPunct="1">
        <a:lnSpc>
          <a:spcPct val="100000"/>
        </a:lnSpc>
        <a:spcBef>
          <a:spcPct val="20000"/>
        </a:spcBef>
        <a:buClr>
          <a:schemeClr val="accent4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508760" indent="-182880" algn="l" rtl="0" eaLnBrk="1" latinLnBrk="0" hangingPunct="1">
        <a:lnSpc>
          <a:spcPct val="100000"/>
        </a:lnSpc>
        <a:spcBef>
          <a:spcPct val="20000"/>
        </a:spcBef>
        <a:buClr>
          <a:schemeClr val="accent5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1719072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1920240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2130552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microsoft.com/office/2007/relationships/diagramDrawing" Target="../diagrams/drawing1.xml"/><Relationship Id="rId13" Type="http://schemas.microsoft.com/office/2007/relationships/diagramDrawing" Target="../diagrams/drawing2.xml"/><Relationship Id="rId3" Type="http://schemas.openxmlformats.org/officeDocument/2006/relationships/image" Target="../media/image3.png"/><Relationship Id="rId7" Type="http://schemas.openxmlformats.org/officeDocument/2006/relationships/diagramColors" Target="../diagrams/colors1.xml"/><Relationship Id="rId12" Type="http://schemas.openxmlformats.org/officeDocument/2006/relationships/diagramColors" Target="../diagrams/colors2.xm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6" Type="http://schemas.openxmlformats.org/officeDocument/2006/relationships/diagramQuickStyle" Target="../diagrams/quickStyle1.xml"/><Relationship Id="rId11" Type="http://schemas.openxmlformats.org/officeDocument/2006/relationships/diagramQuickStyle" Target="../diagrams/quickStyle2.xml"/><Relationship Id="rId5" Type="http://schemas.openxmlformats.org/officeDocument/2006/relationships/diagramLayout" Target="../diagrams/layout1.xml"/><Relationship Id="rId10" Type="http://schemas.openxmlformats.org/officeDocument/2006/relationships/diagramLayout" Target="../diagrams/layout2.xml"/><Relationship Id="rId4" Type="http://schemas.openxmlformats.org/officeDocument/2006/relationships/diagramData" Target="../diagrams/data1.xml"/><Relationship Id="rId9" Type="http://schemas.openxmlformats.org/officeDocument/2006/relationships/diagramData" Target="../diagrams/data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.xml"/><Relationship Id="rId2" Type="http://schemas.openxmlformats.org/officeDocument/2006/relationships/image" Target="../media/image4.emf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79512" y="193204"/>
            <a:ext cx="8828087" cy="50085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graphicFrame>
        <p:nvGraphicFramePr>
          <p:cNvPr id="4" name="Схема 3"/>
          <p:cNvGraphicFramePr/>
          <p:nvPr>
            <p:extLst>
              <p:ext uri="{D42A27DB-BD31-4B8C-83A1-F6EECF244321}">
                <p14:modId xmlns="" xmlns:p14="http://schemas.microsoft.com/office/powerpoint/2010/main" val="3135325359"/>
              </p:ext>
            </p:extLst>
          </p:nvPr>
        </p:nvGraphicFramePr>
        <p:xfrm>
          <a:off x="251520" y="265212"/>
          <a:ext cx="8604448" cy="127105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  <p:graphicFrame>
        <p:nvGraphicFramePr>
          <p:cNvPr id="6" name="Схема 5"/>
          <p:cNvGraphicFramePr/>
          <p:nvPr/>
        </p:nvGraphicFramePr>
        <p:xfrm>
          <a:off x="7162849" y="1785930"/>
          <a:ext cx="1623994" cy="29765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10" r:qs="rId11" r:cs="rId12"/>
          </a:graphicData>
        </a:graphic>
      </p:graphicFrame>
      <p:graphicFrame>
        <p:nvGraphicFramePr>
          <p:cNvPr id="8" name="Таблица 7"/>
          <p:cNvGraphicFramePr>
            <a:graphicFrameLocks noGrp="1"/>
          </p:cNvGraphicFramePr>
          <p:nvPr/>
        </p:nvGraphicFramePr>
        <p:xfrm>
          <a:off x="179511" y="2641476"/>
          <a:ext cx="8856984" cy="1525832"/>
        </p:xfrm>
        <a:graphic>
          <a:graphicData uri="http://schemas.openxmlformats.org/drawingml/2006/table">
            <a:tbl>
              <a:tblPr/>
              <a:tblGrid>
                <a:gridCol w="2016225"/>
                <a:gridCol w="1695132"/>
                <a:gridCol w="1761252"/>
                <a:gridCol w="1669166"/>
                <a:gridCol w="1715209"/>
              </a:tblGrid>
              <a:tr h="633516">
                <a:tc>
                  <a:txBody>
                    <a:bodyPr/>
                    <a:lstStyle/>
                    <a:p>
                      <a:pPr algn="ctr" rtl="0" fontAlgn="t"/>
                      <a:r>
                        <a:rPr lang="ru-RU" sz="1400" b="1" i="0" u="none" strike="noStrike" dirty="0">
                          <a:solidFill>
                            <a:srgbClr val="FFFFFF"/>
                          </a:solidFill>
                          <a:effectLst>
                            <a:outerShdw blurRad="50800" dist="38100" algn="tr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  <a:latin typeface="Arial"/>
                        </a:rPr>
                        <a:t>Наименование показателя </a:t>
                      </a:r>
                    </a:p>
                  </a:txBody>
                  <a:tcPr marL="0" marR="0" marT="0" marB="0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BACC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Arial"/>
                        </a:rPr>
                        <a:t>План                                         на 2023 год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BACC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Arial"/>
                        </a:rPr>
                        <a:t>План  на 6 мес. 2023 г.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BACC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Arial"/>
                        </a:rPr>
                        <a:t>Факт исполнения                                        на отчет дату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BACC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Arial"/>
                        </a:rPr>
                        <a:t>Факт аналогичного периода 2022 года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BACC6"/>
                    </a:solidFill>
                  </a:tcPr>
                </a:tc>
              </a:tr>
              <a:tr h="213716"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400" b="1" i="0" u="none" strike="noStrike">
                          <a:solidFill>
                            <a:srgbClr val="000000"/>
                          </a:solidFill>
                          <a:effectLst>
                            <a:outerShdw blurRad="50800" dist="38100" algn="tr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  <a:latin typeface="Arial"/>
                        </a:rPr>
                        <a:t>Доходы 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6DDE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>
                          <a:solidFill>
                            <a:srgbClr val="000000"/>
                          </a:solidFill>
                          <a:effectLst>
                            <a:outerShdw blurRad="50800" dist="38100" algn="tr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  <a:latin typeface="Arial"/>
                        </a:rPr>
                        <a:t>4 434 982,77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6DDE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>
                          <a:latin typeface="Arial"/>
                        </a:rPr>
                        <a:t>2 409 280,25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6DDE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>
                          <a:solidFill>
                            <a:srgbClr val="000000"/>
                          </a:solidFill>
                          <a:effectLst>
                            <a:outerShdw blurRad="50800" dist="38100" algn="tr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  <a:latin typeface="Arial"/>
                        </a:rPr>
                        <a:t>1 750 487,50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6DDE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>
                          <a:solidFill>
                            <a:srgbClr val="000000"/>
                          </a:solidFill>
                          <a:effectLst>
                            <a:outerShdw blurRad="50800" dist="38100" algn="tr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  <a:latin typeface="Arial"/>
                        </a:rPr>
                        <a:t>1 293 398,01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6DDE8"/>
                    </a:solidFill>
                  </a:tcPr>
                </a:tc>
              </a:tr>
              <a:tr h="251880"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400" b="1" i="0" u="none" strike="noStrike">
                          <a:solidFill>
                            <a:srgbClr val="000000"/>
                          </a:solidFill>
                          <a:effectLst>
                            <a:outerShdw blurRad="50800" dist="38100" algn="tr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  <a:latin typeface="Arial"/>
                        </a:rPr>
                        <a:t>Расходы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6DDE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>
                          <a:solidFill>
                            <a:srgbClr val="000000"/>
                          </a:solidFill>
                          <a:effectLst>
                            <a:outerShdw blurRad="50800" dist="38100" algn="tr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  <a:latin typeface="Arial"/>
                        </a:rPr>
                        <a:t>4 605 987,49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6DDE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>
                          <a:solidFill>
                            <a:srgbClr val="000000"/>
                          </a:solidFill>
                          <a:effectLst>
                            <a:outerShdw blurRad="50800" dist="38100" algn="tr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  <a:latin typeface="Arial"/>
                        </a:rPr>
                        <a:t>1 661 192,92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6DDE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>
                          <a:solidFill>
                            <a:srgbClr val="000000"/>
                          </a:solidFill>
                          <a:effectLst>
                            <a:outerShdw blurRad="50800" dist="38100" algn="tr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  <a:latin typeface="Arial"/>
                        </a:rPr>
                        <a:t>1 656 578,38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6DDE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>
                          <a:solidFill>
                            <a:srgbClr val="000000"/>
                          </a:solidFill>
                          <a:effectLst>
                            <a:outerShdw blurRad="50800" dist="38100" algn="tr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  <a:latin typeface="Arial"/>
                        </a:rPr>
                        <a:t>946 922,60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6DDE8"/>
                    </a:solidFill>
                  </a:tcPr>
                </a:tc>
              </a:tr>
              <a:tr h="341946"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400" b="1" i="0" u="none" strike="noStrike">
                          <a:solidFill>
                            <a:srgbClr val="000000"/>
                          </a:solidFill>
                          <a:effectLst>
                            <a:outerShdw blurRad="50800" dist="38100" algn="tr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  <a:latin typeface="Arial"/>
                        </a:rPr>
                        <a:t>дефицит(-)/профицит (+)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6DDE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 dirty="0">
                          <a:solidFill>
                            <a:srgbClr val="000000"/>
                          </a:solidFill>
                          <a:effectLst>
                            <a:outerShdw blurRad="50800" dist="38100" algn="tr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  <a:latin typeface="Arial"/>
                        </a:rPr>
                        <a:t>-171 004,72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6DDE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>
                          <a:solidFill>
                            <a:srgbClr val="000000"/>
                          </a:solidFill>
                          <a:effectLst>
                            <a:outerShdw blurRad="50800" dist="38100" algn="tr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  <a:latin typeface="Arial"/>
                        </a:rPr>
                        <a:t>748 087,33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6DDE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>
                          <a:solidFill>
                            <a:srgbClr val="000000"/>
                          </a:solidFill>
                          <a:effectLst>
                            <a:outerShdw blurRad="50800" dist="38100" algn="tr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  <a:latin typeface="Arial"/>
                        </a:rPr>
                        <a:t>93 909,12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6DDE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 dirty="0">
                          <a:solidFill>
                            <a:srgbClr val="000000"/>
                          </a:solidFill>
                          <a:effectLst>
                            <a:outerShdw blurRad="50800" dist="38100" algn="tr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  <a:latin typeface="Arial"/>
                        </a:rPr>
                        <a:t>346 475,41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6DDE8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  <p:transition>
    <p:wedge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714348" y="-82827"/>
            <a:ext cx="907262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/>
              <a:t>                            ИСПОЛНЕНИЕ ДОХОДОВ ЗА  </a:t>
            </a:r>
            <a:r>
              <a:rPr lang="ru-RU" b="1" dirty="0" smtClean="0"/>
              <a:t>июнь </a:t>
            </a:r>
            <a:r>
              <a:rPr lang="ru-RU" sz="3200" b="1" dirty="0" smtClean="0"/>
              <a:t>2023 </a:t>
            </a:r>
            <a:r>
              <a:rPr lang="ru-RU" b="1" dirty="0" smtClean="0"/>
              <a:t>ГОДА </a:t>
            </a:r>
            <a:r>
              <a:rPr lang="ru-RU" dirty="0" smtClean="0"/>
              <a:t>(тыс.руб</a:t>
            </a:r>
            <a:r>
              <a:rPr lang="ru-RU" dirty="0"/>
              <a:t>.) </a:t>
            </a:r>
          </a:p>
        </p:txBody>
      </p:sp>
      <p:graphicFrame>
        <p:nvGraphicFramePr>
          <p:cNvPr id="5" name="Таблица 4"/>
          <p:cNvGraphicFramePr>
            <a:graphicFrameLocks noGrp="1"/>
          </p:cNvGraphicFramePr>
          <p:nvPr/>
        </p:nvGraphicFramePr>
        <p:xfrm>
          <a:off x="179512" y="409228"/>
          <a:ext cx="4176466" cy="5243996"/>
        </p:xfrm>
        <a:graphic>
          <a:graphicData uri="http://schemas.openxmlformats.org/drawingml/2006/table">
            <a:tbl>
              <a:tblPr/>
              <a:tblGrid>
                <a:gridCol w="1587636"/>
                <a:gridCol w="660029"/>
                <a:gridCol w="660029"/>
                <a:gridCol w="660029"/>
                <a:gridCol w="608743"/>
              </a:tblGrid>
              <a:tr h="496631"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800" b="1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НАЛОГОВЫЕ И НЕНАЛОГОВЫЕ ДОХОДЫ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4E3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 dirty="0">
                          <a:latin typeface="Times New Roman"/>
                        </a:rPr>
                        <a:t>План на год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4E3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 dirty="0">
                          <a:latin typeface="Times New Roman"/>
                        </a:rPr>
                        <a:t>План  на 6 мес. 2023 г.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4E3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>
                          <a:latin typeface="Times New Roman"/>
                        </a:rPr>
                        <a:t>Факт исполнения на отчет дату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4E3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>
                          <a:latin typeface="Times New Roman"/>
                        </a:rPr>
                        <a:t>Факт аналогичного периода 2022 года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4E3"/>
                    </a:solidFill>
                  </a:tcPr>
                </a:tc>
              </a:tr>
              <a:tr h="167538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8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НАЛОГОВЫЕ  ДОХОДЫ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5D9F1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8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631 430,96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800" b="1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260 196,00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8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283 588,16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8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293 710,73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</a:tr>
              <a:tr h="143604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Налог на прибыль организаций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5F1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800" b="0" i="0" u="none" strike="noStrike">
                          <a:latin typeface="Times New Roman"/>
                        </a:rPr>
                        <a:t>8 631,00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800" b="0" i="0" u="none" strike="noStrike">
                          <a:latin typeface="Times New Roman"/>
                        </a:rPr>
                        <a:t>5 750,00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800" b="0" i="0" u="none" strike="noStrike" dirty="0">
                          <a:latin typeface="Times New Roman"/>
                        </a:rPr>
                        <a:t>8 090,70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800" b="0" i="0" u="none" strike="noStrike">
                          <a:latin typeface="Times New Roman"/>
                        </a:rPr>
                        <a:t>1 463,46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</a:tr>
              <a:tr h="137621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Налог на доходы физических лиц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5F1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800" b="0" i="0" u="none" strike="noStrike">
                          <a:latin typeface="Times New Roman"/>
                        </a:rPr>
                        <a:t>356 694,60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800" b="0" i="0" u="none" strike="noStrike">
                          <a:latin typeface="Times New Roman"/>
                        </a:rPr>
                        <a:t>126 871,00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800" b="0" i="0" u="none" strike="noStrike" dirty="0">
                          <a:latin typeface="Times New Roman"/>
                        </a:rPr>
                        <a:t>147 880,44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800" b="0" i="0" u="none" strike="noStrike">
                          <a:latin typeface="Times New Roman"/>
                        </a:rPr>
                        <a:t>178 049,22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</a:tr>
              <a:tr h="125654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Налоги на товары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5F1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59 089,46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31 905,00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32 200,36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30 104,71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</a:tr>
              <a:tr h="107703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Налог на совокупный доход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5F1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148 961,30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80 400,00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78 744,97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67 884,25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</a:tr>
              <a:tr h="107703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Налоги на имущество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5F1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42 454,60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7 750,00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7 716,17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8 393,04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</a:tr>
              <a:tr h="101720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Государственная пошлина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5F1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15 600,00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7 520,00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8 963,63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7 816,05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</a:tr>
              <a:tr h="209423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Задолженность по отмененным налогам и иным обязательным платежам 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5F1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0,00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0,00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-8,11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0,00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</a:tr>
              <a:tr h="149588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8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НЕНАЛОГОВЫЕ ДОХОДЫ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2D69A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8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90 947,23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8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25 912,32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800" b="1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26 261,72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8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39 094,13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</a:tr>
              <a:tr h="258488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Доходы от использования имущества, находящегося в государственной и муниципальной собственности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7E4BC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57 702,52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29 611,54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24 593,50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24 150,68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</a:tr>
              <a:tr h="179505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Платежи при пользовании природными ресурсами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7E4BC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598,72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238,00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2 286,00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408,38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</a:tr>
              <a:tr h="179505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Доходы от оказания платных услуг и компенсации затрат государства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7E4BC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1 290,36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615,69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1 044,05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9 254,81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</a:tr>
              <a:tr h="179505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Доходы от продажи материальных и нематериальных активов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7E4BC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33 900,00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0,00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1 748,91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1 468,40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</a:tr>
              <a:tr h="179505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Штрафы, санкции, возмещение ущерба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7E4BC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-1 455,10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-3 458,04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-2 815,14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3 811,86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</a:tr>
              <a:tr h="113687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прочие неналоговые доходы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7E4BC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-1 089,27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-1 094,87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-595,61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0,00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</a:tr>
              <a:tr h="179505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8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БЕЗВОЗМЕЗДНЫЕ ПОСТУПЛЕНИЯ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2A1C7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8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3 712 604,57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8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2 123 171,93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8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1 440 637,62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800" b="1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960 593,15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</a:tr>
              <a:tr h="179505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Дотации бюджетам субъектов Российской Федерации и муниципальных образований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C0DA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578 714,40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427 190,40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389 645,65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224 586,10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</a:tr>
              <a:tr h="179505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Субсидии  бюджетам субъектов Российской Федерации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C0DA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1 742 708,52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974 307,77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342 890,09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169 480,29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</a:tr>
              <a:tr h="179505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Субвенции бюджетам субъектов Российской Федерации 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C0DA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1 338 463,06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695 527,30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687 206,71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558 398,57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</a:tr>
              <a:tr h="113687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Иные межбюджетные трансферты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C0DA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61 098,84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34 526,70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30 727,11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26 501,12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</a:tr>
              <a:tr h="113687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Прочие безвозмездные поступления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C0DA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0,00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0,00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0,00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0,00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</a:tr>
              <a:tr h="179505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возврат остатков субсидий и субвенций прошлых лет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C0DA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-8 380,25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-8 380,24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-9 831,94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-18 372,93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</a:tr>
              <a:tr h="101720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ВСЕГО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9795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8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4 434 982,77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8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2 409 280,25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8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1 750 487,50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800" b="1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1 293 398,01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9" name="Диаграмма 8"/>
          <p:cNvGraphicFramePr>
            <a:graphicFrameLocks/>
          </p:cNvGraphicFramePr>
          <p:nvPr/>
        </p:nvGraphicFramePr>
        <p:xfrm>
          <a:off x="4211960" y="363588"/>
          <a:ext cx="5184576" cy="535141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827584" y="97194"/>
            <a:ext cx="707236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/>
              <a:t>ИСПОЛНЕНИЕ РАСХОДОВ ЗА </a:t>
            </a:r>
            <a:r>
              <a:rPr lang="ru-RU" b="1" dirty="0" smtClean="0"/>
              <a:t>июнь </a:t>
            </a:r>
            <a:r>
              <a:rPr lang="ru-RU" sz="3200" b="1" dirty="0" smtClean="0"/>
              <a:t>2023 </a:t>
            </a:r>
            <a:r>
              <a:rPr lang="ru-RU" b="1" dirty="0"/>
              <a:t>ГОДА </a:t>
            </a:r>
            <a:r>
              <a:rPr lang="ru-RU" dirty="0"/>
              <a:t>(тыс.руб.)</a:t>
            </a:r>
          </a:p>
        </p:txBody>
      </p:sp>
      <p:pic>
        <p:nvPicPr>
          <p:cNvPr id="8" name="Рисунок 7">
            <a:extLst>
              <a:ext uri="{FF2B5EF4-FFF2-40B4-BE49-F238E27FC236}">
                <a16:creationId xmlns="" xmlns:a16="http://schemas.microsoft.com/office/drawing/2014/main" id="{A271026D-361E-4DB4-9EDE-02E773FFC95C}"/>
              </a:ext>
            </a:extLst>
          </p:cNvPr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6876256" y="4729708"/>
            <a:ext cx="1088944" cy="985292"/>
          </a:xfrm>
          <a:prstGeom prst="rect">
            <a:avLst/>
          </a:prstGeom>
        </p:spPr>
      </p:pic>
      <p:graphicFrame>
        <p:nvGraphicFramePr>
          <p:cNvPr id="6" name="Таблица 5"/>
          <p:cNvGraphicFramePr>
            <a:graphicFrameLocks noGrp="1"/>
          </p:cNvGraphicFramePr>
          <p:nvPr/>
        </p:nvGraphicFramePr>
        <p:xfrm>
          <a:off x="4283968" y="697260"/>
          <a:ext cx="4524475" cy="4257675"/>
        </p:xfrm>
        <a:graphic>
          <a:graphicData uri="http://schemas.openxmlformats.org/drawingml/2006/table">
            <a:tbl>
              <a:tblPr/>
              <a:tblGrid>
                <a:gridCol w="1899021"/>
                <a:gridCol w="815092"/>
                <a:gridCol w="815092"/>
                <a:gridCol w="995270"/>
              </a:tblGrid>
              <a:tr h="581025"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000" b="1" i="0" u="none" strike="noStrike">
                          <a:solidFill>
                            <a:srgbClr val="FFFFFF"/>
                          </a:solidFill>
                          <a:latin typeface="Times New Roman"/>
                        </a:rPr>
                        <a:t>Наименование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964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i="0" u="none" strike="noStrike">
                          <a:solidFill>
                            <a:srgbClr val="FFFFFF"/>
                          </a:solidFill>
                          <a:latin typeface="Times New Roman"/>
                        </a:rPr>
                        <a:t>План на год на 2023 год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964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i="0" u="none" strike="noStrike">
                          <a:solidFill>
                            <a:srgbClr val="FFFFFF"/>
                          </a:solidFill>
                          <a:latin typeface="Times New Roman"/>
                        </a:rPr>
                        <a:t>Факт исполнения на отчетную дату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964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i="0" u="none" strike="noStrike">
                          <a:solidFill>
                            <a:srgbClr val="FFFFFF"/>
                          </a:solidFill>
                          <a:latin typeface="Times New Roman"/>
                        </a:rPr>
                        <a:t>Факт исполнения аналогичного периода 2022 года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9646"/>
                    </a:solidFill>
                  </a:tcPr>
                </a:tc>
              </a:tr>
              <a:tr h="200025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ВСЕГО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9646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4 605 987,5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1 656 578,4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1 264 762,3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00025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Общегосударственные вопросы (аппарат управления)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9646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611 343,5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162 801,6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80 199,3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00025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Национальная оборона (ВУС)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9646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527,7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277,6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0" u="none" strike="noStrike">
                          <a:latin typeface="Times New Roman"/>
                        </a:rPr>
                        <a:t>241,9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00025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Национальная безопасность и правоохранительная деятельность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9646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36 812,7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13 826,7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0" u="none" strike="noStrike">
                          <a:latin typeface="Times New Roman"/>
                        </a:rPr>
                        <a:t>2 972,7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00025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Национальная экономика (транспорт, дорожный фонд)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9646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622 909,7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65 624,2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43 237,9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00025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ЖКХ (благоустройство, дороги города, кап. Ремонт жилого фонда)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9646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495 383,0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98 557,3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61 556,3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00025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Охрана окружающей среды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9646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14 100,4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1 391,2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409,8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00025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ВСЕГО СОЦСФЕРА 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9646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2 824 904,9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1 314 094,0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1 076 142,3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00025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Образование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9646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1 946 788,1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981 560,4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849 461,1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00025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Культура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9646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346 883,8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152 152,3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73 960,8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00025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Здравоохранение 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9646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163,5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127,0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158,1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00025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Социальная политика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9646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169 926,8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73 454,8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45 318,2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00025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Физическая культура и спорт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9646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361 142,7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106 799,5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107 244,1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23850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ОБСЛУЖИВАНИЕ МУНИЦИПАЛЬНОГО ДОЛГА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9646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5,8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5,8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2,0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graphicFrame>
        <p:nvGraphicFramePr>
          <p:cNvPr id="9" name="Диаграмма 8"/>
          <p:cNvGraphicFramePr>
            <a:graphicFrameLocks/>
          </p:cNvGraphicFramePr>
          <p:nvPr/>
        </p:nvGraphicFramePr>
        <p:xfrm>
          <a:off x="-108520" y="553244"/>
          <a:ext cx="4536504" cy="516175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Солнцестояние">
  <a:themeElements>
    <a:clrScheme name="Солнцестояние">
      <a:dk1>
        <a:sysClr val="windowText" lastClr="000000"/>
      </a:dk1>
      <a:lt1>
        <a:sysClr val="window" lastClr="FFFFFF"/>
      </a:lt1>
      <a:dk2>
        <a:srgbClr val="4F271C"/>
      </a:dk2>
      <a:lt2>
        <a:srgbClr val="E7DEC9"/>
      </a:lt2>
      <a:accent1>
        <a:srgbClr val="3891A7"/>
      </a:accent1>
      <a:accent2>
        <a:srgbClr val="FEB80A"/>
      </a:accent2>
      <a:accent3>
        <a:srgbClr val="C32D2E"/>
      </a:accent3>
      <a:accent4>
        <a:srgbClr val="84AA33"/>
      </a:accent4>
      <a:accent5>
        <a:srgbClr val="964305"/>
      </a:accent5>
      <a:accent6>
        <a:srgbClr val="475A8D"/>
      </a:accent6>
      <a:hlink>
        <a:srgbClr val="8DC765"/>
      </a:hlink>
      <a:folHlink>
        <a:srgbClr val="AA8A14"/>
      </a:folHlink>
    </a:clrScheme>
    <a:fontScheme name="Солнцестояние">
      <a:majorFont>
        <a:latin typeface="Gill Sans MT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Gill Sans MT"/>
        <a:ea typeface=""/>
        <a:cs typeface=""/>
        <a:font script="Grek" typeface="Corbel"/>
        <a:font script="Cyrl" typeface="Corbel"/>
        <a:font script="Jpan" typeface="HGｺﾞｼｯｸE"/>
        <a:font script="Hang" typeface="HY엽서L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inorFont>
    </a:fontScheme>
    <a:fmtScheme name="Солнцестояние">
      <a:fillStyleLst>
        <a:solidFill>
          <a:schemeClr val="phClr"/>
        </a:solidFill>
        <a:gradFill rotWithShape="1">
          <a:gsLst>
            <a:gs pos="0">
              <a:schemeClr val="phClr">
                <a:tint val="35000"/>
                <a:satMod val="253000"/>
              </a:schemeClr>
            </a:gs>
            <a:gs pos="50000">
              <a:schemeClr val="phClr">
                <a:tint val="42000"/>
                <a:satMod val="255000"/>
              </a:schemeClr>
            </a:gs>
            <a:gs pos="97000">
              <a:schemeClr val="phClr">
                <a:tint val="53000"/>
                <a:satMod val="260000"/>
              </a:schemeClr>
            </a:gs>
            <a:gs pos="100000">
              <a:schemeClr val="phClr">
                <a:tint val="56000"/>
                <a:satMod val="275000"/>
              </a:schemeClr>
            </a:gs>
          </a:gsLst>
          <a:path path="circle">
            <a:fillToRect l="50000" t="50000" r="50000" b="50000"/>
          </a:path>
        </a:gradFill>
        <a:gradFill rotWithShape="1">
          <a:gsLst>
            <a:gs pos="0">
              <a:schemeClr val="phClr">
                <a:tint val="92000"/>
                <a:satMod val="170000"/>
              </a:schemeClr>
            </a:gs>
            <a:gs pos="15000">
              <a:schemeClr val="phClr">
                <a:tint val="92000"/>
                <a:shade val="99000"/>
                <a:satMod val="170000"/>
              </a:schemeClr>
            </a:gs>
            <a:gs pos="62000">
              <a:schemeClr val="phClr">
                <a:tint val="96000"/>
                <a:shade val="80000"/>
                <a:satMod val="170000"/>
              </a:schemeClr>
            </a:gs>
            <a:gs pos="97000">
              <a:schemeClr val="phClr">
                <a:tint val="98000"/>
                <a:shade val="63000"/>
                <a:satMod val="170000"/>
              </a:schemeClr>
            </a:gs>
            <a:gs pos="100000">
              <a:schemeClr val="phClr">
                <a:shade val="62000"/>
                <a:satMod val="170000"/>
              </a:schemeClr>
            </a:gs>
          </a:gsLst>
          <a:path path="circle">
            <a:fillToRect l="50000" t="50000" r="50000" b="5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</a:effectStyle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  <a:scene3d>
            <a:camera prst="orthographicFront" fov="0">
              <a:rot lat="0" lon="0" rev="0"/>
            </a:camera>
            <a:lightRig rig="brightRoom" dir="tl">
              <a:rot lat="0" lon="0" rev="8700000"/>
            </a:lightRig>
          </a:scene3d>
          <a:sp3d contourW="12700">
            <a:bevelT w="0" h="0"/>
            <a:contourClr>
              <a:schemeClr val="phClr">
                <a:shade val="80000"/>
              </a:schemeClr>
            </a:contourClr>
          </a:sp3d>
        </a:effectStyle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  <a:scene3d>
            <a:camera prst="orthographicFront" fov="0">
              <a:rot lat="0" lon="0" rev="0"/>
            </a:camera>
            <a:lightRig rig="brightRoom" dir="tl">
              <a:rot lat="0" lon="0" rev="5400000"/>
            </a:lightRig>
          </a:scene3d>
          <a:sp3d contourW="12700">
            <a:bevelT w="25400" h="50800" prst="angle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60000"/>
                <a:satMod val="355000"/>
              </a:schemeClr>
            </a:gs>
            <a:gs pos="40000">
              <a:schemeClr val="phClr">
                <a:tint val="85000"/>
                <a:satMod val="320000"/>
              </a:schemeClr>
            </a:gs>
            <a:gs pos="100000">
              <a:schemeClr val="phClr">
                <a:shade val="55000"/>
                <a:satMod val="300000"/>
              </a:schemeClr>
            </a:gs>
          </a:gsLst>
          <a:path path="circle">
            <a:fillToRect l="-24500" t="-20000" r="124500" b="12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"/>
                <a:satMod val="300000"/>
              </a:schemeClr>
              <a:schemeClr val="phClr">
                <a:tint val="90000"/>
                <a:satMod val="225000"/>
              </a:schemeClr>
            </a:duotone>
          </a:blip>
          <a:tile tx="0" ty="0" sx="90000" sy="90000" flip="xy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Solstice</Template>
  <TotalTime>2934</TotalTime>
  <Words>567</Words>
  <Application>Microsoft Office PowerPoint</Application>
  <PresentationFormat>Экран (16:10)</PresentationFormat>
  <Paragraphs>205</Paragraphs>
  <Slides>3</Slides>
  <Notes>1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3</vt:i4>
      </vt:variant>
    </vt:vector>
  </HeadingPairs>
  <TitlesOfParts>
    <vt:vector size="4" baseType="lpstr">
      <vt:lpstr>Солнцестояние</vt:lpstr>
      <vt:lpstr>Слайд 1</vt:lpstr>
      <vt:lpstr>Слайд 2</vt:lpstr>
      <vt:lpstr>Слайд 3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никита</dc:creator>
  <cp:lastModifiedBy>user11</cp:lastModifiedBy>
  <cp:revision>397</cp:revision>
  <dcterms:modified xsi:type="dcterms:W3CDTF">2023-07-11T12:06:32Z</dcterms:modified>
</cp:coreProperties>
</file>