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quickStyle31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charts/chart4.xml" ContentType="application/vnd.openxmlformats-officedocument.drawingml.chart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charts/chart5.xml" ContentType="application/vnd.openxmlformats-officedocument.drawingml.chart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charts/chart1.xml" ContentType="application/vnd.openxmlformats-officedocument.drawingml.char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rawings/drawing1.xml" ContentType="application/vnd.openxmlformats-officedocument.drawingml.chartshape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charts/chart2.xml" ContentType="application/vnd.openxmlformats-officedocument.drawingml.char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0"/>
  </p:notesMasterIdLst>
  <p:sldIdLst>
    <p:sldId id="256" r:id="rId2"/>
    <p:sldId id="282" r:id="rId3"/>
    <p:sldId id="257" r:id="rId4"/>
    <p:sldId id="259" r:id="rId5"/>
    <p:sldId id="260" r:id="rId6"/>
    <p:sldId id="261" r:id="rId7"/>
    <p:sldId id="262" r:id="rId8"/>
    <p:sldId id="283" r:id="rId9"/>
    <p:sldId id="289" r:id="rId10"/>
    <p:sldId id="287" r:id="rId11"/>
    <p:sldId id="267" r:id="rId12"/>
    <p:sldId id="268" r:id="rId13"/>
    <p:sldId id="274" r:id="rId14"/>
    <p:sldId id="278" r:id="rId15"/>
    <p:sldId id="276" r:id="rId16"/>
    <p:sldId id="280" r:id="rId17"/>
    <p:sldId id="270" r:id="rId18"/>
    <p:sldId id="271" r:id="rId19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1.7624740822996771E-2"/>
          <c:y val="3.3589960040290356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 (оценка)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8.5913125089837228E-2"/>
                  <c:y val="6.4097754718353606E-2"/>
                </c:manualLayout>
              </c:layout>
              <c:showPercent val="1"/>
            </c:dLbl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0.22000000000000017</c:v>
                </c:pt>
                <c:pt idx="1">
                  <c:v>0.78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854260085473203"/>
          <c:y val="0.21828404675264074"/>
          <c:w val="0.40193831986599365"/>
          <c:h val="0.72782654885201237"/>
        </c:manualLayout>
      </c:layout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2015</a:t>
            </a:r>
            <a:r>
              <a:rPr lang="ru-RU" baseline="0" dirty="0" smtClean="0"/>
              <a:t> </a:t>
            </a:r>
            <a:r>
              <a:rPr lang="ru-RU" dirty="0" smtClean="0"/>
              <a:t>год </a:t>
            </a:r>
            <a:endParaRPr lang="ru-RU" dirty="0"/>
          </a:p>
        </c:rich>
      </c:tx>
      <c:layout>
        <c:manualLayout>
          <c:xMode val="edge"/>
          <c:yMode val="edge"/>
          <c:x val="3.5521693831516869E-2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0848035835566554E-4"/>
          <c:y val="0.26439194236887048"/>
          <c:w val="0.48497959881999786"/>
          <c:h val="0.627308774189175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explosion val="7"/>
          <c:dLbls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0.28000000000000008</c:v>
                </c:pt>
                <c:pt idx="1">
                  <c:v>0.72000000000000064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47678387192102906"/>
          <c:y val="0.23231886022623963"/>
          <c:w val="0.47726136840850059"/>
          <c:h val="0.63241994162033766"/>
        </c:manualLayout>
      </c:layout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2016 </a:t>
            </a:r>
            <a:r>
              <a:rPr lang="ru-RU" dirty="0"/>
              <a:t>год </a:t>
            </a:r>
          </a:p>
        </c:rich>
      </c:tx>
      <c:layout>
        <c:manualLayout>
          <c:xMode val="edge"/>
          <c:yMode val="edge"/>
          <c:x val="1.7624740822996768E-2"/>
          <c:y val="3.3589960040290322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7"/>
          <c:dLbls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0.31000000000000044</c:v>
                </c:pt>
                <c:pt idx="1">
                  <c:v>0.69000000000000061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854260085473183"/>
          <c:y val="0.21828404675264088"/>
          <c:w val="0.41457399145268037"/>
          <c:h val="0.71662989550525236"/>
        </c:manualLayout>
      </c:layout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2017 </a:t>
            </a:r>
            <a:r>
              <a:rPr lang="ru-RU" dirty="0"/>
              <a:t>год </a:t>
            </a:r>
          </a:p>
        </c:rich>
      </c:tx>
      <c:layout>
        <c:manualLayout>
          <c:xMode val="edge"/>
          <c:yMode val="edge"/>
          <c:x val="1.7624740822996768E-2"/>
          <c:y val="3.3589960040290322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33008171658487867"/>
          <c:w val="0.50551998382422303"/>
          <c:h val="0.5849611247800536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explosion val="7"/>
          <c:dLbls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0.32000000000000051</c:v>
                </c:pt>
                <c:pt idx="1">
                  <c:v>0.68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5250413467371073"/>
          <c:y val="0.26569111942809115"/>
          <c:w val="0.44420367998921617"/>
          <c:h val="0.66922257492397841"/>
        </c:manualLayout>
      </c:layout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'Лист1'!$B$1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'Лист1'!$A$2:$A$5</c:f>
              <c:strCache>
                <c:ptCount val="4"/>
                <c:pt idx="0">
                  <c:v>2014 год (оценка)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'Лист1'!$B$2:$B$5</c:f>
              <c:numCache>
                <c:formatCode>#,##0.00</c:formatCode>
                <c:ptCount val="4"/>
                <c:pt idx="0">
                  <c:v>260008</c:v>
                </c:pt>
                <c:pt idx="1">
                  <c:v>213968.8</c:v>
                </c:pt>
                <c:pt idx="2">
                  <c:v>232990.5</c:v>
                </c:pt>
                <c:pt idx="3">
                  <c:v>258994.2</c:v>
                </c:pt>
              </c:numCache>
            </c:numRef>
          </c:val>
        </c:ser>
        <c:ser>
          <c:idx val="1"/>
          <c:order val="1"/>
          <c:tx>
            <c:strRef>
              <c:f>'Лист1'!$C$1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cat>
            <c:strRef>
              <c:f>'Лист1'!$A$2:$A$5</c:f>
              <c:strCache>
                <c:ptCount val="4"/>
                <c:pt idx="0">
                  <c:v>2014 год (оценка)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'Лист1'!$C$2:$C$5</c:f>
              <c:numCache>
                <c:formatCode>#,##0.00</c:formatCode>
                <c:ptCount val="4"/>
                <c:pt idx="0">
                  <c:v>38068.17</c:v>
                </c:pt>
                <c:pt idx="1">
                  <c:v>42423.4</c:v>
                </c:pt>
                <c:pt idx="2">
                  <c:v>45356.4</c:v>
                </c:pt>
                <c:pt idx="3">
                  <c:v>47590.2</c:v>
                </c:pt>
              </c:numCache>
            </c:numRef>
          </c:val>
        </c:ser>
        <c:ser>
          <c:idx val="2"/>
          <c:order val="2"/>
          <c:tx>
            <c:strRef>
              <c:f>'Лист1'!$D$1</c:f>
              <c:strCache>
                <c:ptCount val="1"/>
                <c:pt idx="0">
                  <c:v>Налог на имущество</c:v>
                </c:pt>
              </c:strCache>
            </c:strRef>
          </c:tx>
          <c:cat>
            <c:strRef>
              <c:f>'Лист1'!$A$2:$A$5</c:f>
              <c:strCache>
                <c:ptCount val="4"/>
                <c:pt idx="0">
                  <c:v>2014 год (оценка)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'Лист1'!$D$2:$D$5</c:f>
              <c:numCache>
                <c:formatCode>#,##0.00</c:formatCode>
                <c:ptCount val="4"/>
                <c:pt idx="0">
                  <c:v>23953.4</c:v>
                </c:pt>
                <c:pt idx="1">
                  <c:v>25274.7</c:v>
                </c:pt>
                <c:pt idx="2">
                  <c:v>26766.5</c:v>
                </c:pt>
                <c:pt idx="3">
                  <c:v>28023.5</c:v>
                </c:pt>
              </c:numCache>
            </c:numRef>
          </c:val>
        </c:ser>
        <c:ser>
          <c:idx val="3"/>
          <c:order val="3"/>
          <c:tx>
            <c:strRef>
              <c:f>'Лист1'!$E$1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'Лист1'!$A$2:$A$5</c:f>
              <c:strCache>
                <c:ptCount val="4"/>
                <c:pt idx="0">
                  <c:v>2014 год (оценка)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'Лист1'!$E$2:$E$5</c:f>
              <c:numCache>
                <c:formatCode>#,##0.00</c:formatCode>
                <c:ptCount val="4"/>
                <c:pt idx="0">
                  <c:v>12922.9</c:v>
                </c:pt>
                <c:pt idx="1">
                  <c:v>21506.7</c:v>
                </c:pt>
                <c:pt idx="2">
                  <c:v>22413.599999999969</c:v>
                </c:pt>
                <c:pt idx="3">
                  <c:v>23357.200000000001</c:v>
                </c:pt>
              </c:numCache>
            </c:numRef>
          </c:val>
        </c:ser>
        <c:ser>
          <c:idx val="4"/>
          <c:order val="4"/>
          <c:tx>
            <c:strRef>
              <c:f>'Лист1'!$F$1</c:f>
              <c:strCache>
                <c:ptCount val="1"/>
                <c:pt idx="0">
                  <c:v>Прочие налоговые доходы</c:v>
                </c:pt>
              </c:strCache>
            </c:strRef>
          </c:tx>
          <c:cat>
            <c:strRef>
              <c:f>'Лист1'!$A$2:$A$5</c:f>
              <c:strCache>
                <c:ptCount val="4"/>
                <c:pt idx="0">
                  <c:v>2014 год (оценка)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'Лист1'!$F$2:$F$5</c:f>
              <c:numCache>
                <c:formatCode>#,##0.00</c:formatCode>
                <c:ptCount val="4"/>
                <c:pt idx="0">
                  <c:v>23313.01</c:v>
                </c:pt>
                <c:pt idx="1">
                  <c:v>25803.3</c:v>
                </c:pt>
                <c:pt idx="2">
                  <c:v>29080.7</c:v>
                </c:pt>
                <c:pt idx="3">
                  <c:v>26293.200000000001</c:v>
                </c:pt>
              </c:numCache>
            </c:numRef>
          </c:val>
        </c:ser>
        <c:ser>
          <c:idx val="5"/>
          <c:order val="5"/>
          <c:tx>
            <c:strRef>
              <c:f>'Лист1'!$G$1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'Лист1'!$A$2:$A$5</c:f>
              <c:strCache>
                <c:ptCount val="4"/>
                <c:pt idx="0">
                  <c:v>2014 год (оценка)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'Лист1'!$G$2:$G$5</c:f>
              <c:numCache>
                <c:formatCode>#,##0.00</c:formatCode>
                <c:ptCount val="4"/>
                <c:pt idx="0">
                  <c:v>71413.22</c:v>
                </c:pt>
                <c:pt idx="1">
                  <c:v>73631.600000000006</c:v>
                </c:pt>
                <c:pt idx="2">
                  <c:v>79355.199999999997</c:v>
                </c:pt>
                <c:pt idx="3">
                  <c:v>57089.1</c:v>
                </c:pt>
              </c:numCache>
            </c:numRef>
          </c:val>
        </c:ser>
        <c:shape val="cylinder"/>
        <c:axId val="98960896"/>
        <c:axId val="98962432"/>
        <c:axId val="0"/>
      </c:bar3DChart>
      <c:catAx>
        <c:axId val="98960896"/>
        <c:scaling>
          <c:orientation val="minMax"/>
        </c:scaling>
        <c:axPos val="b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ru-RU"/>
          </a:p>
        </c:txPr>
        <c:crossAx val="98962432"/>
        <c:crosses val="autoZero"/>
        <c:auto val="1"/>
        <c:lblAlgn val="ctr"/>
        <c:lblOffset val="100"/>
      </c:catAx>
      <c:valAx>
        <c:axId val="98962432"/>
        <c:scaling>
          <c:orientation val="minMax"/>
        </c:scaling>
        <c:axPos val="l"/>
        <c:majorGridlines/>
        <c:numFmt formatCode="#,##0.00" sourceLinked="1"/>
        <c:tickLblPos val="nextTo"/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ru-RU"/>
          </a:p>
        </c:txPr>
        <c:crossAx val="98960896"/>
        <c:crosses val="autoZero"/>
        <c:crossBetween val="between"/>
      </c:valAx>
    </c:plotArea>
    <c:legend>
      <c:legendPos val="r"/>
      <c:txPr>
        <a:bodyPr/>
        <a:lstStyle/>
        <a:p>
          <a:pPr>
            <a:defRPr baseline="0">
              <a:latin typeface="Arial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gif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2D61A0-51A5-4BA4-812C-D8F073727A52}" type="doc">
      <dgm:prSet loTypeId="urn:microsoft.com/office/officeart/2005/8/layout/vList3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470B45-73AF-408A-841B-BF317052177E}">
      <dgm:prSet/>
      <dgm:spPr>
        <a:gradFill rotWithShape="0">
          <a:gsLst>
            <a:gs pos="12675">
              <a:srgbClr val="12D5C4"/>
            </a:gs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</dgm:spPr>
      <dgm:t>
        <a:bodyPr/>
        <a:lstStyle/>
        <a:p>
          <a:pPr rtl="0"/>
          <a:r>
            <a:rPr lang="ru-RU" b="1" i="0" dirty="0" smtClean="0"/>
            <a:t>Решения, реализованные в 2014 году:</a:t>
          </a:r>
          <a:endParaRPr lang="ru-RU" b="1" i="0" dirty="0"/>
        </a:p>
      </dgm:t>
    </dgm:pt>
    <dgm:pt modelId="{5E6BFECE-54D2-43B3-ADA6-14645C540B31}" type="parTrans" cxnId="{7F0BD233-1990-4B71-A81C-F1EC6DE379DE}">
      <dgm:prSet/>
      <dgm:spPr/>
      <dgm:t>
        <a:bodyPr/>
        <a:lstStyle/>
        <a:p>
          <a:endParaRPr lang="ru-RU"/>
        </a:p>
      </dgm:t>
    </dgm:pt>
    <dgm:pt modelId="{E6E4595A-ACD8-45D8-B022-2DBA4E57C05E}" type="sibTrans" cxnId="{7F0BD233-1990-4B71-A81C-F1EC6DE379DE}">
      <dgm:prSet/>
      <dgm:spPr/>
      <dgm:t>
        <a:bodyPr/>
        <a:lstStyle/>
        <a:p>
          <a:endParaRPr lang="ru-RU"/>
        </a:p>
      </dgm:t>
    </dgm:pt>
    <dgm:pt modelId="{5F22EBDB-6124-4169-8F2C-F22FD10016B7}" type="pres">
      <dgm:prSet presAssocID="{FB2D61A0-51A5-4BA4-812C-D8F073727A5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E4EDE1-9B7C-4A84-8C5A-582EE9C59F57}" type="pres">
      <dgm:prSet presAssocID="{36470B45-73AF-408A-841B-BF317052177E}" presName="composite" presStyleCnt="0"/>
      <dgm:spPr/>
    </dgm:pt>
    <dgm:pt modelId="{23917D37-C044-4C33-855B-EC6202F9D6C1}" type="pres">
      <dgm:prSet presAssocID="{36470B45-73AF-408A-841B-BF317052177E}" presName="imgShp" presStyleLbl="fgImgPlace1" presStyleIdx="0" presStyleCnt="1" custScaleX="9944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A07609D-5866-4E74-997D-719F92E7F062}" type="pres">
      <dgm:prSet presAssocID="{36470B45-73AF-408A-841B-BF317052177E}" presName="txShp" presStyleLbl="node1" presStyleIdx="0" presStyleCnt="1" custLinFactNeighborX="10868" custLinFactNeighborY="9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FA4528-B0B1-4BF5-83EE-A129D8C6AAFF}" type="presOf" srcId="{36470B45-73AF-408A-841B-BF317052177E}" destId="{AA07609D-5866-4E74-997D-719F92E7F062}" srcOrd="0" destOrd="0" presId="urn:microsoft.com/office/officeart/2005/8/layout/vList3#1"/>
    <dgm:cxn modelId="{7F0BD233-1990-4B71-A81C-F1EC6DE379DE}" srcId="{FB2D61A0-51A5-4BA4-812C-D8F073727A52}" destId="{36470B45-73AF-408A-841B-BF317052177E}" srcOrd="0" destOrd="0" parTransId="{5E6BFECE-54D2-43B3-ADA6-14645C540B31}" sibTransId="{E6E4595A-ACD8-45D8-B022-2DBA4E57C05E}"/>
    <dgm:cxn modelId="{2A673DB1-22EE-4C29-85A0-15486AA041D5}" type="presOf" srcId="{FB2D61A0-51A5-4BA4-812C-D8F073727A52}" destId="{5F22EBDB-6124-4169-8F2C-F22FD10016B7}" srcOrd="0" destOrd="0" presId="urn:microsoft.com/office/officeart/2005/8/layout/vList3#1"/>
    <dgm:cxn modelId="{A50FFBF4-C329-4C31-8560-5F13A20AAA32}" type="presParOf" srcId="{5F22EBDB-6124-4169-8F2C-F22FD10016B7}" destId="{51E4EDE1-9B7C-4A84-8C5A-582EE9C59F57}" srcOrd="0" destOrd="0" presId="urn:microsoft.com/office/officeart/2005/8/layout/vList3#1"/>
    <dgm:cxn modelId="{064EB7A9-9C02-4FEF-999B-1920FDBE237E}" type="presParOf" srcId="{51E4EDE1-9B7C-4A84-8C5A-582EE9C59F57}" destId="{23917D37-C044-4C33-855B-EC6202F9D6C1}" srcOrd="0" destOrd="0" presId="urn:microsoft.com/office/officeart/2005/8/layout/vList3#1"/>
    <dgm:cxn modelId="{F473F2D1-CE26-4882-B615-D81A5A600CCD}" type="presParOf" srcId="{51E4EDE1-9B7C-4A84-8C5A-582EE9C59F57}" destId="{AA07609D-5866-4E74-997D-719F92E7F062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5E22CF-422A-472B-8902-5793C5844FE3}" type="doc">
      <dgm:prSet loTypeId="urn:microsoft.com/office/officeart/2005/8/layout/hProcess3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01AC58-833E-43A6-8429-C8C6AF9713D5}">
      <dgm:prSet phldrT="[Текст]" custT="1"/>
      <dgm:spPr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</dgm:spPr>
      <dgm:t>
        <a:bodyPr/>
        <a:lstStyle/>
        <a:p>
          <a:r>
            <a:rPr lang="ru-RU" sz="2800" dirty="0" smtClean="0">
              <a:solidFill>
                <a:schemeClr val="bg1"/>
              </a:solidFill>
            </a:rPr>
            <a:t>31.01.2014 на заседании рабочей группы был утвержден План мероприятий по росту доходов, оптимизации расходов муниципального образования город Минусинск</a:t>
          </a:r>
          <a:endParaRPr lang="ru-RU" sz="2800" i="1" dirty="0">
            <a:solidFill>
              <a:schemeClr val="bg1"/>
            </a:solidFill>
          </a:endParaRPr>
        </a:p>
      </dgm:t>
    </dgm:pt>
    <dgm:pt modelId="{80DCE0CD-CAC8-4000-95D9-672708930183}" type="sibTrans" cxnId="{34A99C76-28EE-42F0-BB31-A12A34876DA5}">
      <dgm:prSet/>
      <dgm:spPr/>
      <dgm:t>
        <a:bodyPr/>
        <a:lstStyle/>
        <a:p>
          <a:endParaRPr lang="ru-RU"/>
        </a:p>
      </dgm:t>
    </dgm:pt>
    <dgm:pt modelId="{0A962DBF-249B-46A5-8E83-DEC2907A4749}" type="parTrans" cxnId="{34A99C76-28EE-42F0-BB31-A12A34876DA5}">
      <dgm:prSet/>
      <dgm:spPr/>
      <dgm:t>
        <a:bodyPr/>
        <a:lstStyle/>
        <a:p>
          <a:endParaRPr lang="ru-RU"/>
        </a:p>
      </dgm:t>
    </dgm:pt>
    <dgm:pt modelId="{29D7D7CF-447D-46F0-821B-025335861237}" type="pres">
      <dgm:prSet presAssocID="{955E22CF-422A-472B-8902-5793C5844F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84D263-94B5-4EC0-9C53-6B758B709B73}" type="pres">
      <dgm:prSet presAssocID="{955E22CF-422A-472B-8902-5793C5844FE3}" presName="dummy" presStyleCnt="0"/>
      <dgm:spPr/>
    </dgm:pt>
    <dgm:pt modelId="{1AB203DC-13D5-499C-AA31-3F67FE6468D7}" type="pres">
      <dgm:prSet presAssocID="{955E22CF-422A-472B-8902-5793C5844FE3}" presName="linH" presStyleCnt="0"/>
      <dgm:spPr/>
    </dgm:pt>
    <dgm:pt modelId="{167DFB6C-E26E-4B3A-B2A8-038D8CA0EC9A}" type="pres">
      <dgm:prSet presAssocID="{955E22CF-422A-472B-8902-5793C5844FE3}" presName="padding1" presStyleCnt="0"/>
      <dgm:spPr/>
    </dgm:pt>
    <dgm:pt modelId="{9E8D4838-F414-48E1-B2DF-AB67AB1E9774}" type="pres">
      <dgm:prSet presAssocID="{A601AC58-833E-43A6-8429-C8C6AF9713D5}" presName="linV" presStyleCnt="0"/>
      <dgm:spPr/>
    </dgm:pt>
    <dgm:pt modelId="{FB994776-BC70-4509-A646-E6A3298B80B2}" type="pres">
      <dgm:prSet presAssocID="{A601AC58-833E-43A6-8429-C8C6AF9713D5}" presName="spVertical1" presStyleCnt="0"/>
      <dgm:spPr/>
    </dgm:pt>
    <dgm:pt modelId="{ABE862E9-6C2D-4DBB-B19A-6057DB4C3808}" type="pres">
      <dgm:prSet presAssocID="{A601AC58-833E-43A6-8429-C8C6AF9713D5}" presName="parTx" presStyleLbl="revTx" presStyleIdx="0" presStyleCnt="1" custScaleX="134855" custScaleY="119913" custLinFactNeighborX="-9286" custLinFactNeighborY="829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DD219D-BCAA-4523-8720-79F57FA5B979}" type="pres">
      <dgm:prSet presAssocID="{A601AC58-833E-43A6-8429-C8C6AF9713D5}" presName="spVertical2" presStyleCnt="0"/>
      <dgm:spPr/>
    </dgm:pt>
    <dgm:pt modelId="{9C96A95D-30C7-4F21-8B73-975BE3E6DA53}" type="pres">
      <dgm:prSet presAssocID="{A601AC58-833E-43A6-8429-C8C6AF9713D5}" presName="spVertical3" presStyleCnt="0"/>
      <dgm:spPr/>
    </dgm:pt>
    <dgm:pt modelId="{D17FF94F-90A0-40D9-9612-1F8426659B53}" type="pres">
      <dgm:prSet presAssocID="{955E22CF-422A-472B-8902-5793C5844FE3}" presName="padding2" presStyleCnt="0"/>
      <dgm:spPr/>
    </dgm:pt>
    <dgm:pt modelId="{62C10836-1570-4BA2-BC3B-50350BD5A410}" type="pres">
      <dgm:prSet presAssocID="{955E22CF-422A-472B-8902-5793C5844FE3}" presName="negArrow" presStyleCnt="0"/>
      <dgm:spPr/>
    </dgm:pt>
    <dgm:pt modelId="{BCDB5D5C-15D0-4640-8CDF-5DB9A43D6911}" type="pres">
      <dgm:prSet presAssocID="{955E22CF-422A-472B-8902-5793C5844FE3}" presName="backgroundArrow" presStyleLbl="node1" presStyleIdx="0" presStyleCnt="1" custScaleY="150891"/>
      <dgm:spPr>
        <a:gradFill rotWithShape="0">
          <a:gsLst>
            <a:gs pos="0">
              <a:srgbClr val="3099E0"/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</a:gradFill>
      </dgm:spPr>
      <dgm:t>
        <a:bodyPr/>
        <a:lstStyle/>
        <a:p>
          <a:endParaRPr lang="ru-RU"/>
        </a:p>
      </dgm:t>
    </dgm:pt>
  </dgm:ptLst>
  <dgm:cxnLst>
    <dgm:cxn modelId="{020F0A80-7B8C-4D6B-A1F6-DFC20B535484}" type="presOf" srcId="{955E22CF-422A-472B-8902-5793C5844FE3}" destId="{29D7D7CF-447D-46F0-821B-025335861237}" srcOrd="0" destOrd="0" presId="urn:microsoft.com/office/officeart/2005/8/layout/hProcess3"/>
    <dgm:cxn modelId="{34A99C76-28EE-42F0-BB31-A12A34876DA5}" srcId="{955E22CF-422A-472B-8902-5793C5844FE3}" destId="{A601AC58-833E-43A6-8429-C8C6AF9713D5}" srcOrd="0" destOrd="0" parTransId="{0A962DBF-249B-46A5-8E83-DEC2907A4749}" sibTransId="{80DCE0CD-CAC8-4000-95D9-672708930183}"/>
    <dgm:cxn modelId="{BFCB9E52-F87A-4E28-8E0C-745ECA519699}" type="presOf" srcId="{A601AC58-833E-43A6-8429-C8C6AF9713D5}" destId="{ABE862E9-6C2D-4DBB-B19A-6057DB4C3808}" srcOrd="0" destOrd="0" presId="urn:microsoft.com/office/officeart/2005/8/layout/hProcess3"/>
    <dgm:cxn modelId="{1A4F088D-A5CA-4DBD-AABF-BD0730C2A3DD}" type="presParOf" srcId="{29D7D7CF-447D-46F0-821B-025335861237}" destId="{4084D263-94B5-4EC0-9C53-6B758B709B73}" srcOrd="0" destOrd="0" presId="urn:microsoft.com/office/officeart/2005/8/layout/hProcess3"/>
    <dgm:cxn modelId="{18A067B5-BF2E-499D-BEF5-7A29DAE08054}" type="presParOf" srcId="{29D7D7CF-447D-46F0-821B-025335861237}" destId="{1AB203DC-13D5-499C-AA31-3F67FE6468D7}" srcOrd="1" destOrd="0" presId="urn:microsoft.com/office/officeart/2005/8/layout/hProcess3"/>
    <dgm:cxn modelId="{00648222-03F3-4CED-91EF-5C5ED36744F8}" type="presParOf" srcId="{1AB203DC-13D5-499C-AA31-3F67FE6468D7}" destId="{167DFB6C-E26E-4B3A-B2A8-038D8CA0EC9A}" srcOrd="0" destOrd="0" presId="urn:microsoft.com/office/officeart/2005/8/layout/hProcess3"/>
    <dgm:cxn modelId="{81B4145E-2EF0-40AF-942D-66BF244A5938}" type="presParOf" srcId="{1AB203DC-13D5-499C-AA31-3F67FE6468D7}" destId="{9E8D4838-F414-48E1-B2DF-AB67AB1E9774}" srcOrd="1" destOrd="0" presId="urn:microsoft.com/office/officeart/2005/8/layout/hProcess3"/>
    <dgm:cxn modelId="{835BD49C-E5F9-48BA-A41A-41C3F0833595}" type="presParOf" srcId="{9E8D4838-F414-48E1-B2DF-AB67AB1E9774}" destId="{FB994776-BC70-4509-A646-E6A3298B80B2}" srcOrd="0" destOrd="0" presId="urn:microsoft.com/office/officeart/2005/8/layout/hProcess3"/>
    <dgm:cxn modelId="{06195921-CFDF-4C54-95AD-A62DEEBC71CB}" type="presParOf" srcId="{9E8D4838-F414-48E1-B2DF-AB67AB1E9774}" destId="{ABE862E9-6C2D-4DBB-B19A-6057DB4C3808}" srcOrd="1" destOrd="0" presId="urn:microsoft.com/office/officeart/2005/8/layout/hProcess3"/>
    <dgm:cxn modelId="{960CAA82-C68A-4272-A24F-5D7F8F287578}" type="presParOf" srcId="{9E8D4838-F414-48E1-B2DF-AB67AB1E9774}" destId="{DEDD219D-BCAA-4523-8720-79F57FA5B979}" srcOrd="2" destOrd="0" presId="urn:microsoft.com/office/officeart/2005/8/layout/hProcess3"/>
    <dgm:cxn modelId="{EB04A74D-68A3-444A-839E-50BDE6370D6E}" type="presParOf" srcId="{9E8D4838-F414-48E1-B2DF-AB67AB1E9774}" destId="{9C96A95D-30C7-4F21-8B73-975BE3E6DA53}" srcOrd="3" destOrd="0" presId="urn:microsoft.com/office/officeart/2005/8/layout/hProcess3"/>
    <dgm:cxn modelId="{781F36DC-4B2A-43D5-8F1A-110C004DF768}" type="presParOf" srcId="{1AB203DC-13D5-499C-AA31-3F67FE6468D7}" destId="{D17FF94F-90A0-40D9-9612-1F8426659B53}" srcOrd="2" destOrd="0" presId="urn:microsoft.com/office/officeart/2005/8/layout/hProcess3"/>
    <dgm:cxn modelId="{DFBACB27-D7C1-4326-806B-2A66E7513F03}" type="presParOf" srcId="{1AB203DC-13D5-499C-AA31-3F67FE6468D7}" destId="{62C10836-1570-4BA2-BC3B-50350BD5A410}" srcOrd="3" destOrd="0" presId="urn:microsoft.com/office/officeart/2005/8/layout/hProcess3"/>
    <dgm:cxn modelId="{D5D84AD5-17FB-4972-9009-C1DF55191D52}" type="presParOf" srcId="{1AB203DC-13D5-499C-AA31-3F67FE6468D7}" destId="{BCDB5D5C-15D0-4640-8CDF-5DB9A43D6911}" srcOrd="4" destOrd="0" presId="urn:microsoft.com/office/officeart/2005/8/layout/hProcess3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5E22CF-422A-472B-8902-5793C5844FE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5D3978-7179-4CC3-BF4A-B0AC6042BD4F}" type="pres">
      <dgm:prSet presAssocID="{955E22CF-422A-472B-8902-5793C5844F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0D2E8C5-B57F-4533-A04A-483B58CBE7C8}" type="presOf" srcId="{955E22CF-422A-472B-8902-5793C5844FE3}" destId="{075D3978-7179-4CC3-BF4A-B0AC6042BD4F}" srcOrd="0" destOrd="0" presId="urn:microsoft.com/office/officeart/2005/8/layout/vList2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5AC2A0-D8CF-4C7C-9A1E-CB4E5180778E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812989-A6DE-413F-9154-333B8615F255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1400" dirty="0" smtClean="0"/>
            <a:t>Результаты, достигнутые в ходе реализации Плана мероприятий</a:t>
          </a:r>
          <a:endParaRPr lang="ru-RU" sz="1400" dirty="0"/>
        </a:p>
      </dgm:t>
    </dgm:pt>
    <dgm:pt modelId="{6EAF2F68-9AE7-4ABE-B98D-DD45E2E68924}" type="parTrans" cxnId="{77FB6E2A-0C38-4CBE-9EE1-D35A476903CF}">
      <dgm:prSet/>
      <dgm:spPr/>
      <dgm:t>
        <a:bodyPr/>
        <a:lstStyle/>
        <a:p>
          <a:endParaRPr lang="ru-RU"/>
        </a:p>
      </dgm:t>
    </dgm:pt>
    <dgm:pt modelId="{B8548E2B-94FF-4AE9-BD48-F4DBDA2CD19B}" type="sibTrans" cxnId="{77FB6E2A-0C38-4CBE-9EE1-D35A476903CF}">
      <dgm:prSet/>
      <dgm:spPr/>
      <dgm:t>
        <a:bodyPr/>
        <a:lstStyle/>
        <a:p>
          <a:endParaRPr lang="ru-RU"/>
        </a:p>
      </dgm:t>
    </dgm:pt>
    <dgm:pt modelId="{DA84607E-3C14-443B-B7FD-0891878FA735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400" dirty="0" smtClean="0">
              <a:latin typeface="+mj-lt"/>
              <a:cs typeface="Times New Roman" pitchFamily="18" charset="0"/>
            </a:rPr>
            <a:t>Увеличение налогового потенциала и доходов городского бюджета</a:t>
          </a:r>
          <a:endParaRPr lang="ru-RU" sz="1400" dirty="0">
            <a:latin typeface="+mj-lt"/>
            <a:cs typeface="Times New Roman" pitchFamily="18" charset="0"/>
          </a:endParaRPr>
        </a:p>
      </dgm:t>
    </dgm:pt>
    <dgm:pt modelId="{9AE97360-1678-41B5-A67B-E8481BDA1376}" type="parTrans" cxnId="{8C803C64-70C6-442F-AE9B-425D06F00BCA}">
      <dgm:prSet/>
      <dgm:spPr>
        <a:solidFill>
          <a:schemeClr val="accent3"/>
        </a:solidFill>
      </dgm:spPr>
      <dgm:t>
        <a:bodyPr/>
        <a:lstStyle/>
        <a:p>
          <a:endParaRPr lang="ru-RU"/>
        </a:p>
      </dgm:t>
    </dgm:pt>
    <dgm:pt modelId="{CA7CFA34-C033-413F-9277-A4B3D84BD5D6}" type="sibTrans" cxnId="{8C803C64-70C6-442F-AE9B-425D06F00BCA}">
      <dgm:prSet/>
      <dgm:spPr/>
      <dgm:t>
        <a:bodyPr/>
        <a:lstStyle/>
        <a:p>
          <a:endParaRPr lang="ru-RU"/>
        </a:p>
      </dgm:t>
    </dgm:pt>
    <dgm:pt modelId="{DCB6BC3E-AE4B-4023-9B19-B62B04C7F9E6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100" dirty="0" smtClean="0"/>
            <a:t>Сокращение расходов на текущее содержание органов местного самоуправления и муниципальных учреждений, сокращение численности муниципальных служащих</a:t>
          </a:r>
          <a:endParaRPr lang="ru-RU" sz="1100" dirty="0"/>
        </a:p>
      </dgm:t>
    </dgm:pt>
    <dgm:pt modelId="{3643A42E-933C-40A2-ACAD-A487D1A1DB3D}" type="parTrans" cxnId="{B9E71DC8-B247-4319-AF98-9AD28EDD6620}">
      <dgm:prSet/>
      <dgm:spPr>
        <a:solidFill>
          <a:schemeClr val="accent3"/>
        </a:solidFill>
      </dgm:spPr>
      <dgm:t>
        <a:bodyPr/>
        <a:lstStyle/>
        <a:p>
          <a:endParaRPr lang="ru-RU"/>
        </a:p>
      </dgm:t>
    </dgm:pt>
    <dgm:pt modelId="{D6E43FC6-80A2-472E-B392-D5BC2DEEC3B0}" type="sibTrans" cxnId="{B9E71DC8-B247-4319-AF98-9AD28EDD6620}">
      <dgm:prSet/>
      <dgm:spPr/>
      <dgm:t>
        <a:bodyPr/>
        <a:lstStyle/>
        <a:p>
          <a:endParaRPr lang="ru-RU"/>
        </a:p>
      </dgm:t>
    </dgm:pt>
    <dgm:pt modelId="{2B7DC1A6-ABC9-484B-94B0-1D4ECE0A8C16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200" dirty="0" smtClean="0"/>
            <a:t>Снижение задолженности, в том числе проведение мероприятий по легализации заработной платы</a:t>
          </a:r>
          <a:endParaRPr lang="ru-RU" sz="1200" dirty="0"/>
        </a:p>
      </dgm:t>
    </dgm:pt>
    <dgm:pt modelId="{91E894A0-0685-48D7-A884-91D18C3C73BF}" type="parTrans" cxnId="{32421196-8CF8-4926-AF70-5F4C7121B8C0}">
      <dgm:prSet/>
      <dgm:spPr>
        <a:solidFill>
          <a:schemeClr val="accent3"/>
        </a:solidFill>
      </dgm:spPr>
      <dgm:t>
        <a:bodyPr/>
        <a:lstStyle/>
        <a:p>
          <a:endParaRPr lang="ru-RU"/>
        </a:p>
      </dgm:t>
    </dgm:pt>
    <dgm:pt modelId="{E5A639CB-9A3C-4C75-A096-BDBDD1DA1896}" type="sibTrans" cxnId="{32421196-8CF8-4926-AF70-5F4C7121B8C0}">
      <dgm:prSet/>
      <dgm:spPr/>
      <dgm:t>
        <a:bodyPr/>
        <a:lstStyle/>
        <a:p>
          <a:endParaRPr lang="ru-RU"/>
        </a:p>
      </dgm:t>
    </dgm:pt>
    <dgm:pt modelId="{6CE896F4-E8CE-4511-8057-492AAEF16401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100" dirty="0" smtClean="0"/>
            <a:t>Повышение качества управления муниципальными финансами главных распорядителей бюджетных средств</a:t>
          </a:r>
          <a:endParaRPr lang="ru-RU" sz="1100" dirty="0"/>
        </a:p>
      </dgm:t>
    </dgm:pt>
    <dgm:pt modelId="{1D764037-EF3E-4230-AA5F-71BCC2D27F60}" type="parTrans" cxnId="{6E9055CB-92EC-4819-AC5D-2A82D3733AAC}">
      <dgm:prSet/>
      <dgm:spPr>
        <a:solidFill>
          <a:schemeClr val="accent3"/>
        </a:solidFill>
      </dgm:spPr>
      <dgm:t>
        <a:bodyPr/>
        <a:lstStyle/>
        <a:p>
          <a:endParaRPr lang="ru-RU"/>
        </a:p>
      </dgm:t>
    </dgm:pt>
    <dgm:pt modelId="{EFE170DA-A428-4E42-BE5E-281465CC8A5E}" type="sibTrans" cxnId="{6E9055CB-92EC-4819-AC5D-2A82D3733AAC}">
      <dgm:prSet/>
      <dgm:spPr/>
      <dgm:t>
        <a:bodyPr/>
        <a:lstStyle/>
        <a:p>
          <a:endParaRPr lang="ru-RU"/>
        </a:p>
      </dgm:t>
    </dgm:pt>
    <dgm:pt modelId="{9A1DB63D-BA27-4E63-8A39-BFE3303A3617}" type="pres">
      <dgm:prSet presAssocID="{5C5AC2A0-D8CF-4C7C-9A1E-CB4E5180778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5A56F7-0FBC-4F2B-96A4-D04B52C43E2E}" type="pres">
      <dgm:prSet presAssocID="{C1812989-A6DE-413F-9154-333B8615F255}" presName="centerShape" presStyleLbl="node0" presStyleIdx="0" presStyleCnt="1" custScaleX="256053" custScaleY="88869"/>
      <dgm:spPr/>
      <dgm:t>
        <a:bodyPr/>
        <a:lstStyle/>
        <a:p>
          <a:endParaRPr lang="ru-RU"/>
        </a:p>
      </dgm:t>
    </dgm:pt>
    <dgm:pt modelId="{CE121E96-BA86-4390-979A-D6EF3DD52F74}" type="pres">
      <dgm:prSet presAssocID="{9AE97360-1678-41B5-A67B-E8481BDA1376}" presName="parTrans" presStyleLbl="sibTrans2D1" presStyleIdx="0" presStyleCnt="4" custScaleX="153564" custScaleY="185745" custLinFactNeighborX="7849" custLinFactNeighborY="-11491"/>
      <dgm:spPr/>
      <dgm:t>
        <a:bodyPr/>
        <a:lstStyle/>
        <a:p>
          <a:endParaRPr lang="ru-RU"/>
        </a:p>
      </dgm:t>
    </dgm:pt>
    <dgm:pt modelId="{A68D20BB-741A-4EE9-8B2C-05AF825FAE7D}" type="pres">
      <dgm:prSet presAssocID="{9AE97360-1678-41B5-A67B-E8481BDA1376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D112A71-F74E-4649-9479-0B165A443126}" type="pres">
      <dgm:prSet presAssocID="{DA84607E-3C14-443B-B7FD-0891878FA735}" presName="node" presStyleLbl="node1" presStyleIdx="0" presStyleCnt="4" custScaleX="184163" custScaleY="109975" custRadScaleRad="98904" custRadScaleInc="-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5A16F-C15F-42B8-A6E4-14851153A74C}" type="pres">
      <dgm:prSet presAssocID="{3643A42E-933C-40A2-ACAD-A487D1A1DB3D}" presName="parTrans" presStyleLbl="sibTrans2D1" presStyleIdx="1" presStyleCnt="4" custScaleX="122980" custScaleY="158980"/>
      <dgm:spPr/>
      <dgm:t>
        <a:bodyPr/>
        <a:lstStyle/>
        <a:p>
          <a:endParaRPr lang="ru-RU"/>
        </a:p>
      </dgm:t>
    </dgm:pt>
    <dgm:pt modelId="{51EF549B-1CAF-4016-AA0F-C00F443A205E}" type="pres">
      <dgm:prSet presAssocID="{3643A42E-933C-40A2-ACAD-A487D1A1DB3D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94FF8636-44F8-49F6-8690-82F1C42694C2}" type="pres">
      <dgm:prSet presAssocID="{DCB6BC3E-AE4B-4023-9B19-B62B04C7F9E6}" presName="node" presStyleLbl="node1" presStyleIdx="1" presStyleCnt="4" custScaleX="115071" custScaleY="220313" custRadScaleRad="192620" custRadScaleInc="-1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35FE8-53B8-4A4F-AFB0-097EB7049E2A}" type="pres">
      <dgm:prSet presAssocID="{91E894A0-0685-48D7-A884-91D18C3C73BF}" presName="parTrans" presStyleLbl="sibTrans2D1" presStyleIdx="2" presStyleCnt="4" custScaleX="142483" custScaleY="193351" custLinFactNeighborX="1831" custLinFactNeighborY="7834"/>
      <dgm:spPr/>
      <dgm:t>
        <a:bodyPr/>
        <a:lstStyle/>
        <a:p>
          <a:endParaRPr lang="ru-RU"/>
        </a:p>
      </dgm:t>
    </dgm:pt>
    <dgm:pt modelId="{4CACBCF3-BE79-46EE-B074-40C0FC193869}" type="pres">
      <dgm:prSet presAssocID="{91E894A0-0685-48D7-A884-91D18C3C73BF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AC882E32-327E-4B8E-A84A-EA2BA7E2899C}" type="pres">
      <dgm:prSet presAssocID="{2B7DC1A6-ABC9-484B-94B0-1D4ECE0A8C16}" presName="node" presStyleLbl="node1" presStyleIdx="2" presStyleCnt="4" custScaleX="188335" custScaleY="96999" custRadScaleRad="97142" custRadScaleInc="-8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5F095-3D72-4290-8725-5A858ED6BC2B}" type="pres">
      <dgm:prSet presAssocID="{1D764037-EF3E-4230-AA5F-71BCC2D27F60}" presName="parTrans" presStyleLbl="sibTrans2D1" presStyleIdx="3" presStyleCnt="4" custAng="21359952" custScaleX="119623" custScaleY="183742" custLinFactNeighborX="5800" custLinFactNeighborY="24548"/>
      <dgm:spPr/>
      <dgm:t>
        <a:bodyPr/>
        <a:lstStyle/>
        <a:p>
          <a:endParaRPr lang="ru-RU"/>
        </a:p>
      </dgm:t>
    </dgm:pt>
    <dgm:pt modelId="{EFFCC18B-1B46-48FE-9110-22A759EA3FD1}" type="pres">
      <dgm:prSet presAssocID="{1D764037-EF3E-4230-AA5F-71BCC2D27F60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D04B8C6B-D959-4709-860A-CCF2262D1485}" type="pres">
      <dgm:prSet presAssocID="{6CE896F4-E8CE-4511-8057-492AAEF16401}" presName="node" presStyleLbl="node1" presStyleIdx="3" presStyleCnt="4" custAng="0" custScaleX="115120" custScaleY="226929" custRadScaleRad="195616" custRadScaleInc="6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0147DD-4F24-40CE-801B-9D0499DB6F84}" type="presOf" srcId="{3643A42E-933C-40A2-ACAD-A487D1A1DB3D}" destId="{51EF549B-1CAF-4016-AA0F-C00F443A205E}" srcOrd="1" destOrd="0" presId="urn:microsoft.com/office/officeart/2005/8/layout/radial5"/>
    <dgm:cxn modelId="{DC0AAE67-CECD-45C0-A79B-13B8FE654EB4}" type="presOf" srcId="{1D764037-EF3E-4230-AA5F-71BCC2D27F60}" destId="{F595F095-3D72-4290-8725-5A858ED6BC2B}" srcOrd="0" destOrd="0" presId="urn:microsoft.com/office/officeart/2005/8/layout/radial5"/>
    <dgm:cxn modelId="{32421196-8CF8-4926-AF70-5F4C7121B8C0}" srcId="{C1812989-A6DE-413F-9154-333B8615F255}" destId="{2B7DC1A6-ABC9-484B-94B0-1D4ECE0A8C16}" srcOrd="2" destOrd="0" parTransId="{91E894A0-0685-48D7-A884-91D18C3C73BF}" sibTransId="{E5A639CB-9A3C-4C75-A096-BDBDD1DA1896}"/>
    <dgm:cxn modelId="{847B6E01-DC1D-4D3B-9DB8-28413113DBB8}" type="presOf" srcId="{DCB6BC3E-AE4B-4023-9B19-B62B04C7F9E6}" destId="{94FF8636-44F8-49F6-8690-82F1C42694C2}" srcOrd="0" destOrd="0" presId="urn:microsoft.com/office/officeart/2005/8/layout/radial5"/>
    <dgm:cxn modelId="{E2E3EA8D-020F-4ABE-8DF0-E5079BF1EEFB}" type="presOf" srcId="{C1812989-A6DE-413F-9154-333B8615F255}" destId="{925A56F7-0FBC-4F2B-96A4-D04B52C43E2E}" srcOrd="0" destOrd="0" presId="urn:microsoft.com/office/officeart/2005/8/layout/radial5"/>
    <dgm:cxn modelId="{0654A553-8891-464A-9CE5-6EE1EBE79004}" type="presOf" srcId="{91E894A0-0685-48D7-A884-91D18C3C73BF}" destId="{3B935FE8-53B8-4A4F-AFB0-097EB7049E2A}" srcOrd="0" destOrd="0" presId="urn:microsoft.com/office/officeart/2005/8/layout/radial5"/>
    <dgm:cxn modelId="{30F90933-C2B9-4DA1-8B56-4472FA2A62CB}" type="presOf" srcId="{DA84607E-3C14-443B-B7FD-0891878FA735}" destId="{9D112A71-F74E-4649-9479-0B165A443126}" srcOrd="0" destOrd="0" presId="urn:microsoft.com/office/officeart/2005/8/layout/radial5"/>
    <dgm:cxn modelId="{77FB6E2A-0C38-4CBE-9EE1-D35A476903CF}" srcId="{5C5AC2A0-D8CF-4C7C-9A1E-CB4E5180778E}" destId="{C1812989-A6DE-413F-9154-333B8615F255}" srcOrd="0" destOrd="0" parTransId="{6EAF2F68-9AE7-4ABE-B98D-DD45E2E68924}" sibTransId="{B8548E2B-94FF-4AE9-BD48-F4DBDA2CD19B}"/>
    <dgm:cxn modelId="{B9E71DC8-B247-4319-AF98-9AD28EDD6620}" srcId="{C1812989-A6DE-413F-9154-333B8615F255}" destId="{DCB6BC3E-AE4B-4023-9B19-B62B04C7F9E6}" srcOrd="1" destOrd="0" parTransId="{3643A42E-933C-40A2-ACAD-A487D1A1DB3D}" sibTransId="{D6E43FC6-80A2-472E-B392-D5BC2DEEC3B0}"/>
    <dgm:cxn modelId="{6DA22645-CF3A-4F5D-9900-2C87CDDDCC71}" type="presOf" srcId="{9AE97360-1678-41B5-A67B-E8481BDA1376}" destId="{CE121E96-BA86-4390-979A-D6EF3DD52F74}" srcOrd="0" destOrd="0" presId="urn:microsoft.com/office/officeart/2005/8/layout/radial5"/>
    <dgm:cxn modelId="{03CD46DC-6AF5-4B0C-BE57-3D0F79370727}" type="presOf" srcId="{5C5AC2A0-D8CF-4C7C-9A1E-CB4E5180778E}" destId="{9A1DB63D-BA27-4E63-8A39-BFE3303A3617}" srcOrd="0" destOrd="0" presId="urn:microsoft.com/office/officeart/2005/8/layout/radial5"/>
    <dgm:cxn modelId="{BAABF8E0-16CB-49FF-9790-B417A5F1F591}" type="presOf" srcId="{2B7DC1A6-ABC9-484B-94B0-1D4ECE0A8C16}" destId="{AC882E32-327E-4B8E-A84A-EA2BA7E2899C}" srcOrd="0" destOrd="0" presId="urn:microsoft.com/office/officeart/2005/8/layout/radial5"/>
    <dgm:cxn modelId="{5B7B4C18-0FDB-4ABA-AD57-426E5897E579}" type="presOf" srcId="{6CE896F4-E8CE-4511-8057-492AAEF16401}" destId="{D04B8C6B-D959-4709-860A-CCF2262D1485}" srcOrd="0" destOrd="0" presId="urn:microsoft.com/office/officeart/2005/8/layout/radial5"/>
    <dgm:cxn modelId="{C1B31B30-2A31-40A4-984C-3CB88EF1F93A}" type="presOf" srcId="{9AE97360-1678-41B5-A67B-E8481BDA1376}" destId="{A68D20BB-741A-4EE9-8B2C-05AF825FAE7D}" srcOrd="1" destOrd="0" presId="urn:microsoft.com/office/officeart/2005/8/layout/radial5"/>
    <dgm:cxn modelId="{B47634CB-21D1-4802-8625-B0A57B20B13C}" type="presOf" srcId="{1D764037-EF3E-4230-AA5F-71BCC2D27F60}" destId="{EFFCC18B-1B46-48FE-9110-22A759EA3FD1}" srcOrd="1" destOrd="0" presId="urn:microsoft.com/office/officeart/2005/8/layout/radial5"/>
    <dgm:cxn modelId="{39A84243-E6E2-48F7-AA9D-915BF52AA5C0}" type="presOf" srcId="{91E894A0-0685-48D7-A884-91D18C3C73BF}" destId="{4CACBCF3-BE79-46EE-B074-40C0FC193869}" srcOrd="1" destOrd="0" presId="urn:microsoft.com/office/officeart/2005/8/layout/radial5"/>
    <dgm:cxn modelId="{6E9055CB-92EC-4819-AC5D-2A82D3733AAC}" srcId="{C1812989-A6DE-413F-9154-333B8615F255}" destId="{6CE896F4-E8CE-4511-8057-492AAEF16401}" srcOrd="3" destOrd="0" parTransId="{1D764037-EF3E-4230-AA5F-71BCC2D27F60}" sibTransId="{EFE170DA-A428-4E42-BE5E-281465CC8A5E}"/>
    <dgm:cxn modelId="{01D202C5-FD26-4A28-B1DC-51D6E195054C}" type="presOf" srcId="{3643A42E-933C-40A2-ACAD-A487D1A1DB3D}" destId="{1F05A16F-C15F-42B8-A6E4-14851153A74C}" srcOrd="0" destOrd="0" presId="urn:microsoft.com/office/officeart/2005/8/layout/radial5"/>
    <dgm:cxn modelId="{8C803C64-70C6-442F-AE9B-425D06F00BCA}" srcId="{C1812989-A6DE-413F-9154-333B8615F255}" destId="{DA84607E-3C14-443B-B7FD-0891878FA735}" srcOrd="0" destOrd="0" parTransId="{9AE97360-1678-41B5-A67B-E8481BDA1376}" sibTransId="{CA7CFA34-C033-413F-9277-A4B3D84BD5D6}"/>
    <dgm:cxn modelId="{19E8FB13-CE55-4976-A839-CA7D29BF46A5}" type="presParOf" srcId="{9A1DB63D-BA27-4E63-8A39-BFE3303A3617}" destId="{925A56F7-0FBC-4F2B-96A4-D04B52C43E2E}" srcOrd="0" destOrd="0" presId="urn:microsoft.com/office/officeart/2005/8/layout/radial5"/>
    <dgm:cxn modelId="{193DAB51-81F9-4158-A70E-E8A4ABF5CC0F}" type="presParOf" srcId="{9A1DB63D-BA27-4E63-8A39-BFE3303A3617}" destId="{CE121E96-BA86-4390-979A-D6EF3DD52F74}" srcOrd="1" destOrd="0" presId="urn:microsoft.com/office/officeart/2005/8/layout/radial5"/>
    <dgm:cxn modelId="{20BE5AF0-0350-418D-B730-4C7D1E077BC9}" type="presParOf" srcId="{CE121E96-BA86-4390-979A-D6EF3DD52F74}" destId="{A68D20BB-741A-4EE9-8B2C-05AF825FAE7D}" srcOrd="0" destOrd="0" presId="urn:microsoft.com/office/officeart/2005/8/layout/radial5"/>
    <dgm:cxn modelId="{AA3B13F2-7C76-447E-8855-8E095AA84884}" type="presParOf" srcId="{9A1DB63D-BA27-4E63-8A39-BFE3303A3617}" destId="{9D112A71-F74E-4649-9479-0B165A443126}" srcOrd="2" destOrd="0" presId="urn:microsoft.com/office/officeart/2005/8/layout/radial5"/>
    <dgm:cxn modelId="{251A8685-8F59-48B3-A5CC-76AD0DF99A08}" type="presParOf" srcId="{9A1DB63D-BA27-4E63-8A39-BFE3303A3617}" destId="{1F05A16F-C15F-42B8-A6E4-14851153A74C}" srcOrd="3" destOrd="0" presId="urn:microsoft.com/office/officeart/2005/8/layout/radial5"/>
    <dgm:cxn modelId="{288C350E-9F2C-4343-9BEC-ACFE7F5C8045}" type="presParOf" srcId="{1F05A16F-C15F-42B8-A6E4-14851153A74C}" destId="{51EF549B-1CAF-4016-AA0F-C00F443A205E}" srcOrd="0" destOrd="0" presId="urn:microsoft.com/office/officeart/2005/8/layout/radial5"/>
    <dgm:cxn modelId="{87D44562-0822-49D1-B8E9-AFEEC6EFB08B}" type="presParOf" srcId="{9A1DB63D-BA27-4E63-8A39-BFE3303A3617}" destId="{94FF8636-44F8-49F6-8690-82F1C42694C2}" srcOrd="4" destOrd="0" presId="urn:microsoft.com/office/officeart/2005/8/layout/radial5"/>
    <dgm:cxn modelId="{A38F3FB9-8757-40A8-8C4D-B071A6631616}" type="presParOf" srcId="{9A1DB63D-BA27-4E63-8A39-BFE3303A3617}" destId="{3B935FE8-53B8-4A4F-AFB0-097EB7049E2A}" srcOrd="5" destOrd="0" presId="urn:microsoft.com/office/officeart/2005/8/layout/radial5"/>
    <dgm:cxn modelId="{DA4B05DF-29C6-4527-9274-BC200E09AE78}" type="presParOf" srcId="{3B935FE8-53B8-4A4F-AFB0-097EB7049E2A}" destId="{4CACBCF3-BE79-46EE-B074-40C0FC193869}" srcOrd="0" destOrd="0" presId="urn:microsoft.com/office/officeart/2005/8/layout/radial5"/>
    <dgm:cxn modelId="{1409867E-0EE9-4EBE-B9FF-F11F9E9F31F7}" type="presParOf" srcId="{9A1DB63D-BA27-4E63-8A39-BFE3303A3617}" destId="{AC882E32-327E-4B8E-A84A-EA2BA7E2899C}" srcOrd="6" destOrd="0" presId="urn:microsoft.com/office/officeart/2005/8/layout/radial5"/>
    <dgm:cxn modelId="{74AA0DFB-7888-4E34-8C36-FF66427F17D1}" type="presParOf" srcId="{9A1DB63D-BA27-4E63-8A39-BFE3303A3617}" destId="{F595F095-3D72-4290-8725-5A858ED6BC2B}" srcOrd="7" destOrd="0" presId="urn:microsoft.com/office/officeart/2005/8/layout/radial5"/>
    <dgm:cxn modelId="{455D3A33-912B-4E76-829F-39991DAB83D6}" type="presParOf" srcId="{F595F095-3D72-4290-8725-5A858ED6BC2B}" destId="{EFFCC18B-1B46-48FE-9110-22A759EA3FD1}" srcOrd="0" destOrd="0" presId="urn:microsoft.com/office/officeart/2005/8/layout/radial5"/>
    <dgm:cxn modelId="{743CB402-8A7C-4AC1-B016-BB43CC6C4ADC}" type="presParOf" srcId="{9A1DB63D-BA27-4E63-8A39-BFE3303A3617}" destId="{D04B8C6B-D959-4709-860A-CCF2262D1485}" srcOrd="8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25635F-7B52-408E-9326-E4BE2E1E5DE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3407E90-ADF5-4B28-97FB-5842089CB3D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b="1" i="1" dirty="0" smtClean="0">
              <a:solidFill>
                <a:schemeClr val="tx1"/>
              </a:solidFill>
            </a:rPr>
            <a:t>Целью бюджетной политики на 2015 год и плановый период 2016 - 2017 годов</a:t>
          </a:r>
          <a:endParaRPr lang="ru-RU" b="1" i="1" dirty="0">
            <a:solidFill>
              <a:schemeClr val="tx1"/>
            </a:solidFill>
          </a:endParaRPr>
        </a:p>
      </dgm:t>
    </dgm:pt>
    <dgm:pt modelId="{E4DB0FA7-28F9-481B-90D8-EFED4DD88C1E}" type="parTrans" cxnId="{3C8C4F14-2C00-4C20-A0E4-DDB3B640EE2B}">
      <dgm:prSet/>
      <dgm:spPr/>
      <dgm:t>
        <a:bodyPr/>
        <a:lstStyle/>
        <a:p>
          <a:endParaRPr lang="ru-RU"/>
        </a:p>
      </dgm:t>
    </dgm:pt>
    <dgm:pt modelId="{BEC2D1D6-12C6-4EB3-95CA-6BB794C21CC5}" type="sibTrans" cxnId="{3C8C4F14-2C00-4C20-A0E4-DDB3B640EE2B}">
      <dgm:prSet/>
      <dgm:spPr/>
      <dgm:t>
        <a:bodyPr/>
        <a:lstStyle/>
        <a:p>
          <a:endParaRPr lang="ru-RU"/>
        </a:p>
      </dgm:t>
    </dgm:pt>
    <dgm:pt modelId="{5773D9C3-ED82-4AC2-A9B0-C0EFF0036740}">
      <dgm:prSet custT="1"/>
      <dgm:spPr/>
      <dgm:t>
        <a:bodyPr/>
        <a:lstStyle/>
        <a:p>
          <a:r>
            <a:rPr lang="ru-RU" sz="2000" dirty="0" smtClean="0"/>
            <a:t>обеспечение устойчивости консолидированного бюджета муниципального образования город Минусинск и безусловное исполнение принятых обязательств наиболее эффективным способом</a:t>
          </a:r>
          <a:endParaRPr lang="ru-RU" sz="2000" dirty="0"/>
        </a:p>
      </dgm:t>
    </dgm:pt>
    <dgm:pt modelId="{4DFFE05E-59C3-4828-9523-F5A0A886C1FC}" type="parTrans" cxnId="{5BB0817B-2F01-429E-8E23-99307715AB39}">
      <dgm:prSet/>
      <dgm:spPr/>
      <dgm:t>
        <a:bodyPr/>
        <a:lstStyle/>
        <a:p>
          <a:endParaRPr lang="ru-RU"/>
        </a:p>
      </dgm:t>
    </dgm:pt>
    <dgm:pt modelId="{E2140FE3-4CFB-4009-9877-439331AE24BA}" type="sibTrans" cxnId="{5BB0817B-2F01-429E-8E23-99307715AB39}">
      <dgm:prSet/>
      <dgm:spPr/>
      <dgm:t>
        <a:bodyPr/>
        <a:lstStyle/>
        <a:p>
          <a:endParaRPr lang="ru-RU"/>
        </a:p>
      </dgm:t>
    </dgm:pt>
    <dgm:pt modelId="{3DFD4C8F-A25D-41F9-897D-E9D5DEE8D087}" type="pres">
      <dgm:prSet presAssocID="{B525635F-7B52-408E-9326-E4BE2E1E5DE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98778F-FBD6-494C-AE77-091647693D54}" type="pres">
      <dgm:prSet presAssocID="{83407E90-ADF5-4B28-97FB-5842089CB3D1}" presName="composite" presStyleCnt="0"/>
      <dgm:spPr/>
    </dgm:pt>
    <dgm:pt modelId="{459D5AAB-B06E-4AD7-BD0F-CA96864CEFDD}" type="pres">
      <dgm:prSet presAssocID="{83407E90-ADF5-4B28-97FB-5842089CB3D1}" presName="parentText" presStyleLbl="alignNode1" presStyleIdx="0" presStyleCnt="1" custLinFactNeighborX="2305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54A3FA-5A02-4BF3-A61E-F1A91715681F}" type="pres">
      <dgm:prSet presAssocID="{83407E90-ADF5-4B28-97FB-5842089CB3D1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14D69C-39E3-44A5-AF9F-3CAED0C4F226}" type="presOf" srcId="{B525635F-7B52-408E-9326-E4BE2E1E5DE5}" destId="{3DFD4C8F-A25D-41F9-897D-E9D5DEE8D087}" srcOrd="0" destOrd="0" presId="urn:microsoft.com/office/officeart/2005/8/layout/chevron2"/>
    <dgm:cxn modelId="{6CB28713-0D76-44F9-A39D-37DFB0B3F84C}" type="presOf" srcId="{83407E90-ADF5-4B28-97FB-5842089CB3D1}" destId="{459D5AAB-B06E-4AD7-BD0F-CA96864CEFDD}" srcOrd="0" destOrd="0" presId="urn:microsoft.com/office/officeart/2005/8/layout/chevron2"/>
    <dgm:cxn modelId="{4A8E781A-795B-4D35-9BB4-C888C6CA8577}" type="presOf" srcId="{5773D9C3-ED82-4AC2-A9B0-C0EFF0036740}" destId="{F154A3FA-5A02-4BF3-A61E-F1A91715681F}" srcOrd="0" destOrd="0" presId="urn:microsoft.com/office/officeart/2005/8/layout/chevron2"/>
    <dgm:cxn modelId="{3C8C4F14-2C00-4C20-A0E4-DDB3B640EE2B}" srcId="{B525635F-7B52-408E-9326-E4BE2E1E5DE5}" destId="{83407E90-ADF5-4B28-97FB-5842089CB3D1}" srcOrd="0" destOrd="0" parTransId="{E4DB0FA7-28F9-481B-90D8-EFED4DD88C1E}" sibTransId="{BEC2D1D6-12C6-4EB3-95CA-6BB794C21CC5}"/>
    <dgm:cxn modelId="{5BB0817B-2F01-429E-8E23-99307715AB39}" srcId="{83407E90-ADF5-4B28-97FB-5842089CB3D1}" destId="{5773D9C3-ED82-4AC2-A9B0-C0EFF0036740}" srcOrd="0" destOrd="0" parTransId="{4DFFE05E-59C3-4828-9523-F5A0A886C1FC}" sibTransId="{E2140FE3-4CFB-4009-9877-439331AE24BA}"/>
    <dgm:cxn modelId="{C84C8526-A41C-4211-BE40-5115457DB513}" type="presParOf" srcId="{3DFD4C8F-A25D-41F9-897D-E9D5DEE8D087}" destId="{8D98778F-FBD6-494C-AE77-091647693D54}" srcOrd="0" destOrd="0" presId="urn:microsoft.com/office/officeart/2005/8/layout/chevron2"/>
    <dgm:cxn modelId="{BEB806BD-DC3D-4050-8F96-DB4FFCFCF4BC}" type="presParOf" srcId="{8D98778F-FBD6-494C-AE77-091647693D54}" destId="{459D5AAB-B06E-4AD7-BD0F-CA96864CEFDD}" srcOrd="0" destOrd="0" presId="urn:microsoft.com/office/officeart/2005/8/layout/chevron2"/>
    <dgm:cxn modelId="{E8B22C34-8E05-4DA4-919C-928FB36DA2E6}" type="presParOf" srcId="{8D98778F-FBD6-494C-AE77-091647693D54}" destId="{F154A3FA-5A02-4BF3-A61E-F1A9171568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3E0307-3F1A-40EF-9805-75D9D6FE5E00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08CD631-78B8-41A2-A72C-F2BA954A8596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Повышение эффективности бюджетных расходов</a:t>
          </a:r>
          <a:endParaRPr lang="ru-RU" dirty="0"/>
        </a:p>
      </dgm:t>
    </dgm:pt>
    <dgm:pt modelId="{AF93567F-975E-4384-8217-38B5DE03FAC9}" type="parTrans" cxnId="{511D3222-D84C-4A14-B036-2D90610CBC10}">
      <dgm:prSet/>
      <dgm:spPr/>
      <dgm:t>
        <a:bodyPr/>
        <a:lstStyle/>
        <a:p>
          <a:endParaRPr lang="ru-RU"/>
        </a:p>
      </dgm:t>
    </dgm:pt>
    <dgm:pt modelId="{A92BB22B-B653-416B-AF1E-A42431362392}" type="sibTrans" cxnId="{511D3222-D84C-4A14-B036-2D90610CBC10}">
      <dgm:prSet/>
      <dgm:spPr/>
      <dgm:t>
        <a:bodyPr/>
        <a:lstStyle/>
        <a:p>
          <a:endParaRPr lang="ru-RU"/>
        </a:p>
      </dgm:t>
    </dgm:pt>
    <dgm:pt modelId="{D946336A-C344-49F6-8AFD-B6DD5B6582B2}">
      <dgm:prSet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ru-RU" dirty="0" smtClean="0"/>
            <a:t>Реализация задач, поставленных в указах Президента РФ 2012 года</a:t>
          </a:r>
          <a:endParaRPr lang="ru-RU" dirty="0"/>
        </a:p>
      </dgm:t>
    </dgm:pt>
    <dgm:pt modelId="{D4BFAF2E-073B-4953-8D60-5C490C8D5986}" type="parTrans" cxnId="{647330B1-91E8-4CE4-8E99-1F408F3BDAF2}">
      <dgm:prSet/>
      <dgm:spPr/>
      <dgm:t>
        <a:bodyPr/>
        <a:lstStyle/>
        <a:p>
          <a:endParaRPr lang="ru-RU"/>
        </a:p>
      </dgm:t>
    </dgm:pt>
    <dgm:pt modelId="{D47B6683-329A-458B-A195-B61540735E74}" type="sibTrans" cxnId="{647330B1-91E8-4CE4-8E99-1F408F3BDAF2}">
      <dgm:prSet/>
      <dgm:spPr/>
      <dgm:t>
        <a:bodyPr/>
        <a:lstStyle/>
        <a:p>
          <a:endParaRPr lang="ru-RU"/>
        </a:p>
      </dgm:t>
    </dgm:pt>
    <dgm:pt modelId="{E7891FE0-E987-41D7-A0D8-394323085B65}">
      <dgm:prSet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Повышение открытости и прозрачности городского бюджета</a:t>
          </a:r>
          <a:endParaRPr lang="ru-RU" dirty="0"/>
        </a:p>
      </dgm:t>
    </dgm:pt>
    <dgm:pt modelId="{AB6A9DFC-4F66-4D20-B844-E4A72DC5DB02}" type="parTrans" cxnId="{DA5B50C4-67E8-4718-90E6-A9EA383FF0F5}">
      <dgm:prSet/>
      <dgm:spPr/>
      <dgm:t>
        <a:bodyPr/>
        <a:lstStyle/>
        <a:p>
          <a:endParaRPr lang="ru-RU"/>
        </a:p>
      </dgm:t>
    </dgm:pt>
    <dgm:pt modelId="{DCA36F73-3890-4CEB-8B7C-D92158373AAA}" type="sibTrans" cxnId="{DA5B50C4-67E8-4718-90E6-A9EA383FF0F5}">
      <dgm:prSet/>
      <dgm:spPr/>
      <dgm:t>
        <a:bodyPr/>
        <a:lstStyle/>
        <a:p>
          <a:endParaRPr lang="ru-RU"/>
        </a:p>
      </dgm:t>
    </dgm:pt>
    <dgm:pt modelId="{308A6D7D-13C5-499E-A725-406B9B0EE330}" type="pres">
      <dgm:prSet presAssocID="{5B3E0307-3F1A-40EF-9805-75D9D6FE5E00}" presName="compositeShape" presStyleCnt="0">
        <dgm:presLayoutVars>
          <dgm:dir/>
          <dgm:resizeHandles/>
        </dgm:presLayoutVars>
      </dgm:prSet>
      <dgm:spPr/>
    </dgm:pt>
    <dgm:pt modelId="{A2254684-D19B-4CEB-82E8-97560BBF1FD7}" type="pres">
      <dgm:prSet presAssocID="{5B3E0307-3F1A-40EF-9805-75D9D6FE5E00}" presName="pyramid" presStyleLbl="node1" presStyleIdx="0" presStyleCnt="1" custLinFactNeighborX="-8864" custLinFactNeighborY="-9090"/>
      <dgm:spPr/>
      <dgm:t>
        <a:bodyPr/>
        <a:lstStyle/>
        <a:p>
          <a:endParaRPr lang="ru-RU"/>
        </a:p>
      </dgm:t>
    </dgm:pt>
    <dgm:pt modelId="{E198E77E-ABEA-4F45-B22A-C0CD77603714}" type="pres">
      <dgm:prSet presAssocID="{5B3E0307-3F1A-40EF-9805-75D9D6FE5E00}" presName="theList" presStyleCnt="0"/>
      <dgm:spPr/>
    </dgm:pt>
    <dgm:pt modelId="{6ABED3B8-E4A8-45EA-85CC-A73D1DA3B5EB}" type="pres">
      <dgm:prSet presAssocID="{E08CD631-78B8-41A2-A72C-F2BA954A8596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7A737-E77C-40A8-BFED-7DCB0ADA923D}" type="pres">
      <dgm:prSet presAssocID="{E08CD631-78B8-41A2-A72C-F2BA954A8596}" presName="aSpace" presStyleCnt="0"/>
      <dgm:spPr/>
    </dgm:pt>
    <dgm:pt modelId="{5A0730CA-FBBF-42F9-A29F-F7F2417C7E80}" type="pres">
      <dgm:prSet presAssocID="{D946336A-C344-49F6-8AFD-B6DD5B6582B2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CC4A9-04FE-4A30-ACD1-138605E6D1D1}" type="pres">
      <dgm:prSet presAssocID="{D946336A-C344-49F6-8AFD-B6DD5B6582B2}" presName="aSpace" presStyleCnt="0"/>
      <dgm:spPr/>
    </dgm:pt>
    <dgm:pt modelId="{A816EE48-7E03-4E5B-82A8-55036DF850E3}" type="pres">
      <dgm:prSet presAssocID="{E7891FE0-E987-41D7-A0D8-394323085B65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0002D-07DC-4FBD-87CC-C9F5EA20E303}" type="pres">
      <dgm:prSet presAssocID="{E7891FE0-E987-41D7-A0D8-394323085B65}" presName="aSpace" presStyleCnt="0"/>
      <dgm:spPr/>
    </dgm:pt>
  </dgm:ptLst>
  <dgm:cxnLst>
    <dgm:cxn modelId="{169D5DCB-C825-48CE-B7C6-296036335742}" type="presOf" srcId="{E7891FE0-E987-41D7-A0D8-394323085B65}" destId="{A816EE48-7E03-4E5B-82A8-55036DF850E3}" srcOrd="0" destOrd="0" presId="urn:microsoft.com/office/officeart/2005/8/layout/pyramid2"/>
    <dgm:cxn modelId="{647330B1-91E8-4CE4-8E99-1F408F3BDAF2}" srcId="{5B3E0307-3F1A-40EF-9805-75D9D6FE5E00}" destId="{D946336A-C344-49F6-8AFD-B6DD5B6582B2}" srcOrd="1" destOrd="0" parTransId="{D4BFAF2E-073B-4953-8D60-5C490C8D5986}" sibTransId="{D47B6683-329A-458B-A195-B61540735E74}"/>
    <dgm:cxn modelId="{B920FE97-C531-400A-B655-843FC9A504C8}" type="presOf" srcId="{D946336A-C344-49F6-8AFD-B6DD5B6582B2}" destId="{5A0730CA-FBBF-42F9-A29F-F7F2417C7E80}" srcOrd="0" destOrd="0" presId="urn:microsoft.com/office/officeart/2005/8/layout/pyramid2"/>
    <dgm:cxn modelId="{511D3222-D84C-4A14-B036-2D90610CBC10}" srcId="{5B3E0307-3F1A-40EF-9805-75D9D6FE5E00}" destId="{E08CD631-78B8-41A2-A72C-F2BA954A8596}" srcOrd="0" destOrd="0" parTransId="{AF93567F-975E-4384-8217-38B5DE03FAC9}" sibTransId="{A92BB22B-B653-416B-AF1E-A42431362392}"/>
    <dgm:cxn modelId="{DA5B50C4-67E8-4718-90E6-A9EA383FF0F5}" srcId="{5B3E0307-3F1A-40EF-9805-75D9D6FE5E00}" destId="{E7891FE0-E987-41D7-A0D8-394323085B65}" srcOrd="2" destOrd="0" parTransId="{AB6A9DFC-4F66-4D20-B844-E4A72DC5DB02}" sibTransId="{DCA36F73-3890-4CEB-8B7C-D92158373AAA}"/>
    <dgm:cxn modelId="{859388EF-5C95-4254-AAFF-E48C26E1F932}" type="presOf" srcId="{5B3E0307-3F1A-40EF-9805-75D9D6FE5E00}" destId="{308A6D7D-13C5-499E-A725-406B9B0EE330}" srcOrd="0" destOrd="0" presId="urn:microsoft.com/office/officeart/2005/8/layout/pyramid2"/>
    <dgm:cxn modelId="{C26C76F3-F49D-4BC4-9C99-31746F1E4810}" type="presOf" srcId="{E08CD631-78B8-41A2-A72C-F2BA954A8596}" destId="{6ABED3B8-E4A8-45EA-85CC-A73D1DA3B5EB}" srcOrd="0" destOrd="0" presId="urn:microsoft.com/office/officeart/2005/8/layout/pyramid2"/>
    <dgm:cxn modelId="{A34A1E75-B1C1-4C41-94AF-FFFA3842472B}" type="presParOf" srcId="{308A6D7D-13C5-499E-A725-406B9B0EE330}" destId="{A2254684-D19B-4CEB-82E8-97560BBF1FD7}" srcOrd="0" destOrd="0" presId="urn:microsoft.com/office/officeart/2005/8/layout/pyramid2"/>
    <dgm:cxn modelId="{1D4AA89A-AA49-4274-A1B3-2E3E4C7B2D23}" type="presParOf" srcId="{308A6D7D-13C5-499E-A725-406B9B0EE330}" destId="{E198E77E-ABEA-4F45-B22A-C0CD77603714}" srcOrd="1" destOrd="0" presId="urn:microsoft.com/office/officeart/2005/8/layout/pyramid2"/>
    <dgm:cxn modelId="{A90A1D00-9FA5-4D75-875B-95DABA9A8021}" type="presParOf" srcId="{E198E77E-ABEA-4F45-B22A-C0CD77603714}" destId="{6ABED3B8-E4A8-45EA-85CC-A73D1DA3B5EB}" srcOrd="0" destOrd="0" presId="urn:microsoft.com/office/officeart/2005/8/layout/pyramid2"/>
    <dgm:cxn modelId="{1D462919-8F91-49ED-A2B9-2301546B4B6C}" type="presParOf" srcId="{E198E77E-ABEA-4F45-B22A-C0CD77603714}" destId="{CDA7A737-E77C-40A8-BFED-7DCB0ADA923D}" srcOrd="1" destOrd="0" presId="urn:microsoft.com/office/officeart/2005/8/layout/pyramid2"/>
    <dgm:cxn modelId="{5D84178F-DA66-4B97-8375-4BF2D2D6A93A}" type="presParOf" srcId="{E198E77E-ABEA-4F45-B22A-C0CD77603714}" destId="{5A0730CA-FBBF-42F9-A29F-F7F2417C7E80}" srcOrd="2" destOrd="0" presId="urn:microsoft.com/office/officeart/2005/8/layout/pyramid2"/>
    <dgm:cxn modelId="{2FC70867-35DE-4D83-BB77-08EB47682A9E}" type="presParOf" srcId="{E198E77E-ABEA-4F45-B22A-C0CD77603714}" destId="{5DCCC4A9-04FE-4A30-ACD1-138605E6D1D1}" srcOrd="3" destOrd="0" presId="urn:microsoft.com/office/officeart/2005/8/layout/pyramid2"/>
    <dgm:cxn modelId="{0FC47187-B6EC-4764-89E0-E7BFB28CC0BA}" type="presParOf" srcId="{E198E77E-ABEA-4F45-B22A-C0CD77603714}" destId="{A816EE48-7E03-4E5B-82A8-55036DF850E3}" srcOrd="4" destOrd="0" presId="urn:microsoft.com/office/officeart/2005/8/layout/pyramid2"/>
    <dgm:cxn modelId="{C016DF5D-4C1E-4018-A5A8-D2CDE66F53E5}" type="presParOf" srcId="{E198E77E-ABEA-4F45-B22A-C0CD77603714}" destId="{3E00002D-07DC-4FBD-87CC-C9F5EA20E30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1DDF60-D7D9-4F10-BEAF-79779EE15704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2DE8DE1-0D03-4E12-9BC9-A978B55432F1}">
      <dgm:prSet custT="1"/>
      <dgm:spPr/>
      <dgm:t>
        <a:bodyPr/>
        <a:lstStyle/>
        <a:p>
          <a:pPr algn="ctr" rtl="0"/>
          <a:r>
            <a:rPr lang="ru-RU" sz="2800" b="1" dirty="0" smtClean="0"/>
            <a:t>Основные подходы к формированию бюджетных расходов в 2015-2017 годах:</a:t>
          </a:r>
          <a:endParaRPr lang="ru-RU" sz="28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59029D-1846-40AC-877E-7089C12B5EFA}" type="parTrans" cxnId="{2C9E6CB6-E8D4-427D-98B8-A535BAD5DD91}">
      <dgm:prSet/>
      <dgm:spPr/>
      <dgm:t>
        <a:bodyPr/>
        <a:lstStyle/>
        <a:p>
          <a:endParaRPr lang="ru-RU"/>
        </a:p>
      </dgm:t>
    </dgm:pt>
    <dgm:pt modelId="{DB406060-1E06-457C-BC57-E91F858B1B18}" type="sibTrans" cxnId="{2C9E6CB6-E8D4-427D-98B8-A535BAD5DD91}">
      <dgm:prSet/>
      <dgm:spPr/>
      <dgm:t>
        <a:bodyPr/>
        <a:lstStyle/>
        <a:p>
          <a:endParaRPr lang="ru-RU"/>
        </a:p>
      </dgm:t>
    </dgm:pt>
    <dgm:pt modelId="{C819171A-9F86-42CA-96B1-9779E73C2CB8}" type="pres">
      <dgm:prSet presAssocID="{5B1DDF60-D7D9-4F10-BEAF-79779EE15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CC223D-68EF-46AA-A004-58D21D73C58E}" type="pres">
      <dgm:prSet presAssocID="{A2DE8DE1-0D03-4E12-9BC9-A978B55432F1}" presName="parentText" presStyleLbl="node1" presStyleIdx="0" presStyleCnt="1" custLinFactNeighborX="3125" custLinFactNeighborY="-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9E6CB6-E8D4-427D-98B8-A535BAD5DD91}" srcId="{5B1DDF60-D7D9-4F10-BEAF-79779EE15704}" destId="{A2DE8DE1-0D03-4E12-9BC9-A978B55432F1}" srcOrd="0" destOrd="0" parTransId="{8A59029D-1846-40AC-877E-7089C12B5EFA}" sibTransId="{DB406060-1E06-457C-BC57-E91F858B1B18}"/>
    <dgm:cxn modelId="{BFF71D8B-A254-4098-8640-84BF21C5386C}" type="presOf" srcId="{5B1DDF60-D7D9-4F10-BEAF-79779EE15704}" destId="{C819171A-9F86-42CA-96B1-9779E73C2CB8}" srcOrd="0" destOrd="0" presId="urn:microsoft.com/office/officeart/2005/8/layout/vList2"/>
    <dgm:cxn modelId="{7A66B32E-A7D8-4B5D-BCDF-0E5671EBB02E}" type="presOf" srcId="{A2DE8DE1-0D03-4E12-9BC9-A978B55432F1}" destId="{54CC223D-68EF-46AA-A004-58D21D73C58E}" srcOrd="0" destOrd="0" presId="urn:microsoft.com/office/officeart/2005/8/layout/vList2"/>
    <dgm:cxn modelId="{B5D7AB14-1904-4604-8AFC-9AF281AF179A}" type="presParOf" srcId="{C819171A-9F86-42CA-96B1-9779E73C2CB8}" destId="{54CC223D-68EF-46AA-A004-58D21D73C58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DB0E0F1-4891-426C-813B-F60DDC6F6DC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</dgm:pt>
    <dgm:pt modelId="{9FACF6FC-BD0D-47D5-934D-FBDDA61E3257}">
      <dgm:prSet phldrT="[Текст]" custT="1"/>
      <dgm:spPr/>
      <dgm:t>
        <a:bodyPr anchor="ctr"/>
        <a:lstStyle/>
        <a:p>
          <a:endParaRPr lang="ru-RU" sz="2400" dirty="0"/>
        </a:p>
      </dgm:t>
    </dgm:pt>
    <dgm:pt modelId="{F3237AD6-D096-49E1-A0DD-CCD13415F7C3}" type="parTrans" cxnId="{E4FAA1D8-05B0-49E8-A50A-28C29763FD86}">
      <dgm:prSet/>
      <dgm:spPr/>
      <dgm:t>
        <a:bodyPr/>
        <a:lstStyle/>
        <a:p>
          <a:endParaRPr lang="ru-RU"/>
        </a:p>
      </dgm:t>
    </dgm:pt>
    <dgm:pt modelId="{37A31D65-0F85-4654-9E1F-AD686C617E5F}" type="sibTrans" cxnId="{E4FAA1D8-05B0-49E8-A50A-28C29763FD86}">
      <dgm:prSet/>
      <dgm:spPr/>
      <dgm:t>
        <a:bodyPr/>
        <a:lstStyle/>
        <a:p>
          <a:endParaRPr lang="ru-RU"/>
        </a:p>
      </dgm:t>
    </dgm:pt>
    <dgm:pt modelId="{5EA7E86A-520B-4BE0-AA80-A0EEC2D65BEC}">
      <dgm:prSet phldrT="[Текст]" custT="1"/>
      <dgm:spPr/>
      <dgm:t>
        <a:bodyPr/>
        <a:lstStyle/>
        <a:p>
          <a:endParaRPr lang="ru-RU" sz="1100" dirty="0"/>
        </a:p>
      </dgm:t>
    </dgm:pt>
    <dgm:pt modelId="{EF134637-F6D9-413A-B972-16528C6BE25B}" type="parTrans" cxnId="{11FFEC4A-AE2B-496F-9295-0E7EC8494678}">
      <dgm:prSet/>
      <dgm:spPr/>
      <dgm:t>
        <a:bodyPr/>
        <a:lstStyle/>
        <a:p>
          <a:endParaRPr lang="ru-RU"/>
        </a:p>
      </dgm:t>
    </dgm:pt>
    <dgm:pt modelId="{1C0FB445-1BF0-4CDE-8EA5-CE654B7CF9FE}" type="sibTrans" cxnId="{11FFEC4A-AE2B-496F-9295-0E7EC8494678}">
      <dgm:prSet/>
      <dgm:spPr/>
      <dgm:t>
        <a:bodyPr/>
        <a:lstStyle/>
        <a:p>
          <a:endParaRPr lang="ru-RU"/>
        </a:p>
      </dgm:t>
    </dgm:pt>
    <dgm:pt modelId="{62B6BECE-68C3-4766-AD85-930BD850543F}">
      <dgm:prSet phldrT="[Текст]" custT="1"/>
      <dgm:spPr/>
      <dgm:t>
        <a:bodyPr/>
        <a:lstStyle/>
        <a:p>
          <a:endParaRPr lang="ru-RU" sz="1100" dirty="0"/>
        </a:p>
      </dgm:t>
    </dgm:pt>
    <dgm:pt modelId="{EA4606A0-0700-4649-AE8B-7A71F39E270F}" type="parTrans" cxnId="{86B54246-285F-4EB4-8715-E8775B73F921}">
      <dgm:prSet/>
      <dgm:spPr/>
    </dgm:pt>
    <dgm:pt modelId="{88B420EC-432D-430E-B642-1C1941C730D2}" type="sibTrans" cxnId="{86B54246-285F-4EB4-8715-E8775B73F921}">
      <dgm:prSet/>
      <dgm:spPr/>
    </dgm:pt>
    <dgm:pt modelId="{C6D9192B-BF54-4240-AD8D-FFC28E868A06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b="1" dirty="0" smtClean="0"/>
            <a:t>сохранены единые нормативы отчислений в городской бюджет от налога на прибыль организаций в размере 10 процентов доходов, зачисляемых в краевой бюджет</a:t>
          </a:r>
          <a:endParaRPr lang="ru-RU" sz="2000" b="1" dirty="0"/>
        </a:p>
      </dgm:t>
    </dgm:pt>
    <dgm:pt modelId="{DD40228F-14D5-44C1-808D-57E1510D8A45}" type="parTrans" cxnId="{35B9E1F6-4963-4F25-9085-D09951530EE1}">
      <dgm:prSet/>
      <dgm:spPr/>
    </dgm:pt>
    <dgm:pt modelId="{4754A002-7140-4DC7-9AF1-AA3015FA734E}" type="sibTrans" cxnId="{35B9E1F6-4963-4F25-9085-D09951530EE1}">
      <dgm:prSet/>
      <dgm:spPr/>
    </dgm:pt>
    <dgm:pt modelId="{C9320042-0830-4282-B4C8-7DEF376E3273}">
      <dgm:prSet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 smtClean="0"/>
            <a:t>реализация положений Указов Президента Российской Федерации</a:t>
          </a:r>
          <a:endParaRPr lang="ru-RU" sz="2000" b="1" dirty="0"/>
        </a:p>
      </dgm:t>
    </dgm:pt>
    <dgm:pt modelId="{E2B8D7A0-F3E6-4225-8BF2-F14A3A03E945}" type="parTrans" cxnId="{62BD2BDF-A6F8-4A2D-A5F8-EB4BAD76D3EC}">
      <dgm:prSet/>
      <dgm:spPr/>
    </dgm:pt>
    <dgm:pt modelId="{5FF7EB06-94EB-486B-BBF8-3C417255F922}" type="sibTrans" cxnId="{62BD2BDF-A6F8-4A2D-A5F8-EB4BAD76D3EC}">
      <dgm:prSet/>
      <dgm:spPr/>
    </dgm:pt>
    <dgm:pt modelId="{7515389F-D257-4661-8596-29EBF3EC0385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i="0" dirty="0" smtClean="0"/>
            <a:t>индексация расходов:</a:t>
          </a:r>
          <a:endParaRPr lang="ru-RU" sz="2000" b="1" i="0" dirty="0"/>
        </a:p>
      </dgm:t>
    </dgm:pt>
    <dgm:pt modelId="{6CD395F9-E8BC-40CA-9709-45788CFE5752}" type="parTrans" cxnId="{8DA9789A-EC63-494C-80DB-B1FE687653C8}">
      <dgm:prSet/>
      <dgm:spPr/>
    </dgm:pt>
    <dgm:pt modelId="{25863094-1199-45A1-8C9B-1F15EDF85024}" type="sibTrans" cxnId="{8DA9789A-EC63-494C-80DB-B1FE687653C8}">
      <dgm:prSet/>
      <dgm:spPr/>
    </dgm:pt>
    <dgm:pt modelId="{2842197E-D6D4-4BFB-A12E-86B4FFC12D8F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на коммунальные услуги для бюджетных учреждений на 6,2 %, с учетом 3% экономии от внедрения энергосберегающих технологий;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1A287508-3617-47DA-8502-4FC659AE993A}" type="parTrans" cxnId="{D0F09CCE-4A81-4204-9659-5BB36DE2FC33}">
      <dgm:prSet/>
      <dgm:spPr/>
      <dgm:t>
        <a:bodyPr/>
        <a:lstStyle/>
        <a:p>
          <a:endParaRPr lang="ru-RU"/>
        </a:p>
      </dgm:t>
    </dgm:pt>
    <dgm:pt modelId="{0394D096-4939-472D-85D8-F7C875E22563}" type="sibTrans" cxnId="{D0F09CCE-4A81-4204-9659-5BB36DE2FC33}">
      <dgm:prSet/>
      <dgm:spPr/>
      <dgm:t>
        <a:bodyPr/>
        <a:lstStyle/>
        <a:p>
          <a:endParaRPr lang="ru-RU"/>
        </a:p>
      </dgm:t>
    </dgm:pt>
    <dgm:pt modelId="{B1D45078-297C-4BD9-B18D-F368495C9806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600" dirty="0" smtClean="0">
              <a:latin typeface="Arial" pitchFamily="34" charset="0"/>
              <a:cs typeface="Arial" pitchFamily="34" charset="0"/>
            </a:rPr>
            <a:t>на оплату труда муниципальных служащих и работников бюджетной сферы края с 1 октября 2015 года – на 5 %;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48D96A88-CCF3-4F1C-918F-FFF4D5FDF74D}" type="parTrans" cxnId="{8BD2354B-D91C-4CC9-AB72-624CCEE305E4}">
      <dgm:prSet/>
      <dgm:spPr/>
    </dgm:pt>
    <dgm:pt modelId="{798748F6-894D-42EA-B052-6DB0DD2E2E63}" type="sibTrans" cxnId="{8BD2354B-D91C-4CC9-AB72-624CCEE305E4}">
      <dgm:prSet/>
      <dgm:spPr/>
    </dgm:pt>
    <dgm:pt modelId="{11A89CB7-7C27-41C9-990B-AA85EE4297D9}" type="pres">
      <dgm:prSet presAssocID="{6DB0E0F1-4891-426C-813B-F60DDC6F6DC8}" presName="linearFlow" presStyleCnt="0">
        <dgm:presLayoutVars>
          <dgm:dir/>
          <dgm:animLvl val="lvl"/>
          <dgm:resizeHandles val="exact"/>
        </dgm:presLayoutVars>
      </dgm:prSet>
      <dgm:spPr/>
    </dgm:pt>
    <dgm:pt modelId="{DE84DCAC-E5E2-4411-BAD9-AFD0AB3DE10A}" type="pres">
      <dgm:prSet presAssocID="{9FACF6FC-BD0D-47D5-934D-FBDDA61E3257}" presName="composite" presStyleCnt="0"/>
      <dgm:spPr/>
    </dgm:pt>
    <dgm:pt modelId="{0A3E7862-8A0E-4077-9682-24A59FEE4AC0}" type="pres">
      <dgm:prSet presAssocID="{9FACF6FC-BD0D-47D5-934D-FBDDA61E325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B7EDB-E576-4906-B4A3-0206A610A323}" type="pres">
      <dgm:prSet presAssocID="{9FACF6FC-BD0D-47D5-934D-FBDDA61E3257}" presName="descendantText" presStyleLbl="alignAcc1" presStyleIdx="0" presStyleCnt="3" custScaleX="98615" custScaleY="161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AA5E8D-C5DA-4DE3-9F26-61CCDC6182E7}" type="pres">
      <dgm:prSet presAssocID="{37A31D65-0F85-4654-9E1F-AD686C617E5F}" presName="sp" presStyleCnt="0"/>
      <dgm:spPr/>
    </dgm:pt>
    <dgm:pt modelId="{F3278DDE-FC68-457F-9F4B-B14B12D1E242}" type="pres">
      <dgm:prSet presAssocID="{62B6BECE-68C3-4766-AD85-930BD850543F}" presName="composite" presStyleCnt="0"/>
      <dgm:spPr/>
    </dgm:pt>
    <dgm:pt modelId="{04CB8905-07E7-45E7-A782-69C82F2A0889}" type="pres">
      <dgm:prSet presAssocID="{62B6BECE-68C3-4766-AD85-930BD850543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A3627C-0126-4BA4-8627-CB2AA501BD3D}" type="pres">
      <dgm:prSet presAssocID="{62B6BECE-68C3-4766-AD85-930BD850543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1DB2A-AD8C-433C-87DD-DB631A74D9D2}" type="pres">
      <dgm:prSet presAssocID="{88B420EC-432D-430E-B642-1C1941C730D2}" presName="sp" presStyleCnt="0"/>
      <dgm:spPr/>
    </dgm:pt>
    <dgm:pt modelId="{F2075FD8-56A5-4B87-9FC4-2BA092E32A98}" type="pres">
      <dgm:prSet presAssocID="{5EA7E86A-520B-4BE0-AA80-A0EEC2D65BEC}" presName="composite" presStyleCnt="0"/>
      <dgm:spPr/>
    </dgm:pt>
    <dgm:pt modelId="{54CCCAB2-1D63-4012-A060-E6215BCC17E0}" type="pres">
      <dgm:prSet presAssocID="{5EA7E86A-520B-4BE0-AA80-A0EEC2D65BE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11475-E6E5-448B-AB14-8BBA05C0EB29}" type="pres">
      <dgm:prSet presAssocID="{5EA7E86A-520B-4BE0-AA80-A0EEC2D65BE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65D116-A343-4F55-8416-405DAB1FDEF1}" type="presOf" srcId="{2842197E-D6D4-4BFB-A12E-86B4FFC12D8F}" destId="{DCEB7EDB-E576-4906-B4A3-0206A610A323}" srcOrd="0" destOrd="2" presId="urn:microsoft.com/office/officeart/2005/8/layout/chevron2"/>
    <dgm:cxn modelId="{498287BD-C9CD-4CC8-8343-4A0A06B1F0E0}" type="presOf" srcId="{7515389F-D257-4661-8596-29EBF3EC0385}" destId="{DCEB7EDB-E576-4906-B4A3-0206A610A323}" srcOrd="0" destOrd="0" presId="urn:microsoft.com/office/officeart/2005/8/layout/chevron2"/>
    <dgm:cxn modelId="{3D5EC008-758F-4069-9C14-098FBCE1E9BF}" type="presOf" srcId="{B1D45078-297C-4BD9-B18D-F368495C9806}" destId="{DCEB7EDB-E576-4906-B4A3-0206A610A323}" srcOrd="0" destOrd="1" presId="urn:microsoft.com/office/officeart/2005/8/layout/chevron2"/>
    <dgm:cxn modelId="{62BD2BDF-A6F8-4A2D-A5F8-EB4BAD76D3EC}" srcId="{62B6BECE-68C3-4766-AD85-930BD850543F}" destId="{C9320042-0830-4282-B4C8-7DEF376E3273}" srcOrd="0" destOrd="0" parTransId="{E2B8D7A0-F3E6-4225-8BF2-F14A3A03E945}" sibTransId="{5FF7EB06-94EB-486B-BBF8-3C417255F922}"/>
    <dgm:cxn modelId="{8BD2354B-D91C-4CC9-AB72-624CCEE305E4}" srcId="{9FACF6FC-BD0D-47D5-934D-FBDDA61E3257}" destId="{B1D45078-297C-4BD9-B18D-F368495C9806}" srcOrd="1" destOrd="0" parTransId="{48D96A88-CCF3-4F1C-918F-FFF4D5FDF74D}" sibTransId="{798748F6-894D-42EA-B052-6DB0DD2E2E63}"/>
    <dgm:cxn modelId="{8DA9789A-EC63-494C-80DB-B1FE687653C8}" srcId="{9FACF6FC-BD0D-47D5-934D-FBDDA61E3257}" destId="{7515389F-D257-4661-8596-29EBF3EC0385}" srcOrd="0" destOrd="0" parTransId="{6CD395F9-E8BC-40CA-9709-45788CFE5752}" sibTransId="{25863094-1199-45A1-8C9B-1F15EDF85024}"/>
    <dgm:cxn modelId="{E4FAA1D8-05B0-49E8-A50A-28C29763FD86}" srcId="{6DB0E0F1-4891-426C-813B-F60DDC6F6DC8}" destId="{9FACF6FC-BD0D-47D5-934D-FBDDA61E3257}" srcOrd="0" destOrd="0" parTransId="{F3237AD6-D096-49E1-A0DD-CCD13415F7C3}" sibTransId="{37A31D65-0F85-4654-9E1F-AD686C617E5F}"/>
    <dgm:cxn modelId="{C72B0BA7-9F2B-4355-8F85-F2DF0E63732E}" type="presOf" srcId="{6DB0E0F1-4891-426C-813B-F60DDC6F6DC8}" destId="{11A89CB7-7C27-41C9-990B-AA85EE4297D9}" srcOrd="0" destOrd="0" presId="urn:microsoft.com/office/officeart/2005/8/layout/chevron2"/>
    <dgm:cxn modelId="{3F45DAD8-1886-40EC-BB22-220F1536B271}" type="presOf" srcId="{9FACF6FC-BD0D-47D5-934D-FBDDA61E3257}" destId="{0A3E7862-8A0E-4077-9682-24A59FEE4AC0}" srcOrd="0" destOrd="0" presId="urn:microsoft.com/office/officeart/2005/8/layout/chevron2"/>
    <dgm:cxn modelId="{9973C157-D3B2-4001-A414-DCEE04FA8823}" type="presOf" srcId="{62B6BECE-68C3-4766-AD85-930BD850543F}" destId="{04CB8905-07E7-45E7-A782-69C82F2A0889}" srcOrd="0" destOrd="0" presId="urn:microsoft.com/office/officeart/2005/8/layout/chevron2"/>
    <dgm:cxn modelId="{38C295FC-A4C6-4DC5-A60B-316DB636FAB6}" type="presOf" srcId="{5EA7E86A-520B-4BE0-AA80-A0EEC2D65BEC}" destId="{54CCCAB2-1D63-4012-A060-E6215BCC17E0}" srcOrd="0" destOrd="0" presId="urn:microsoft.com/office/officeart/2005/8/layout/chevron2"/>
    <dgm:cxn modelId="{038AC11D-AA3C-402E-94C3-A63C39A41CAB}" type="presOf" srcId="{C6D9192B-BF54-4240-AD8D-FFC28E868A06}" destId="{AA211475-E6E5-448B-AB14-8BBA05C0EB29}" srcOrd="0" destOrd="0" presId="urn:microsoft.com/office/officeart/2005/8/layout/chevron2"/>
    <dgm:cxn modelId="{86B54246-285F-4EB4-8715-E8775B73F921}" srcId="{6DB0E0F1-4891-426C-813B-F60DDC6F6DC8}" destId="{62B6BECE-68C3-4766-AD85-930BD850543F}" srcOrd="1" destOrd="0" parTransId="{EA4606A0-0700-4649-AE8B-7A71F39E270F}" sibTransId="{88B420EC-432D-430E-B642-1C1941C730D2}"/>
    <dgm:cxn modelId="{D0F09CCE-4A81-4204-9659-5BB36DE2FC33}" srcId="{9FACF6FC-BD0D-47D5-934D-FBDDA61E3257}" destId="{2842197E-D6D4-4BFB-A12E-86B4FFC12D8F}" srcOrd="2" destOrd="0" parTransId="{1A287508-3617-47DA-8502-4FC659AE993A}" sibTransId="{0394D096-4939-472D-85D8-F7C875E22563}"/>
    <dgm:cxn modelId="{D8D31610-87E3-442B-AA59-44FD0FB22C1F}" type="presOf" srcId="{C9320042-0830-4282-B4C8-7DEF376E3273}" destId="{CEA3627C-0126-4BA4-8627-CB2AA501BD3D}" srcOrd="0" destOrd="0" presId="urn:microsoft.com/office/officeart/2005/8/layout/chevron2"/>
    <dgm:cxn modelId="{35B9E1F6-4963-4F25-9085-D09951530EE1}" srcId="{5EA7E86A-520B-4BE0-AA80-A0EEC2D65BEC}" destId="{C6D9192B-BF54-4240-AD8D-FFC28E868A06}" srcOrd="0" destOrd="0" parTransId="{DD40228F-14D5-44C1-808D-57E1510D8A45}" sibTransId="{4754A002-7140-4DC7-9AF1-AA3015FA734E}"/>
    <dgm:cxn modelId="{11FFEC4A-AE2B-496F-9295-0E7EC8494678}" srcId="{6DB0E0F1-4891-426C-813B-F60DDC6F6DC8}" destId="{5EA7E86A-520B-4BE0-AA80-A0EEC2D65BEC}" srcOrd="2" destOrd="0" parTransId="{EF134637-F6D9-413A-B972-16528C6BE25B}" sibTransId="{1C0FB445-1BF0-4CDE-8EA5-CE654B7CF9FE}"/>
    <dgm:cxn modelId="{47184CFE-DEA9-440A-BE31-2C73B1EC3BA8}" type="presParOf" srcId="{11A89CB7-7C27-41C9-990B-AA85EE4297D9}" destId="{DE84DCAC-E5E2-4411-BAD9-AFD0AB3DE10A}" srcOrd="0" destOrd="0" presId="urn:microsoft.com/office/officeart/2005/8/layout/chevron2"/>
    <dgm:cxn modelId="{8B84229C-EACD-4B59-8996-A9C7B097DD26}" type="presParOf" srcId="{DE84DCAC-E5E2-4411-BAD9-AFD0AB3DE10A}" destId="{0A3E7862-8A0E-4077-9682-24A59FEE4AC0}" srcOrd="0" destOrd="0" presId="urn:microsoft.com/office/officeart/2005/8/layout/chevron2"/>
    <dgm:cxn modelId="{7A79CEBA-03BC-4E40-9B99-0F28DF99E263}" type="presParOf" srcId="{DE84DCAC-E5E2-4411-BAD9-AFD0AB3DE10A}" destId="{DCEB7EDB-E576-4906-B4A3-0206A610A323}" srcOrd="1" destOrd="0" presId="urn:microsoft.com/office/officeart/2005/8/layout/chevron2"/>
    <dgm:cxn modelId="{A537DFB4-84B8-44FC-B4E5-220B17AFC045}" type="presParOf" srcId="{11A89CB7-7C27-41C9-990B-AA85EE4297D9}" destId="{1FAA5E8D-C5DA-4DE3-9F26-61CCDC6182E7}" srcOrd="1" destOrd="0" presId="urn:microsoft.com/office/officeart/2005/8/layout/chevron2"/>
    <dgm:cxn modelId="{FC80F5DF-5EE9-463D-B374-DD9E90A1611F}" type="presParOf" srcId="{11A89CB7-7C27-41C9-990B-AA85EE4297D9}" destId="{F3278DDE-FC68-457F-9F4B-B14B12D1E242}" srcOrd="2" destOrd="0" presId="urn:microsoft.com/office/officeart/2005/8/layout/chevron2"/>
    <dgm:cxn modelId="{086F116C-7FFA-4121-80BF-16D2E691AF18}" type="presParOf" srcId="{F3278DDE-FC68-457F-9F4B-B14B12D1E242}" destId="{04CB8905-07E7-45E7-A782-69C82F2A0889}" srcOrd="0" destOrd="0" presId="urn:microsoft.com/office/officeart/2005/8/layout/chevron2"/>
    <dgm:cxn modelId="{83E307C4-766B-4617-ABBB-EA672DB0D505}" type="presParOf" srcId="{F3278DDE-FC68-457F-9F4B-B14B12D1E242}" destId="{CEA3627C-0126-4BA4-8627-CB2AA501BD3D}" srcOrd="1" destOrd="0" presId="urn:microsoft.com/office/officeart/2005/8/layout/chevron2"/>
    <dgm:cxn modelId="{F364DC07-169C-401A-87F4-1374EC5932E6}" type="presParOf" srcId="{11A89CB7-7C27-41C9-990B-AA85EE4297D9}" destId="{4681DB2A-AD8C-433C-87DD-DB631A74D9D2}" srcOrd="3" destOrd="0" presId="urn:microsoft.com/office/officeart/2005/8/layout/chevron2"/>
    <dgm:cxn modelId="{6E61050B-F7D1-48A7-AD98-1EE2562E3D03}" type="presParOf" srcId="{11A89CB7-7C27-41C9-990B-AA85EE4297D9}" destId="{F2075FD8-56A5-4B87-9FC4-2BA092E32A98}" srcOrd="4" destOrd="0" presId="urn:microsoft.com/office/officeart/2005/8/layout/chevron2"/>
    <dgm:cxn modelId="{BCCD92B0-E256-4D46-BE51-0AB51F5B0ED0}" type="presParOf" srcId="{F2075FD8-56A5-4B87-9FC4-2BA092E32A98}" destId="{54CCCAB2-1D63-4012-A060-E6215BCC17E0}" srcOrd="0" destOrd="0" presId="urn:microsoft.com/office/officeart/2005/8/layout/chevron2"/>
    <dgm:cxn modelId="{235718A7-00F8-43D3-AA8E-B336A3F83188}" type="presParOf" srcId="{F2075FD8-56A5-4B87-9FC4-2BA092E32A98}" destId="{AA211475-E6E5-448B-AB14-8BBA05C0EB2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2015 год и плановый период 2016-2017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26D41F5-2CFD-4403-A80C-385F2B9C055A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1DCD89-99A9-4EE5-A346-A767CB422059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Перечень муниципальных программ, подлежащих финансированию из городского бюджета в 2015-2017 годах: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BE9646-EA8E-4977-8543-9A9E91D62F9C}" type="parTrans" cxnId="{1B6608BC-F113-4207-87FD-FED94603D343}">
      <dgm:prSet/>
      <dgm:spPr/>
      <dgm:t>
        <a:bodyPr/>
        <a:lstStyle/>
        <a:p>
          <a:endParaRPr lang="ru-RU"/>
        </a:p>
      </dgm:t>
    </dgm:pt>
    <dgm:pt modelId="{1F80BE5A-2140-481E-AC46-B4BE27374F96}" type="sibTrans" cxnId="{1B6608BC-F113-4207-87FD-FED94603D343}">
      <dgm:prSet/>
      <dgm:spPr/>
      <dgm:t>
        <a:bodyPr/>
        <a:lstStyle/>
        <a:p>
          <a:endParaRPr lang="ru-RU"/>
        </a:p>
      </dgm:t>
    </dgm:pt>
    <dgm:pt modelId="{22782BDA-571B-41BA-98CD-19872AD24792}" type="pres">
      <dgm:prSet presAssocID="{B26D41F5-2CFD-4403-A80C-385F2B9C05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BA0E9-18B7-4B8A-A79D-209D1AFA2175}" type="pres">
      <dgm:prSet presAssocID="{4C1DCD89-99A9-4EE5-A346-A767CB422059}" presName="parentText" presStyleLbl="node1" presStyleIdx="0" presStyleCnt="1" custScaleY="1225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5DF0D5-CC3F-468C-98E2-DBDE55872B14}" type="presOf" srcId="{B26D41F5-2CFD-4403-A80C-385F2B9C055A}" destId="{22782BDA-571B-41BA-98CD-19872AD24792}" srcOrd="0" destOrd="0" presId="urn:microsoft.com/office/officeart/2005/8/layout/vList2"/>
    <dgm:cxn modelId="{1B6608BC-F113-4207-87FD-FED94603D343}" srcId="{B26D41F5-2CFD-4403-A80C-385F2B9C055A}" destId="{4C1DCD89-99A9-4EE5-A346-A767CB422059}" srcOrd="0" destOrd="0" parTransId="{11BE9646-EA8E-4977-8543-9A9E91D62F9C}" sibTransId="{1F80BE5A-2140-481E-AC46-B4BE27374F96}"/>
    <dgm:cxn modelId="{13A3E0FF-2820-4876-BFC4-0274765BBC0D}" type="presOf" srcId="{4C1DCD89-99A9-4EE5-A346-A767CB422059}" destId="{2EDBA0E9-18B7-4B8A-A79D-209D1AFA2175}" srcOrd="0" destOrd="0" presId="urn:microsoft.com/office/officeart/2005/8/layout/vList2"/>
    <dgm:cxn modelId="{3F8B1234-EAF5-4826-91B2-3D496D0973C6}" type="presParOf" srcId="{22782BDA-571B-41BA-98CD-19872AD24792}" destId="{2EDBA0E9-18B7-4B8A-A79D-209D1AFA217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DBF6B56-0AC6-4EC0-ABCE-C83C8B26D87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01D472E-AA1F-4F47-ACE7-77A64A319440}">
      <dgm:prSet custT="1"/>
      <dgm:spPr/>
      <dgm:t>
        <a:bodyPr/>
        <a:lstStyle/>
        <a:p>
          <a:pPr rtl="0"/>
          <a:r>
            <a:rPr lang="ru-RU" sz="2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Динамика структуры доходов городского бюджета</a:t>
          </a:r>
          <a:endParaRPr lang="ru-RU" sz="26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603703-C6E3-419D-B053-68F294351B12}" type="parTrans" cxnId="{730B6687-91A4-47F9-B61E-94BDE4796466}">
      <dgm:prSet/>
      <dgm:spPr/>
      <dgm:t>
        <a:bodyPr/>
        <a:lstStyle/>
        <a:p>
          <a:endParaRPr lang="ru-RU"/>
        </a:p>
      </dgm:t>
    </dgm:pt>
    <dgm:pt modelId="{0E869053-B4BF-42FF-B9DE-D9CED11663E6}" type="sibTrans" cxnId="{730B6687-91A4-47F9-B61E-94BDE4796466}">
      <dgm:prSet/>
      <dgm:spPr/>
      <dgm:t>
        <a:bodyPr/>
        <a:lstStyle/>
        <a:p>
          <a:endParaRPr lang="ru-RU"/>
        </a:p>
      </dgm:t>
    </dgm:pt>
    <dgm:pt modelId="{E2F3213F-788D-4AB0-B79F-9F09F8B171BD}" type="pres">
      <dgm:prSet presAssocID="{3DBF6B56-0AC6-4EC0-ABCE-C83C8B26D87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922DBC1-8921-43AA-BD01-5ED7891DF7A7}" type="pres">
      <dgm:prSet presAssocID="{401D472E-AA1F-4F47-ACE7-77A64A31944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B6687-91A4-47F9-B61E-94BDE4796466}" srcId="{3DBF6B56-0AC6-4EC0-ABCE-C83C8B26D877}" destId="{401D472E-AA1F-4F47-ACE7-77A64A319440}" srcOrd="0" destOrd="0" parTransId="{43603703-C6E3-419D-B053-68F294351B12}" sibTransId="{0E869053-B4BF-42FF-B9DE-D9CED11663E6}"/>
    <dgm:cxn modelId="{194771D4-3D3D-46D8-A324-E775BEF12569}" type="presOf" srcId="{3DBF6B56-0AC6-4EC0-ABCE-C83C8B26D877}" destId="{E2F3213F-788D-4AB0-B79F-9F09F8B171BD}" srcOrd="0" destOrd="0" presId="urn:microsoft.com/office/officeart/2005/8/layout/vList2"/>
    <dgm:cxn modelId="{389DB9F7-C4EC-42A2-A230-0A81073BE723}" type="presOf" srcId="{401D472E-AA1F-4F47-ACE7-77A64A319440}" destId="{B922DBC1-8921-43AA-BD01-5ED7891DF7A7}" srcOrd="0" destOrd="0" presId="urn:microsoft.com/office/officeart/2005/8/layout/vList2"/>
    <dgm:cxn modelId="{93E7F85E-33F2-45A3-8828-034851C78A9F}" type="presParOf" srcId="{E2F3213F-788D-4AB0-B79F-9F09F8B171BD}" destId="{B922DBC1-8921-43AA-BD01-5ED7891DF7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282B943-81BC-4733-A11A-78E8AE2596B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5B31AAB-96C1-4CBF-A32D-C803BC1E4F7E}">
      <dgm:prSet/>
      <dgm:spPr/>
      <dgm:t>
        <a:bodyPr/>
        <a:lstStyle/>
        <a:p>
          <a:pPr algn="ctr" rtl="0"/>
          <a:r>
            <a:rPr lang="ru-RU" b="1" i="1" dirty="0" smtClean="0"/>
            <a:t>Динамика структуры собственных доходов городского бюджета (по основным доходным источникам)</a:t>
          </a:r>
          <a:endParaRPr lang="ru-RU" b="1" i="1" dirty="0"/>
        </a:p>
      </dgm:t>
    </dgm:pt>
    <dgm:pt modelId="{4D3E3CEB-C514-474E-B08F-697ACF9A4FA3}" type="parTrans" cxnId="{EA92D417-30B2-4E98-A4E6-98A1F0234107}">
      <dgm:prSet/>
      <dgm:spPr/>
      <dgm:t>
        <a:bodyPr/>
        <a:lstStyle/>
        <a:p>
          <a:endParaRPr lang="ru-RU"/>
        </a:p>
      </dgm:t>
    </dgm:pt>
    <dgm:pt modelId="{452B3EC6-AD4E-4864-95BE-30BB16DA57BE}" type="sibTrans" cxnId="{EA92D417-30B2-4E98-A4E6-98A1F0234107}">
      <dgm:prSet/>
      <dgm:spPr/>
      <dgm:t>
        <a:bodyPr/>
        <a:lstStyle/>
        <a:p>
          <a:endParaRPr lang="ru-RU"/>
        </a:p>
      </dgm:t>
    </dgm:pt>
    <dgm:pt modelId="{6E0451BC-2879-46B4-BE22-2F3D6F1EEDCC}" type="pres">
      <dgm:prSet presAssocID="{9282B943-81BC-4733-A11A-78E8AE2596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62BD18-BB05-411F-90D6-BE0BC1EA1AD2}" type="pres">
      <dgm:prSet presAssocID="{65B31AAB-96C1-4CBF-A32D-C803BC1E4F7E}" presName="parentText" presStyleLbl="node1" presStyleIdx="0" presStyleCnt="1" custLinFactNeighborY="-46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2536F9-354B-4C11-9511-719B793D5859}" type="presOf" srcId="{9282B943-81BC-4733-A11A-78E8AE2596BE}" destId="{6E0451BC-2879-46B4-BE22-2F3D6F1EEDCC}" srcOrd="0" destOrd="0" presId="urn:microsoft.com/office/officeart/2005/8/layout/vList2"/>
    <dgm:cxn modelId="{EA92D417-30B2-4E98-A4E6-98A1F0234107}" srcId="{9282B943-81BC-4733-A11A-78E8AE2596BE}" destId="{65B31AAB-96C1-4CBF-A32D-C803BC1E4F7E}" srcOrd="0" destOrd="0" parTransId="{4D3E3CEB-C514-474E-B08F-697ACF9A4FA3}" sibTransId="{452B3EC6-AD4E-4864-95BE-30BB16DA57BE}"/>
    <dgm:cxn modelId="{92589955-AFDC-40E9-AB56-CC3DA2AE31B5}" type="presOf" srcId="{65B31AAB-96C1-4CBF-A32D-C803BC1E4F7E}" destId="{7F62BD18-BB05-411F-90D6-BE0BC1EA1AD2}" srcOrd="0" destOrd="0" presId="urn:microsoft.com/office/officeart/2005/8/layout/vList2"/>
    <dgm:cxn modelId="{A68C5968-8EAC-47E9-84F9-8E4F9CD3404A}" type="presParOf" srcId="{6E0451BC-2879-46B4-BE22-2F3D6F1EEDCC}" destId="{7F62BD18-BB05-411F-90D6-BE0BC1EA1A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64050F8-8F5B-4172-BAF9-F492889B7DFD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433AE4E-87B8-4C7B-88C3-C0D263BFF7D3}">
      <dgm:prSet/>
      <dgm:spPr/>
      <dgm:t>
        <a:bodyPr/>
        <a:lstStyle/>
        <a:p>
          <a:pPr algn="ctr" rtl="0"/>
          <a:r>
            <a:rPr lang="ru-RU" b="1" i="1" dirty="0" smtClean="0"/>
            <a:t>Формирование расходов на оплату труда</a:t>
          </a:r>
          <a:endParaRPr lang="ru-RU" b="1" i="1" dirty="0"/>
        </a:p>
      </dgm:t>
    </dgm:pt>
    <dgm:pt modelId="{110270F5-B2D1-421F-B417-6252550301B7}" type="parTrans" cxnId="{FBF99140-F5BA-4819-B12C-6739B379F38E}">
      <dgm:prSet/>
      <dgm:spPr/>
      <dgm:t>
        <a:bodyPr/>
        <a:lstStyle/>
        <a:p>
          <a:endParaRPr lang="ru-RU"/>
        </a:p>
      </dgm:t>
    </dgm:pt>
    <dgm:pt modelId="{91BB3548-8DFF-4B57-B02C-D0C62D15AC8F}" type="sibTrans" cxnId="{FBF99140-F5BA-4819-B12C-6739B379F38E}">
      <dgm:prSet/>
      <dgm:spPr/>
      <dgm:t>
        <a:bodyPr/>
        <a:lstStyle/>
        <a:p>
          <a:endParaRPr lang="ru-RU"/>
        </a:p>
      </dgm:t>
    </dgm:pt>
    <dgm:pt modelId="{D6801369-DF02-4ADF-A853-923F1FE1ABDA}" type="pres">
      <dgm:prSet presAssocID="{864050F8-8F5B-4172-BAF9-F492889B7D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4DE5B8-AC20-4DB4-99E1-82387193A577}" type="pres">
      <dgm:prSet presAssocID="{7433AE4E-87B8-4C7B-88C3-C0D263BFF7D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99140-F5BA-4819-B12C-6739B379F38E}" srcId="{864050F8-8F5B-4172-BAF9-F492889B7DFD}" destId="{7433AE4E-87B8-4C7B-88C3-C0D263BFF7D3}" srcOrd="0" destOrd="0" parTransId="{110270F5-B2D1-421F-B417-6252550301B7}" sibTransId="{91BB3548-8DFF-4B57-B02C-D0C62D15AC8F}"/>
    <dgm:cxn modelId="{8F6BE479-454B-423A-86AD-D2F8C10CE15D}" type="presOf" srcId="{7433AE4E-87B8-4C7B-88C3-C0D263BFF7D3}" destId="{C34DE5B8-AC20-4DB4-99E1-82387193A577}" srcOrd="0" destOrd="0" presId="urn:microsoft.com/office/officeart/2005/8/layout/vList2"/>
    <dgm:cxn modelId="{0032E5FF-60A1-416B-ABC4-DB4ABE468967}" type="presOf" srcId="{864050F8-8F5B-4172-BAF9-F492889B7DFD}" destId="{D6801369-DF02-4ADF-A853-923F1FE1ABDA}" srcOrd="0" destOrd="0" presId="urn:microsoft.com/office/officeart/2005/8/layout/vList2"/>
    <dgm:cxn modelId="{8947FAC1-DE0A-4232-BA07-429C9C986F37}" type="presParOf" srcId="{D6801369-DF02-4ADF-A853-923F1FE1ABDA}" destId="{C34DE5B8-AC20-4DB4-99E1-82387193A5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C40E120-F5FB-4602-87AC-BE83DF6EC5EB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42EE4B-4117-4EAB-AC8C-CF496791886A}">
      <dgm:prSet phldrT="[Текст]"/>
      <dgm:spPr/>
      <dgm:t>
        <a:bodyPr/>
        <a:lstStyle/>
        <a:p>
          <a:endParaRPr lang="ru-RU" dirty="0"/>
        </a:p>
      </dgm:t>
    </dgm:pt>
    <dgm:pt modelId="{B75A0C23-810D-457D-9A5B-BFE6B60E53BC}" type="parTrans" cxnId="{CE042A14-92B6-4342-A1A3-74CE0417ADB4}">
      <dgm:prSet/>
      <dgm:spPr/>
      <dgm:t>
        <a:bodyPr/>
        <a:lstStyle/>
        <a:p>
          <a:endParaRPr lang="ru-RU"/>
        </a:p>
      </dgm:t>
    </dgm:pt>
    <dgm:pt modelId="{69EF37E9-5E13-498E-9E45-44B683370924}" type="sibTrans" cxnId="{CE042A14-92B6-4342-A1A3-74CE0417ADB4}">
      <dgm:prSet/>
      <dgm:spPr/>
      <dgm:t>
        <a:bodyPr/>
        <a:lstStyle/>
        <a:p>
          <a:endParaRPr lang="ru-RU"/>
        </a:p>
      </dgm:t>
    </dgm:pt>
    <dgm:pt modelId="{C1F9969D-457A-479B-B091-15DF965CAA69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000" dirty="0" smtClean="0"/>
            <a:t>Обеспечение государственных гарантий по региональной выплате и выплате работникам заработной платы не ниже размера минимальной заработной платы (минимального размера оплаты труда)</a:t>
          </a:r>
          <a:endParaRPr lang="ru-RU" sz="2000" dirty="0"/>
        </a:p>
      </dgm:t>
    </dgm:pt>
    <dgm:pt modelId="{E5EA6151-9BF0-44F9-B00E-2AF2CF13BF0C}" type="parTrans" cxnId="{DF6FF9BB-0205-448A-BE4D-5A02520C1CCB}">
      <dgm:prSet/>
      <dgm:spPr/>
      <dgm:t>
        <a:bodyPr/>
        <a:lstStyle/>
        <a:p>
          <a:endParaRPr lang="ru-RU"/>
        </a:p>
      </dgm:t>
    </dgm:pt>
    <dgm:pt modelId="{27C9462C-EC0D-439D-BA56-64DC96AD11A9}" type="sibTrans" cxnId="{DF6FF9BB-0205-448A-BE4D-5A02520C1CCB}">
      <dgm:prSet/>
      <dgm:spPr/>
      <dgm:t>
        <a:bodyPr/>
        <a:lstStyle/>
        <a:p>
          <a:endParaRPr lang="ru-RU"/>
        </a:p>
      </dgm:t>
    </dgm:pt>
    <dgm:pt modelId="{07A1BAE2-622B-49B0-9BBF-B9DBD4F788CF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000" dirty="0" smtClean="0"/>
            <a:t>Индексация с 01.10.2015 года на 5% оплаты труда работников муниципальных учреждений и органов местного самоуправления</a:t>
          </a:r>
          <a:endParaRPr lang="ru-RU" sz="2000" dirty="0"/>
        </a:p>
      </dgm:t>
    </dgm:pt>
    <dgm:pt modelId="{BF905009-43DD-4F06-95B0-875DFEA5DAAD}" type="parTrans" cxnId="{A4F2DB31-68BB-4C74-9715-97B3D39FABCC}">
      <dgm:prSet/>
      <dgm:spPr/>
      <dgm:t>
        <a:bodyPr/>
        <a:lstStyle/>
        <a:p>
          <a:endParaRPr lang="ru-RU"/>
        </a:p>
      </dgm:t>
    </dgm:pt>
    <dgm:pt modelId="{DAB81BB7-5131-4943-A0CA-12ED323B7734}" type="sibTrans" cxnId="{A4F2DB31-68BB-4C74-9715-97B3D39FABCC}">
      <dgm:prSet/>
      <dgm:spPr/>
      <dgm:t>
        <a:bodyPr/>
        <a:lstStyle/>
        <a:p>
          <a:endParaRPr lang="ru-RU"/>
        </a:p>
      </dgm:t>
    </dgm:pt>
    <dgm:pt modelId="{3454E322-1F7F-416B-9A87-78F03A442420}">
      <dgm:prSet phldrT="[Текст]"/>
      <dgm:spPr>
        <a:gradFill rotWithShape="0">
          <a:gsLst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</a:gradFill>
      </dgm:spPr>
      <dgm:t>
        <a:bodyPr/>
        <a:lstStyle/>
        <a:p>
          <a:endParaRPr lang="ru-RU" dirty="0"/>
        </a:p>
      </dgm:t>
    </dgm:pt>
    <dgm:pt modelId="{1AA72E42-0768-4CD5-A85C-418DD57AC4F2}" type="sibTrans" cxnId="{E32104CB-B6A4-48A1-82CF-EA57B16B815E}">
      <dgm:prSet/>
      <dgm:spPr/>
      <dgm:t>
        <a:bodyPr/>
        <a:lstStyle/>
        <a:p>
          <a:endParaRPr lang="ru-RU"/>
        </a:p>
      </dgm:t>
    </dgm:pt>
    <dgm:pt modelId="{65D0439F-50BE-4436-BD81-009705FED34D}" type="parTrans" cxnId="{E32104CB-B6A4-48A1-82CF-EA57B16B815E}">
      <dgm:prSet/>
      <dgm:spPr/>
      <dgm:t>
        <a:bodyPr/>
        <a:lstStyle/>
        <a:p>
          <a:endParaRPr lang="ru-RU"/>
        </a:p>
      </dgm:t>
    </dgm:pt>
    <dgm:pt modelId="{16FD59E4-D060-4E8E-A6AB-CC8C12DEA0E4}" type="pres">
      <dgm:prSet presAssocID="{6C40E120-F5FB-4602-87AC-BE83DF6EC5E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87B395-8713-4726-B4DC-0A3A45BEFF31}" type="pres">
      <dgm:prSet presAssocID="{3454E322-1F7F-416B-9A87-78F03A442420}" presName="composite" presStyleCnt="0"/>
      <dgm:spPr/>
    </dgm:pt>
    <dgm:pt modelId="{AF3E7B88-91E2-4AF3-B60C-472787AE527D}" type="pres">
      <dgm:prSet presAssocID="{3454E322-1F7F-416B-9A87-78F03A442420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02311-3B13-4BE6-976D-A55FC81B00AB}" type="pres">
      <dgm:prSet presAssocID="{3454E322-1F7F-416B-9A87-78F03A442420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9060BC-4C40-45FD-A4E7-82B646B0BD2E}" type="pres">
      <dgm:prSet presAssocID="{1AA72E42-0768-4CD5-A85C-418DD57AC4F2}" presName="sp" presStyleCnt="0"/>
      <dgm:spPr/>
    </dgm:pt>
    <dgm:pt modelId="{37AC3032-7831-4F57-9258-F5000109DD29}" type="pres">
      <dgm:prSet presAssocID="{5C42EE4B-4117-4EAB-AC8C-CF496791886A}" presName="composite" presStyleCnt="0"/>
      <dgm:spPr/>
    </dgm:pt>
    <dgm:pt modelId="{7C87DAC9-7FC0-4568-87A3-48E75D94AD0A}" type="pres">
      <dgm:prSet presAssocID="{5C42EE4B-4117-4EAB-AC8C-CF496791886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853F5D-9ABF-4707-859C-B39D8269B6D5}" type="pres">
      <dgm:prSet presAssocID="{5C42EE4B-4117-4EAB-AC8C-CF496791886A}" presName="descendantText" presStyleLbl="alignAcc1" presStyleIdx="1" presStyleCnt="2" custScaleY="133101" custLinFactNeighborX="-290" custLinFactNeighborY="22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EA884F-6EA6-47F0-9C17-1AE7D1DE85E6}" type="presOf" srcId="{6C40E120-F5FB-4602-87AC-BE83DF6EC5EB}" destId="{16FD59E4-D060-4E8E-A6AB-CC8C12DEA0E4}" srcOrd="0" destOrd="0" presId="urn:microsoft.com/office/officeart/2005/8/layout/chevron2"/>
    <dgm:cxn modelId="{8C02914A-A707-49F9-86FE-5AAD14B18293}" type="presOf" srcId="{3454E322-1F7F-416B-9A87-78F03A442420}" destId="{AF3E7B88-91E2-4AF3-B60C-472787AE527D}" srcOrd="0" destOrd="0" presId="urn:microsoft.com/office/officeart/2005/8/layout/chevron2"/>
    <dgm:cxn modelId="{AF17898A-0C5B-4916-AECA-E59D8D249DE7}" type="presOf" srcId="{07A1BAE2-622B-49B0-9BBF-B9DBD4F788CF}" destId="{03C02311-3B13-4BE6-976D-A55FC81B00AB}" srcOrd="0" destOrd="0" presId="urn:microsoft.com/office/officeart/2005/8/layout/chevron2"/>
    <dgm:cxn modelId="{E32104CB-B6A4-48A1-82CF-EA57B16B815E}" srcId="{6C40E120-F5FB-4602-87AC-BE83DF6EC5EB}" destId="{3454E322-1F7F-416B-9A87-78F03A442420}" srcOrd="0" destOrd="0" parTransId="{65D0439F-50BE-4436-BD81-009705FED34D}" sibTransId="{1AA72E42-0768-4CD5-A85C-418DD57AC4F2}"/>
    <dgm:cxn modelId="{CE042A14-92B6-4342-A1A3-74CE0417ADB4}" srcId="{6C40E120-F5FB-4602-87AC-BE83DF6EC5EB}" destId="{5C42EE4B-4117-4EAB-AC8C-CF496791886A}" srcOrd="1" destOrd="0" parTransId="{B75A0C23-810D-457D-9A5B-BFE6B60E53BC}" sibTransId="{69EF37E9-5E13-498E-9E45-44B683370924}"/>
    <dgm:cxn modelId="{DF6FF9BB-0205-448A-BE4D-5A02520C1CCB}" srcId="{5C42EE4B-4117-4EAB-AC8C-CF496791886A}" destId="{C1F9969D-457A-479B-B091-15DF965CAA69}" srcOrd="0" destOrd="0" parTransId="{E5EA6151-9BF0-44F9-B00E-2AF2CF13BF0C}" sibTransId="{27C9462C-EC0D-439D-BA56-64DC96AD11A9}"/>
    <dgm:cxn modelId="{108EC838-7F92-425A-9BE8-97C8ED18B236}" type="presOf" srcId="{C1F9969D-457A-479B-B091-15DF965CAA69}" destId="{57853F5D-9ABF-4707-859C-B39D8269B6D5}" srcOrd="0" destOrd="0" presId="urn:microsoft.com/office/officeart/2005/8/layout/chevron2"/>
    <dgm:cxn modelId="{8074022D-9143-48E5-8732-3E21BED407C1}" type="presOf" srcId="{5C42EE4B-4117-4EAB-AC8C-CF496791886A}" destId="{7C87DAC9-7FC0-4568-87A3-48E75D94AD0A}" srcOrd="0" destOrd="0" presId="urn:microsoft.com/office/officeart/2005/8/layout/chevron2"/>
    <dgm:cxn modelId="{A4F2DB31-68BB-4C74-9715-97B3D39FABCC}" srcId="{3454E322-1F7F-416B-9A87-78F03A442420}" destId="{07A1BAE2-622B-49B0-9BBF-B9DBD4F788CF}" srcOrd="0" destOrd="0" parTransId="{BF905009-43DD-4F06-95B0-875DFEA5DAAD}" sibTransId="{DAB81BB7-5131-4943-A0CA-12ED323B7734}"/>
    <dgm:cxn modelId="{CCD7EFF6-3895-425B-81F5-7709299F94D3}" type="presParOf" srcId="{16FD59E4-D060-4E8E-A6AB-CC8C12DEA0E4}" destId="{AD87B395-8713-4726-B4DC-0A3A45BEFF31}" srcOrd="0" destOrd="0" presId="urn:microsoft.com/office/officeart/2005/8/layout/chevron2"/>
    <dgm:cxn modelId="{F0E5E3BB-9703-4395-98FD-07C9977BFE9D}" type="presParOf" srcId="{AD87B395-8713-4726-B4DC-0A3A45BEFF31}" destId="{AF3E7B88-91E2-4AF3-B60C-472787AE527D}" srcOrd="0" destOrd="0" presId="urn:microsoft.com/office/officeart/2005/8/layout/chevron2"/>
    <dgm:cxn modelId="{C81539DA-FF1D-4B08-A5B1-67003CC68511}" type="presParOf" srcId="{AD87B395-8713-4726-B4DC-0A3A45BEFF31}" destId="{03C02311-3B13-4BE6-976D-A55FC81B00AB}" srcOrd="1" destOrd="0" presId="urn:microsoft.com/office/officeart/2005/8/layout/chevron2"/>
    <dgm:cxn modelId="{28FE5116-D646-4792-B17F-5BF91C9B9249}" type="presParOf" srcId="{16FD59E4-D060-4E8E-A6AB-CC8C12DEA0E4}" destId="{B59060BC-4C40-45FD-A4E7-82B646B0BD2E}" srcOrd="1" destOrd="0" presId="urn:microsoft.com/office/officeart/2005/8/layout/chevron2"/>
    <dgm:cxn modelId="{1E2B9687-FB04-4377-8E24-08DB64D10D66}" type="presParOf" srcId="{16FD59E4-D060-4E8E-A6AB-CC8C12DEA0E4}" destId="{37AC3032-7831-4F57-9258-F5000109DD29}" srcOrd="2" destOrd="0" presId="urn:microsoft.com/office/officeart/2005/8/layout/chevron2"/>
    <dgm:cxn modelId="{0878F2E6-CC96-47A4-BEFE-AE55AC081091}" type="presParOf" srcId="{37AC3032-7831-4F57-9258-F5000109DD29}" destId="{7C87DAC9-7FC0-4568-87A3-48E75D94AD0A}" srcOrd="0" destOrd="0" presId="urn:microsoft.com/office/officeart/2005/8/layout/chevron2"/>
    <dgm:cxn modelId="{11712030-D3FB-4F9C-AE5F-C650BB787AF1}" type="presParOf" srcId="{37AC3032-7831-4F57-9258-F5000109DD29}" destId="{57853F5D-9ABF-4707-859C-B39D8269B6D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 rtl="0">
            <a:lnSpc>
              <a:spcPts val="3840"/>
            </a:lnSpc>
            <a:spcAft>
              <a:spcPts val="0"/>
            </a:spcAft>
          </a:pPr>
          <a:r>
            <a:rPr lang="ru-RU" sz="3200" b="1" i="1" dirty="0" smtClean="0"/>
            <a:t>Формирование текущих расходов </a:t>
          </a:r>
        </a:p>
        <a:p>
          <a:pPr algn="ctr" rtl="0">
            <a:lnSpc>
              <a:spcPts val="3840"/>
            </a:lnSpc>
            <a:spcAft>
              <a:spcPts val="0"/>
            </a:spcAft>
          </a:pPr>
          <a:r>
            <a:rPr lang="ru-RU" sz="3200" b="1" i="1" dirty="0" smtClean="0"/>
            <a:t>городского бюджета</a:t>
          </a:r>
          <a:endParaRPr lang="ru-RU" sz="3200" b="1" i="1" dirty="0"/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X="6140" custLinFactNeighborY="-2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50EBF7-65C2-4896-A2DD-39F122C4BCC0}" type="presOf" srcId="{F269EA36-26E5-473D-A4AC-53FAAD415C1B}" destId="{1C1D7C2A-7191-47E6-8017-2B1E15913859}" srcOrd="0" destOrd="0" presId="urn:microsoft.com/office/officeart/2005/8/layout/vList2"/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8241883F-14D1-434C-A1FB-CA1135C8016E}" type="presOf" srcId="{14AF04DA-2576-41CC-B86D-2FDFC0CFD64B}" destId="{257431F0-45C9-44D2-AECC-466EE9405495}" srcOrd="0" destOrd="0" presId="urn:microsoft.com/office/officeart/2005/8/layout/vList2"/>
    <dgm:cxn modelId="{869F55C6-5D40-4EDD-BC0B-3B953FE8EFEB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3FDB1BD-618E-457B-B858-AD985653EFB4}" type="presOf" srcId="{14AF04DA-2576-41CC-B86D-2FDFC0CFD64B}" destId="{257431F0-45C9-44D2-AECC-466EE94054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6489440-D296-47E7-BADE-2A190EB9A27A}" type="presOf" srcId="{14AF04DA-2576-41CC-B86D-2FDFC0CFD64B}" destId="{257431F0-45C9-44D2-AECC-466EE94054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6FCC002-7174-45AB-B1A3-EB8EB1B3196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A25B70-43BB-462B-80ED-305FE82AD119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/>
            <a:t>Бюджет действующих обязательств</a:t>
          </a:r>
          <a:endParaRPr lang="ru-RU" b="1" dirty="0"/>
        </a:p>
      </dgm:t>
    </dgm:pt>
    <dgm:pt modelId="{2F723783-9094-479C-A59E-8F382E6E27B3}" type="parTrans" cxnId="{90DC9246-4CE2-4B7A-85FA-9AE18A506548}">
      <dgm:prSet/>
      <dgm:spPr/>
      <dgm:t>
        <a:bodyPr/>
        <a:lstStyle/>
        <a:p>
          <a:endParaRPr lang="ru-RU"/>
        </a:p>
      </dgm:t>
    </dgm:pt>
    <dgm:pt modelId="{239CDDE4-4A2D-40B8-900B-A4422AA107A2}" type="sibTrans" cxnId="{90DC9246-4CE2-4B7A-85FA-9AE18A506548}">
      <dgm:prSet/>
      <dgm:spPr/>
      <dgm:t>
        <a:bodyPr/>
        <a:lstStyle/>
        <a:p>
          <a:endParaRPr lang="ru-RU"/>
        </a:p>
      </dgm:t>
    </dgm:pt>
    <dgm:pt modelId="{713A77B4-3E7F-4B5E-A280-93D64D9E2F1E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b="1" dirty="0" smtClean="0"/>
            <a:t>Бюджет принимаемых обязательств</a:t>
          </a:r>
          <a:endParaRPr lang="ru-RU" b="1" dirty="0"/>
        </a:p>
      </dgm:t>
    </dgm:pt>
    <dgm:pt modelId="{D6A3E378-1B3E-48F5-879C-1BB7405F4CA1}" type="parTrans" cxnId="{F7BA1FF6-85C7-4104-B6DE-32D196FA20BE}">
      <dgm:prSet/>
      <dgm:spPr/>
      <dgm:t>
        <a:bodyPr/>
        <a:lstStyle/>
        <a:p>
          <a:endParaRPr lang="ru-RU"/>
        </a:p>
      </dgm:t>
    </dgm:pt>
    <dgm:pt modelId="{B24FF3E6-2E35-48A8-80E9-99D59E3F24AA}" type="sibTrans" cxnId="{F7BA1FF6-85C7-4104-B6DE-32D196FA20BE}">
      <dgm:prSet/>
      <dgm:spPr/>
      <dgm:t>
        <a:bodyPr/>
        <a:lstStyle/>
        <a:p>
          <a:endParaRPr lang="ru-RU"/>
        </a:p>
      </dgm:t>
    </dgm:pt>
    <dgm:pt modelId="{A081C5DE-80DF-46B0-A2D1-142C3AE7D483}">
      <dgm:prSet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/>
            <a:t>за основу принят объем расходов, предусмотренный на 2014 год решением Минусинского городского Совета депутатов от 25.12.2013 № 13-120р «О городском бюджете на 2014 год и плановый период 2015-2016 годов»</a:t>
          </a:r>
          <a:endParaRPr lang="ru-RU" dirty="0"/>
        </a:p>
      </dgm:t>
    </dgm:pt>
    <dgm:pt modelId="{4610D431-4C2C-4989-95D4-B1327CBB3E2D}" type="parTrans" cxnId="{FB33A96C-6EC8-4012-9ADA-3264624EF362}">
      <dgm:prSet/>
      <dgm:spPr/>
      <dgm:t>
        <a:bodyPr/>
        <a:lstStyle/>
        <a:p>
          <a:endParaRPr lang="ru-RU"/>
        </a:p>
      </dgm:t>
    </dgm:pt>
    <dgm:pt modelId="{6DC57B06-4515-4CC5-A914-42A051D9C5AC}" type="sibTrans" cxnId="{FB33A96C-6EC8-4012-9ADA-3264624EF362}">
      <dgm:prSet/>
      <dgm:spPr/>
      <dgm:t>
        <a:bodyPr/>
        <a:lstStyle/>
        <a:p>
          <a:endParaRPr lang="ru-RU"/>
        </a:p>
      </dgm:t>
    </dgm:pt>
    <dgm:pt modelId="{0A906DFD-850C-440E-B625-B35785922BD8}">
      <dgm:prSet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/>
            <a:t>индексация расходов на оплату труда работников бюджетной сферы города с 1 октября 2015 года на 5 процентов;</a:t>
          </a:r>
          <a:endParaRPr lang="ru-RU" dirty="0"/>
        </a:p>
      </dgm:t>
    </dgm:pt>
    <dgm:pt modelId="{534C2872-5DB0-4E71-8C6B-01C1E0A03DA0}" type="parTrans" cxnId="{6B02DAE4-CE93-4781-8BB3-268074CBA16C}">
      <dgm:prSet/>
      <dgm:spPr/>
      <dgm:t>
        <a:bodyPr/>
        <a:lstStyle/>
        <a:p>
          <a:endParaRPr lang="ru-RU"/>
        </a:p>
      </dgm:t>
    </dgm:pt>
    <dgm:pt modelId="{6214D624-CA57-4E8F-A31B-556AAC0068CA}" type="sibTrans" cxnId="{6B02DAE4-CE93-4781-8BB3-268074CBA16C}">
      <dgm:prSet/>
      <dgm:spPr/>
      <dgm:t>
        <a:bodyPr/>
        <a:lstStyle/>
        <a:p>
          <a:endParaRPr lang="ru-RU"/>
        </a:p>
      </dgm:t>
    </dgm:pt>
    <dgm:pt modelId="{1A099228-B8C3-41B5-8B26-0B4B548DB149}">
      <dgm:prSet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/>
            <a:t>расходы на закупку товаров, работ и услуг для муниципальных нужд в 2015 – 2017 годах приняты на уровне 2014 года, без индексации;</a:t>
          </a:r>
          <a:endParaRPr lang="ru-RU" dirty="0"/>
        </a:p>
      </dgm:t>
    </dgm:pt>
    <dgm:pt modelId="{C84A8F70-66BA-4DD6-B308-DFD3D1E90498}" type="parTrans" cxnId="{066D84FF-F3E8-49CA-9957-38E52AA13476}">
      <dgm:prSet/>
      <dgm:spPr/>
      <dgm:t>
        <a:bodyPr/>
        <a:lstStyle/>
        <a:p>
          <a:endParaRPr lang="ru-RU"/>
        </a:p>
      </dgm:t>
    </dgm:pt>
    <dgm:pt modelId="{D4350C83-8DFF-47DB-A8DD-D06A079DDA18}" type="sibTrans" cxnId="{066D84FF-F3E8-49CA-9957-38E52AA13476}">
      <dgm:prSet/>
      <dgm:spPr/>
      <dgm:t>
        <a:bodyPr/>
        <a:lstStyle/>
        <a:p>
          <a:endParaRPr lang="ru-RU"/>
        </a:p>
      </dgm:t>
    </dgm:pt>
    <dgm:pt modelId="{ABBE9337-F339-4818-B279-B960A4D93486}">
      <dgm:prSet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/>
            <a:t>дорожный фонд муниципального образования город Минусинск в 2015-2017 годах;</a:t>
          </a:r>
          <a:endParaRPr lang="ru-RU" dirty="0"/>
        </a:p>
      </dgm:t>
    </dgm:pt>
    <dgm:pt modelId="{4A382366-D8C3-4ED9-896D-9C7695AC84C9}" type="parTrans" cxnId="{DA15B1C7-212C-45E0-87F2-30D1C9536967}">
      <dgm:prSet/>
      <dgm:spPr/>
      <dgm:t>
        <a:bodyPr/>
        <a:lstStyle/>
        <a:p>
          <a:endParaRPr lang="ru-RU"/>
        </a:p>
      </dgm:t>
    </dgm:pt>
    <dgm:pt modelId="{4909D605-448F-4831-B406-0CCB549E207F}" type="sibTrans" cxnId="{DA15B1C7-212C-45E0-87F2-30D1C9536967}">
      <dgm:prSet/>
      <dgm:spPr/>
      <dgm:t>
        <a:bodyPr/>
        <a:lstStyle/>
        <a:p>
          <a:endParaRPr lang="ru-RU"/>
        </a:p>
      </dgm:t>
    </dgm:pt>
    <dgm:pt modelId="{2847ED3D-8354-4D20-A970-1430E1224D9C}">
      <dgm:prSet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/>
            <a:t> содержание новой сети бюджетных учреждений в 2015-2017 годах</a:t>
          </a:r>
          <a:endParaRPr lang="ru-RU" dirty="0"/>
        </a:p>
      </dgm:t>
    </dgm:pt>
    <dgm:pt modelId="{C160FC29-3C0B-424C-B1B8-B284F75D488C}" type="parTrans" cxnId="{EA83B56A-222B-45F9-A17E-CC7CF47B8275}">
      <dgm:prSet/>
      <dgm:spPr/>
      <dgm:t>
        <a:bodyPr/>
        <a:lstStyle/>
        <a:p>
          <a:endParaRPr lang="ru-RU"/>
        </a:p>
      </dgm:t>
    </dgm:pt>
    <dgm:pt modelId="{8964ED16-F5C1-4F3E-B2E3-FDAB3DD08955}" type="sibTrans" cxnId="{EA83B56A-222B-45F9-A17E-CC7CF47B8275}">
      <dgm:prSet/>
      <dgm:spPr/>
      <dgm:t>
        <a:bodyPr/>
        <a:lstStyle/>
        <a:p>
          <a:endParaRPr lang="ru-RU"/>
        </a:p>
      </dgm:t>
    </dgm:pt>
    <dgm:pt modelId="{D3614E89-EAF1-4FB4-9B93-57C300C090D4}" type="pres">
      <dgm:prSet presAssocID="{46FCC002-7174-45AB-B1A3-EB8EB1B319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94E25D-FFCE-473D-941F-3F6A29F8D01E}" type="pres">
      <dgm:prSet presAssocID="{C1A25B70-43BB-462B-80ED-305FE82AD119}" presName="parentLin" presStyleCnt="0"/>
      <dgm:spPr/>
    </dgm:pt>
    <dgm:pt modelId="{7D1B928A-F413-42E2-A749-B15574FB77B3}" type="pres">
      <dgm:prSet presAssocID="{C1A25B70-43BB-462B-80ED-305FE82AD119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8E278178-5A0C-48B3-A47A-711ABAE59490}" type="pres">
      <dgm:prSet presAssocID="{C1A25B70-43BB-462B-80ED-305FE82AD119}" presName="parentText" presStyleLbl="node1" presStyleIdx="0" presStyleCnt="2" custScaleY="90367" custLinFactY="-27368" custLinFactNeighborX="-1406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A499D-E457-4061-818D-16EDC6FD9BF4}" type="pres">
      <dgm:prSet presAssocID="{C1A25B70-43BB-462B-80ED-305FE82AD119}" presName="negativeSpace" presStyleCnt="0"/>
      <dgm:spPr/>
    </dgm:pt>
    <dgm:pt modelId="{B5521C9E-7C5E-43FD-8A09-C4AD942E769F}" type="pres">
      <dgm:prSet presAssocID="{C1A25B70-43BB-462B-80ED-305FE82AD11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A1AAA6-A452-4E38-BBB4-E0A804AEA4AE}" type="pres">
      <dgm:prSet presAssocID="{239CDDE4-4A2D-40B8-900B-A4422AA107A2}" presName="spaceBetweenRectangles" presStyleCnt="0"/>
      <dgm:spPr/>
    </dgm:pt>
    <dgm:pt modelId="{CB376255-0EB4-4602-B196-9E2D048A6EAC}" type="pres">
      <dgm:prSet presAssocID="{713A77B4-3E7F-4B5E-A280-93D64D9E2F1E}" presName="parentLin" presStyleCnt="0"/>
      <dgm:spPr/>
    </dgm:pt>
    <dgm:pt modelId="{1E805CCF-4D8E-4609-A4F9-D244F405BB56}" type="pres">
      <dgm:prSet presAssocID="{713A77B4-3E7F-4B5E-A280-93D64D9E2F1E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751F9C16-B2CB-4D57-B32D-9C42DBDB4D14}" type="pres">
      <dgm:prSet presAssocID="{713A77B4-3E7F-4B5E-A280-93D64D9E2F1E}" presName="parentText" presStyleLbl="node1" presStyleIdx="1" presStyleCnt="2" custLinFactNeighborX="-14069" custLinFactNeighborY="200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88C4A8-0157-4CD8-A2CC-4D25201B1445}" type="pres">
      <dgm:prSet presAssocID="{713A77B4-3E7F-4B5E-A280-93D64D9E2F1E}" presName="negativeSpace" presStyleCnt="0"/>
      <dgm:spPr/>
    </dgm:pt>
    <dgm:pt modelId="{627CD64A-8C53-4C17-87BC-1E8BF0C872E8}" type="pres">
      <dgm:prSet presAssocID="{713A77B4-3E7F-4B5E-A280-93D64D9E2F1E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0DC9246-4CE2-4B7A-85FA-9AE18A506548}" srcId="{46FCC002-7174-45AB-B1A3-EB8EB1B3196D}" destId="{C1A25B70-43BB-462B-80ED-305FE82AD119}" srcOrd="0" destOrd="0" parTransId="{2F723783-9094-479C-A59E-8F382E6E27B3}" sibTransId="{239CDDE4-4A2D-40B8-900B-A4422AA107A2}"/>
    <dgm:cxn modelId="{B5614C38-A8E2-4BE1-84BA-8805EAC845F5}" type="presOf" srcId="{2847ED3D-8354-4D20-A970-1430E1224D9C}" destId="{627CD64A-8C53-4C17-87BC-1E8BF0C872E8}" srcOrd="0" destOrd="3" presId="urn:microsoft.com/office/officeart/2005/8/layout/list1"/>
    <dgm:cxn modelId="{FB33A96C-6EC8-4012-9ADA-3264624EF362}" srcId="{C1A25B70-43BB-462B-80ED-305FE82AD119}" destId="{A081C5DE-80DF-46B0-A2D1-142C3AE7D483}" srcOrd="0" destOrd="0" parTransId="{4610D431-4C2C-4989-95D4-B1327CBB3E2D}" sibTransId="{6DC57B06-4515-4CC5-A914-42A051D9C5AC}"/>
    <dgm:cxn modelId="{77183DDC-800C-49C0-95FE-7D366DAB74AF}" type="presOf" srcId="{713A77B4-3E7F-4B5E-A280-93D64D9E2F1E}" destId="{1E805CCF-4D8E-4609-A4F9-D244F405BB56}" srcOrd="0" destOrd="0" presId="urn:microsoft.com/office/officeart/2005/8/layout/list1"/>
    <dgm:cxn modelId="{D9DF3F89-6561-43B4-BD95-729DBBBC486B}" type="presOf" srcId="{46FCC002-7174-45AB-B1A3-EB8EB1B3196D}" destId="{D3614E89-EAF1-4FB4-9B93-57C300C090D4}" srcOrd="0" destOrd="0" presId="urn:microsoft.com/office/officeart/2005/8/layout/list1"/>
    <dgm:cxn modelId="{DA15B1C7-212C-45E0-87F2-30D1C9536967}" srcId="{713A77B4-3E7F-4B5E-A280-93D64D9E2F1E}" destId="{ABBE9337-F339-4818-B279-B960A4D93486}" srcOrd="2" destOrd="0" parTransId="{4A382366-D8C3-4ED9-896D-9C7695AC84C9}" sibTransId="{4909D605-448F-4831-B406-0CCB549E207F}"/>
    <dgm:cxn modelId="{E2AD36A6-0783-4884-8D2C-3AA1DA1115F9}" type="presOf" srcId="{C1A25B70-43BB-462B-80ED-305FE82AD119}" destId="{8E278178-5A0C-48B3-A47A-711ABAE59490}" srcOrd="1" destOrd="0" presId="urn:microsoft.com/office/officeart/2005/8/layout/list1"/>
    <dgm:cxn modelId="{6B02DAE4-CE93-4781-8BB3-268074CBA16C}" srcId="{713A77B4-3E7F-4B5E-A280-93D64D9E2F1E}" destId="{0A906DFD-850C-440E-B625-B35785922BD8}" srcOrd="0" destOrd="0" parTransId="{534C2872-5DB0-4E71-8C6B-01C1E0A03DA0}" sibTransId="{6214D624-CA57-4E8F-A31B-556AAC0068CA}"/>
    <dgm:cxn modelId="{EA83B56A-222B-45F9-A17E-CC7CF47B8275}" srcId="{713A77B4-3E7F-4B5E-A280-93D64D9E2F1E}" destId="{2847ED3D-8354-4D20-A970-1430E1224D9C}" srcOrd="3" destOrd="0" parTransId="{C160FC29-3C0B-424C-B1B8-B284F75D488C}" sibTransId="{8964ED16-F5C1-4F3E-B2E3-FDAB3DD08955}"/>
    <dgm:cxn modelId="{84A6DC90-C69D-41E3-9C99-12C51E36E164}" type="presOf" srcId="{A081C5DE-80DF-46B0-A2D1-142C3AE7D483}" destId="{B5521C9E-7C5E-43FD-8A09-C4AD942E769F}" srcOrd="0" destOrd="0" presId="urn:microsoft.com/office/officeart/2005/8/layout/list1"/>
    <dgm:cxn modelId="{066D84FF-F3E8-49CA-9957-38E52AA13476}" srcId="{713A77B4-3E7F-4B5E-A280-93D64D9E2F1E}" destId="{1A099228-B8C3-41B5-8B26-0B4B548DB149}" srcOrd="1" destOrd="0" parTransId="{C84A8F70-66BA-4DD6-B308-DFD3D1E90498}" sibTransId="{D4350C83-8DFF-47DB-A8DD-D06A079DDA18}"/>
    <dgm:cxn modelId="{F7BA1FF6-85C7-4104-B6DE-32D196FA20BE}" srcId="{46FCC002-7174-45AB-B1A3-EB8EB1B3196D}" destId="{713A77B4-3E7F-4B5E-A280-93D64D9E2F1E}" srcOrd="1" destOrd="0" parTransId="{D6A3E378-1B3E-48F5-879C-1BB7405F4CA1}" sibTransId="{B24FF3E6-2E35-48A8-80E9-99D59E3F24AA}"/>
    <dgm:cxn modelId="{DBEAA9AC-AA43-4FC9-ABB3-8DF78C6AF169}" type="presOf" srcId="{713A77B4-3E7F-4B5E-A280-93D64D9E2F1E}" destId="{751F9C16-B2CB-4D57-B32D-9C42DBDB4D14}" srcOrd="1" destOrd="0" presId="urn:microsoft.com/office/officeart/2005/8/layout/list1"/>
    <dgm:cxn modelId="{4D605EE5-2F10-49DE-AC51-62358FAB5CCF}" type="presOf" srcId="{1A099228-B8C3-41B5-8B26-0B4B548DB149}" destId="{627CD64A-8C53-4C17-87BC-1E8BF0C872E8}" srcOrd="0" destOrd="1" presId="urn:microsoft.com/office/officeart/2005/8/layout/list1"/>
    <dgm:cxn modelId="{24C36DB8-EC62-4D22-849A-281B7A473403}" type="presOf" srcId="{C1A25B70-43BB-462B-80ED-305FE82AD119}" destId="{7D1B928A-F413-42E2-A749-B15574FB77B3}" srcOrd="0" destOrd="0" presId="urn:microsoft.com/office/officeart/2005/8/layout/list1"/>
    <dgm:cxn modelId="{AE10C9F2-5C79-40F6-921D-CCE22315F020}" type="presOf" srcId="{0A906DFD-850C-440E-B625-B35785922BD8}" destId="{627CD64A-8C53-4C17-87BC-1E8BF0C872E8}" srcOrd="0" destOrd="0" presId="urn:microsoft.com/office/officeart/2005/8/layout/list1"/>
    <dgm:cxn modelId="{72BEA2B8-F02E-4264-AF91-D7DA971A5DB7}" type="presOf" srcId="{ABBE9337-F339-4818-B279-B960A4D93486}" destId="{627CD64A-8C53-4C17-87BC-1E8BF0C872E8}" srcOrd="0" destOrd="2" presId="urn:microsoft.com/office/officeart/2005/8/layout/list1"/>
    <dgm:cxn modelId="{F5B7B484-24B6-4E66-B15B-C3D8FD3A8953}" type="presParOf" srcId="{D3614E89-EAF1-4FB4-9B93-57C300C090D4}" destId="{E594E25D-FFCE-473D-941F-3F6A29F8D01E}" srcOrd="0" destOrd="0" presId="urn:microsoft.com/office/officeart/2005/8/layout/list1"/>
    <dgm:cxn modelId="{A45C7CCF-43C3-462F-AB59-7DD8D15AEB0C}" type="presParOf" srcId="{E594E25D-FFCE-473D-941F-3F6A29F8D01E}" destId="{7D1B928A-F413-42E2-A749-B15574FB77B3}" srcOrd="0" destOrd="0" presId="urn:microsoft.com/office/officeart/2005/8/layout/list1"/>
    <dgm:cxn modelId="{A30C26E2-7A07-40CA-BFAF-BA6A7F5EFDA5}" type="presParOf" srcId="{E594E25D-FFCE-473D-941F-3F6A29F8D01E}" destId="{8E278178-5A0C-48B3-A47A-711ABAE59490}" srcOrd="1" destOrd="0" presId="urn:microsoft.com/office/officeart/2005/8/layout/list1"/>
    <dgm:cxn modelId="{A9D542E9-C814-4384-9E27-DCE9F9B61168}" type="presParOf" srcId="{D3614E89-EAF1-4FB4-9B93-57C300C090D4}" destId="{994A499D-E457-4061-818D-16EDC6FD9BF4}" srcOrd="1" destOrd="0" presId="urn:microsoft.com/office/officeart/2005/8/layout/list1"/>
    <dgm:cxn modelId="{0E94C9C0-82B2-4487-87B6-6BFE22BBAEEF}" type="presParOf" srcId="{D3614E89-EAF1-4FB4-9B93-57C300C090D4}" destId="{B5521C9E-7C5E-43FD-8A09-C4AD942E769F}" srcOrd="2" destOrd="0" presId="urn:microsoft.com/office/officeart/2005/8/layout/list1"/>
    <dgm:cxn modelId="{6CE5579F-5313-45AB-BCBF-6EBF202A35D6}" type="presParOf" srcId="{D3614E89-EAF1-4FB4-9B93-57C300C090D4}" destId="{35A1AAA6-A452-4E38-BBB4-E0A804AEA4AE}" srcOrd="3" destOrd="0" presId="urn:microsoft.com/office/officeart/2005/8/layout/list1"/>
    <dgm:cxn modelId="{CBEC64E1-3A42-498F-8405-1260E9C9406B}" type="presParOf" srcId="{D3614E89-EAF1-4FB4-9B93-57C300C090D4}" destId="{CB376255-0EB4-4602-B196-9E2D048A6EAC}" srcOrd="4" destOrd="0" presId="urn:microsoft.com/office/officeart/2005/8/layout/list1"/>
    <dgm:cxn modelId="{B2F28C63-6534-4901-ABFF-9DEB98E14A5D}" type="presParOf" srcId="{CB376255-0EB4-4602-B196-9E2D048A6EAC}" destId="{1E805CCF-4D8E-4609-A4F9-D244F405BB56}" srcOrd="0" destOrd="0" presId="urn:microsoft.com/office/officeart/2005/8/layout/list1"/>
    <dgm:cxn modelId="{1F163146-7B75-40ED-900A-630A5E4CD983}" type="presParOf" srcId="{CB376255-0EB4-4602-B196-9E2D048A6EAC}" destId="{751F9C16-B2CB-4D57-B32D-9C42DBDB4D14}" srcOrd="1" destOrd="0" presId="urn:microsoft.com/office/officeart/2005/8/layout/list1"/>
    <dgm:cxn modelId="{5C694BF0-4518-4A63-8FB3-6B6CB749EFCA}" type="presParOf" srcId="{D3614E89-EAF1-4FB4-9B93-57C300C090D4}" destId="{5F88C4A8-0157-4CD8-A2CC-4D25201B1445}" srcOrd="5" destOrd="0" presId="urn:microsoft.com/office/officeart/2005/8/layout/list1"/>
    <dgm:cxn modelId="{1ED4F368-21E0-4A61-B477-A3F077B0612E}" type="presParOf" srcId="{D3614E89-EAF1-4FB4-9B93-57C300C090D4}" destId="{627CD64A-8C53-4C17-87BC-1E8BF0C872E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69EA36-26E5-473D-A4AC-53FAAD415C1B}">
      <dgm:prSet custT="1"/>
      <dgm:spPr/>
      <dgm:t>
        <a:bodyPr/>
        <a:lstStyle/>
        <a:p>
          <a:pPr algn="ctr" rtl="0"/>
          <a:r>
            <a:rPr lang="ru-RU" sz="2200" b="1" i="1" baseline="0" dirty="0" smtClean="0"/>
            <a:t>Социальная направленность городского бюджета</a:t>
          </a:r>
          <a:endParaRPr lang="ru-RU" sz="2200" b="1" i="1" baseline="0" dirty="0"/>
        </a:p>
      </dgm:t>
    </dgm:pt>
    <dgm:pt modelId="{3A012AA8-F4AC-43ED-B688-2F9545C145DA}" type="parTrans" cxnId="{FBD207DB-9FBD-430D-B882-D6B8CDB391E3}">
      <dgm:prSet/>
      <dgm:spPr/>
      <dgm:t>
        <a:bodyPr/>
        <a:lstStyle/>
        <a:p>
          <a:endParaRPr lang="ru-RU"/>
        </a:p>
      </dgm:t>
    </dgm:pt>
    <dgm:pt modelId="{91CBBA81-C6E4-4FEF-84CC-F005F719B1C4}" type="sibTrans" cxnId="{FBD207DB-9FBD-430D-B882-D6B8CDB391E3}">
      <dgm:prSet/>
      <dgm:spPr/>
      <dgm:t>
        <a:bodyPr/>
        <a:lstStyle/>
        <a:p>
          <a:endParaRPr lang="ru-RU"/>
        </a:p>
      </dgm:t>
    </dgm:pt>
    <dgm:pt modelId="{257431F0-45C9-44D2-AECC-466EE9405495}" type="pres">
      <dgm:prSet presAssocID="{14AF04DA-2576-41CC-B86D-2FDFC0CFD6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1D7C2A-7191-47E6-8017-2B1E15913859}" type="pres">
      <dgm:prSet presAssocID="{F269EA36-26E5-473D-A4AC-53FAAD415C1B}" presName="parentText" presStyleLbl="node1" presStyleIdx="0" presStyleCnt="1" custLinFactNeighborY="-2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8CE735-8669-4280-9C3C-7EEC95C26394}" type="presOf" srcId="{F269EA36-26E5-473D-A4AC-53FAAD415C1B}" destId="{1C1D7C2A-7191-47E6-8017-2B1E15913859}" srcOrd="0" destOrd="0" presId="urn:microsoft.com/office/officeart/2005/8/layout/vList2"/>
    <dgm:cxn modelId="{E953170D-0109-4078-8174-57D5005B4767}" type="presOf" srcId="{14AF04DA-2576-41CC-B86D-2FDFC0CFD64B}" destId="{257431F0-45C9-44D2-AECC-466EE9405495}" srcOrd="0" destOrd="0" presId="urn:microsoft.com/office/officeart/2005/8/layout/vList2"/>
    <dgm:cxn modelId="{FBD207DB-9FBD-430D-B882-D6B8CDB391E3}" srcId="{14AF04DA-2576-41CC-B86D-2FDFC0CFD64B}" destId="{F269EA36-26E5-473D-A4AC-53FAAD415C1B}" srcOrd="0" destOrd="0" parTransId="{3A012AA8-F4AC-43ED-B688-2F9545C145DA}" sibTransId="{91CBBA81-C6E4-4FEF-84CC-F005F719B1C4}"/>
    <dgm:cxn modelId="{EC146B3D-B919-4634-8141-94E1B7FEBFFB}" type="presParOf" srcId="{257431F0-45C9-44D2-AECC-466EE9405495}" destId="{1C1D7C2A-7191-47E6-8017-2B1E1591385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0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EB99C65-2D9C-4C3A-8926-E95F0C652D1A}" type="presOf" srcId="{14AF04DA-2576-41CC-B86D-2FDFC0CFD64B}" destId="{9D8B2FD8-9BA4-41EA-B8F3-7FC15038D58F}" srcOrd="0" destOrd="0" presId="urn:microsoft.com/office/officeart/2005/8/layout/vList3#10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4ED1821-DB24-4387-9184-FD27A82C82AF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43CA99-C790-40E5-AAAA-6BC97C390817}">
      <dgm:prSet custT="1"/>
      <dgm:spPr>
        <a:solidFill>
          <a:srgbClr val="0070C0"/>
        </a:solidFill>
      </dgm:spPr>
      <dgm:t>
        <a:bodyPr/>
        <a:lstStyle/>
        <a:p>
          <a:pPr algn="ctr" rtl="0">
            <a:spcAft>
              <a:spcPts val="0"/>
            </a:spcAft>
          </a:pPr>
          <a:r>
            <a:rPr lang="ru-RU" sz="2400" b="1" i="1" baseline="0" dirty="0" smtClean="0"/>
            <a:t>Социальная политика. Муниципальная программа «Система социальной защиты населения </a:t>
          </a:r>
        </a:p>
        <a:p>
          <a:pPr algn="ctr" rtl="0">
            <a:spcAft>
              <a:spcPts val="0"/>
            </a:spcAft>
          </a:pPr>
          <a:r>
            <a:rPr lang="ru-RU" sz="2400" b="1" i="1" baseline="0" dirty="0" smtClean="0"/>
            <a:t>города Минусинска»</a:t>
          </a:r>
          <a:endParaRPr lang="ru-RU" sz="2400" b="1" i="1" baseline="0" dirty="0"/>
        </a:p>
      </dgm:t>
    </dgm:pt>
    <dgm:pt modelId="{D2162D0C-C150-4224-94A9-9FE146866BB4}" type="parTrans" cxnId="{7F7B2E6C-40AF-4FF0-9294-31412CF4EC57}">
      <dgm:prSet/>
      <dgm:spPr/>
      <dgm:t>
        <a:bodyPr/>
        <a:lstStyle/>
        <a:p>
          <a:endParaRPr lang="ru-RU"/>
        </a:p>
      </dgm:t>
    </dgm:pt>
    <dgm:pt modelId="{24B68C3A-96DB-4ABB-98AE-6926E8888A68}" type="sibTrans" cxnId="{7F7B2E6C-40AF-4FF0-9294-31412CF4EC57}">
      <dgm:prSet/>
      <dgm:spPr/>
      <dgm:t>
        <a:bodyPr/>
        <a:lstStyle/>
        <a:p>
          <a:endParaRPr lang="ru-RU"/>
        </a:p>
      </dgm:t>
    </dgm:pt>
    <dgm:pt modelId="{8FA9F764-F550-4832-8DB5-23412CDC0944}" type="pres">
      <dgm:prSet presAssocID="{C4ED1821-DB24-4387-9184-FD27A82C82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D69840-5F17-46AD-8421-BBE99730F066}" type="pres">
      <dgm:prSet presAssocID="{A543CA99-C790-40E5-AAAA-6BC97C390817}" presName="parentText" presStyleLbl="node1" presStyleIdx="0" presStyleCnt="1" custLinFactNeighborX="9174" custLinFactNeighborY="213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7B2E6C-40AF-4FF0-9294-31412CF4EC57}" srcId="{C4ED1821-DB24-4387-9184-FD27A82C82AF}" destId="{A543CA99-C790-40E5-AAAA-6BC97C390817}" srcOrd="0" destOrd="0" parTransId="{D2162D0C-C150-4224-94A9-9FE146866BB4}" sibTransId="{24B68C3A-96DB-4ABB-98AE-6926E8888A68}"/>
    <dgm:cxn modelId="{BD3D187E-4BA4-4085-A8BF-64559816CC5C}" type="presOf" srcId="{A543CA99-C790-40E5-AAAA-6BC97C390817}" destId="{0CD69840-5F17-46AD-8421-BBE99730F066}" srcOrd="0" destOrd="0" presId="urn:microsoft.com/office/officeart/2005/8/layout/vList2"/>
    <dgm:cxn modelId="{55B03B85-FB22-4E2A-95A1-BEBB2CA97E7E}" type="presOf" srcId="{C4ED1821-DB24-4387-9184-FD27A82C82AF}" destId="{8FA9F764-F550-4832-8DB5-23412CDC0944}" srcOrd="0" destOrd="0" presId="urn:microsoft.com/office/officeart/2005/8/layout/vList2"/>
    <dgm:cxn modelId="{84651874-C878-4EE6-822B-2D0925D225A2}" type="presParOf" srcId="{8FA9F764-F550-4832-8DB5-23412CDC0944}" destId="{0CD69840-5F17-46AD-8421-BBE99730F06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BBF6ED2-3BE1-49D9-8126-B8D887F8458D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DEEDC5B1-0918-4AC5-A84B-B0FD5E3A3D0D}">
      <dgm:prSet custT="1"/>
      <dgm:spPr/>
      <dgm:t>
        <a:bodyPr/>
        <a:lstStyle/>
        <a:p>
          <a:pPr algn="l" rtl="0"/>
          <a:r>
            <a:rPr lang="ru-RU" sz="1800" b="1" baseline="0" dirty="0" smtClean="0">
              <a:solidFill>
                <a:schemeClr val="tx2"/>
              </a:solidFill>
            </a:rPr>
            <a:t>Подпрограммы:</a:t>
          </a:r>
          <a:endParaRPr lang="ru-RU" sz="1800" b="1" baseline="0" dirty="0">
            <a:solidFill>
              <a:schemeClr val="tx2"/>
            </a:solidFill>
          </a:endParaRPr>
        </a:p>
      </dgm:t>
    </dgm:pt>
    <dgm:pt modelId="{81FBD06B-6871-4EB8-9155-84CB6961A15B}" type="sibTrans" cxnId="{50651700-73DD-4810-9ACA-A5B83FAA5670}">
      <dgm:prSet/>
      <dgm:spPr/>
      <dgm:t>
        <a:bodyPr/>
        <a:lstStyle/>
        <a:p>
          <a:endParaRPr lang="ru-RU" b="1">
            <a:solidFill>
              <a:schemeClr val="tx2"/>
            </a:solidFill>
          </a:endParaRPr>
        </a:p>
      </dgm:t>
    </dgm:pt>
    <dgm:pt modelId="{AA9460B1-D35C-42C2-9D1D-9FB8FCBCF10B}" type="parTrans" cxnId="{50651700-73DD-4810-9ACA-A5B83FAA5670}">
      <dgm:prSet/>
      <dgm:spPr/>
      <dgm:t>
        <a:bodyPr/>
        <a:lstStyle/>
        <a:p>
          <a:endParaRPr lang="ru-RU" b="1">
            <a:solidFill>
              <a:schemeClr val="tx2"/>
            </a:solidFill>
          </a:endParaRPr>
        </a:p>
      </dgm:t>
    </dgm:pt>
    <dgm:pt modelId="{4A76873A-CC73-4DD5-91B9-2FEDCB16E79C}" type="pres">
      <dgm:prSet presAssocID="{6BBF6ED2-3BE1-49D9-8126-B8D887F8458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F09DA60-E89A-41E3-8D18-DE448FA32F81}" type="pres">
      <dgm:prSet presAssocID="{DEEDC5B1-0918-4AC5-A84B-B0FD5E3A3D0D}" presName="vertOne" presStyleCnt="0"/>
      <dgm:spPr/>
    </dgm:pt>
    <dgm:pt modelId="{B940D240-2BA1-4F10-89C7-392DE8FE8705}" type="pres">
      <dgm:prSet presAssocID="{DEEDC5B1-0918-4AC5-A84B-B0FD5E3A3D0D}" presName="txOne" presStyleLbl="node0" presStyleIdx="0" presStyleCnt="1" custLinFactNeighborX="88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45861A-3963-4F01-A593-447ECA67113A}" type="pres">
      <dgm:prSet presAssocID="{DEEDC5B1-0918-4AC5-A84B-B0FD5E3A3D0D}" presName="horzOne" presStyleCnt="0"/>
      <dgm:spPr/>
    </dgm:pt>
  </dgm:ptLst>
  <dgm:cxnLst>
    <dgm:cxn modelId="{E4506C2A-FBAE-46E2-8052-F1ED9FC08C34}" type="presOf" srcId="{DEEDC5B1-0918-4AC5-A84B-B0FD5E3A3D0D}" destId="{B940D240-2BA1-4F10-89C7-392DE8FE8705}" srcOrd="0" destOrd="0" presId="urn:microsoft.com/office/officeart/2005/8/layout/hierarchy4"/>
    <dgm:cxn modelId="{50651700-73DD-4810-9ACA-A5B83FAA5670}" srcId="{6BBF6ED2-3BE1-49D9-8126-B8D887F8458D}" destId="{DEEDC5B1-0918-4AC5-A84B-B0FD5E3A3D0D}" srcOrd="0" destOrd="0" parTransId="{AA9460B1-D35C-42C2-9D1D-9FB8FCBCF10B}" sibTransId="{81FBD06B-6871-4EB8-9155-84CB6961A15B}"/>
    <dgm:cxn modelId="{DC6AFD87-48BB-43C0-83A7-66F85B60509B}" type="presOf" srcId="{6BBF6ED2-3BE1-49D9-8126-B8D887F8458D}" destId="{4A76873A-CC73-4DD5-91B9-2FEDCB16E79C}" srcOrd="0" destOrd="0" presId="urn:microsoft.com/office/officeart/2005/8/layout/hierarchy4"/>
    <dgm:cxn modelId="{DE5497DB-01FD-44CF-93D5-574A5BE0B273}" type="presParOf" srcId="{4A76873A-CC73-4DD5-91B9-2FEDCB16E79C}" destId="{4F09DA60-E89A-41E3-8D18-DE448FA32F81}" srcOrd="0" destOrd="0" presId="urn:microsoft.com/office/officeart/2005/8/layout/hierarchy4"/>
    <dgm:cxn modelId="{EDD624BE-0F39-4648-9102-E18A54CF9DBA}" type="presParOf" srcId="{4F09DA60-E89A-41E3-8D18-DE448FA32F81}" destId="{B940D240-2BA1-4F10-89C7-392DE8FE8705}" srcOrd="0" destOrd="0" presId="urn:microsoft.com/office/officeart/2005/8/layout/hierarchy4"/>
    <dgm:cxn modelId="{DCC4C268-A328-4E9C-AF47-8C9C9109BC94}" type="presParOf" srcId="{4F09DA60-E89A-41E3-8D18-DE448FA32F81}" destId="{6C45861A-3963-4F01-A593-447ECA67113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834D9931-6138-4B93-838F-F3F1BEBB9A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00D403-63CC-4C48-8E11-CA46ED89EAC9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ru-RU" dirty="0" smtClean="0"/>
            <a:t>2. Обеспечение реализации муниципальной программы и прочие мероприятия.</a:t>
          </a:r>
          <a:endParaRPr lang="ru-RU" dirty="0"/>
        </a:p>
      </dgm:t>
    </dgm:pt>
    <dgm:pt modelId="{71034A6F-B71A-483F-A032-9631BD489A66}" type="sibTrans" cxnId="{52B75E33-0DE6-498F-9D18-C3BAB4DDF784}">
      <dgm:prSet/>
      <dgm:spPr/>
      <dgm:t>
        <a:bodyPr/>
        <a:lstStyle/>
        <a:p>
          <a:endParaRPr lang="ru-RU"/>
        </a:p>
      </dgm:t>
    </dgm:pt>
    <dgm:pt modelId="{FB67E639-7B79-4758-9B30-0584377DE554}" type="parTrans" cxnId="{52B75E33-0DE6-498F-9D18-C3BAB4DDF784}">
      <dgm:prSet/>
      <dgm:spPr/>
      <dgm:t>
        <a:bodyPr/>
        <a:lstStyle/>
        <a:p>
          <a:endParaRPr lang="ru-RU"/>
        </a:p>
      </dgm:t>
    </dgm:pt>
    <dgm:pt modelId="{E1E09E51-A98F-4594-9AEB-F85134BE648D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dirty="0" smtClean="0"/>
            <a:t>1. Повышение качества и доступности социальных услуг населению</a:t>
          </a:r>
          <a:endParaRPr lang="ru-RU" dirty="0"/>
        </a:p>
      </dgm:t>
    </dgm:pt>
    <dgm:pt modelId="{F505A734-C83C-40D6-B7A2-0D3187C83F87}" type="sibTrans" cxnId="{3F21C44B-550F-4AF3-B19F-0BBE8F3E7B39}">
      <dgm:prSet/>
      <dgm:spPr/>
      <dgm:t>
        <a:bodyPr/>
        <a:lstStyle/>
        <a:p>
          <a:endParaRPr lang="ru-RU"/>
        </a:p>
      </dgm:t>
    </dgm:pt>
    <dgm:pt modelId="{7740E044-A0F3-40D4-AA60-3B9FE87BB0F2}" type="parTrans" cxnId="{3F21C44B-550F-4AF3-B19F-0BBE8F3E7B39}">
      <dgm:prSet/>
      <dgm:spPr/>
      <dgm:t>
        <a:bodyPr/>
        <a:lstStyle/>
        <a:p>
          <a:endParaRPr lang="ru-RU"/>
        </a:p>
      </dgm:t>
    </dgm:pt>
    <dgm:pt modelId="{CF545B68-A8A7-4BA7-BC80-682CA37C3EE2}" type="pres">
      <dgm:prSet presAssocID="{834D9931-6138-4B93-838F-F3F1BEBB9A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146804-A894-408B-8850-81D9E294B8AD}" type="pres">
      <dgm:prSet presAssocID="{E1E09E51-A98F-4594-9AEB-F85134BE648D}" presName="parentText" presStyleLbl="node1" presStyleIdx="0" presStyleCnt="2" custLinFactNeighborX="0" custLinFactNeighborY="-705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FB6A2D-0994-4E3D-8568-727CFA5B0AF3}" type="pres">
      <dgm:prSet presAssocID="{F505A734-C83C-40D6-B7A2-0D3187C83F87}" presName="spacer" presStyleCnt="0"/>
      <dgm:spPr/>
    </dgm:pt>
    <dgm:pt modelId="{95B674D3-73FA-45F6-89E7-57EB6A3A6AA9}" type="pres">
      <dgm:prSet presAssocID="{3500D403-63CC-4C48-8E11-CA46ED89EAC9}" presName="parentText" presStyleLbl="node1" presStyleIdx="1" presStyleCnt="2" custLinFactY="83022" custLinFactNeighborX="110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3C7E8E-B025-4C12-B47D-B540006381B6}" type="presOf" srcId="{E1E09E51-A98F-4594-9AEB-F85134BE648D}" destId="{1E146804-A894-408B-8850-81D9E294B8AD}" srcOrd="0" destOrd="0" presId="urn:microsoft.com/office/officeart/2005/8/layout/vList2"/>
    <dgm:cxn modelId="{65CC5F1D-78F7-405C-9325-A438BC0474AC}" type="presOf" srcId="{3500D403-63CC-4C48-8E11-CA46ED89EAC9}" destId="{95B674D3-73FA-45F6-89E7-57EB6A3A6AA9}" srcOrd="0" destOrd="0" presId="urn:microsoft.com/office/officeart/2005/8/layout/vList2"/>
    <dgm:cxn modelId="{D0DB63D7-B178-4BAB-A79F-3539143D938C}" type="presOf" srcId="{834D9931-6138-4B93-838F-F3F1BEBB9A14}" destId="{CF545B68-A8A7-4BA7-BC80-682CA37C3EE2}" srcOrd="0" destOrd="0" presId="urn:microsoft.com/office/officeart/2005/8/layout/vList2"/>
    <dgm:cxn modelId="{52B75E33-0DE6-498F-9D18-C3BAB4DDF784}" srcId="{834D9931-6138-4B93-838F-F3F1BEBB9A14}" destId="{3500D403-63CC-4C48-8E11-CA46ED89EAC9}" srcOrd="1" destOrd="0" parTransId="{FB67E639-7B79-4758-9B30-0584377DE554}" sibTransId="{71034A6F-B71A-483F-A032-9631BD489A66}"/>
    <dgm:cxn modelId="{3F21C44B-550F-4AF3-B19F-0BBE8F3E7B39}" srcId="{834D9931-6138-4B93-838F-F3F1BEBB9A14}" destId="{E1E09E51-A98F-4594-9AEB-F85134BE648D}" srcOrd="0" destOrd="0" parTransId="{7740E044-A0F3-40D4-AA60-3B9FE87BB0F2}" sibTransId="{F505A734-C83C-40D6-B7A2-0D3187C83F87}"/>
    <dgm:cxn modelId="{F5F5D098-DA0E-4B5C-900F-62846587160E}" type="presParOf" srcId="{CF545B68-A8A7-4BA7-BC80-682CA37C3EE2}" destId="{1E146804-A894-408B-8850-81D9E294B8AD}" srcOrd="0" destOrd="0" presId="urn:microsoft.com/office/officeart/2005/8/layout/vList2"/>
    <dgm:cxn modelId="{302579D0-0D04-4A60-9CA3-B02E01C4BAB8}" type="presParOf" srcId="{CF545B68-A8A7-4BA7-BC80-682CA37C3EE2}" destId="{9CFB6A2D-0994-4E3D-8568-727CFA5B0AF3}" srcOrd="1" destOrd="0" presId="urn:microsoft.com/office/officeart/2005/8/layout/vList2"/>
    <dgm:cxn modelId="{32ECFE21-5BE1-4FC5-A47D-3A618451CD5C}" type="presParOf" srcId="{CF545B68-A8A7-4BA7-BC80-682CA37C3EE2}" destId="{95B674D3-73FA-45F6-89E7-57EB6A3A6AA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A557D0F-B568-4768-8033-7D625605643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6B07D6-2FF8-4D97-B95E-B5C0709390A4}">
      <dgm:prSet custT="1"/>
      <dgm:spPr>
        <a:solidFill>
          <a:schemeClr val="accent4"/>
        </a:solidFill>
      </dgm:spPr>
      <dgm:t>
        <a:bodyPr/>
        <a:lstStyle/>
        <a:p>
          <a:pPr algn="ctr" rtl="0">
            <a:spcAft>
              <a:spcPts val="0"/>
            </a:spcAft>
          </a:pPr>
          <a:r>
            <a:rPr lang="ru-RU" sz="3200" b="1" i="1" dirty="0" smtClean="0"/>
            <a:t>Муниципальная программа </a:t>
          </a:r>
        </a:p>
        <a:p>
          <a:pPr algn="ctr" rtl="0">
            <a:spcAft>
              <a:spcPts val="0"/>
            </a:spcAft>
          </a:pPr>
          <a:r>
            <a:rPr lang="ru-RU" sz="3200" b="1" i="1" dirty="0" smtClean="0"/>
            <a:t>«Развитие образования»</a:t>
          </a:r>
          <a:endParaRPr lang="ru-RU" sz="3200" b="1" i="1" dirty="0"/>
        </a:p>
      </dgm:t>
    </dgm:pt>
    <dgm:pt modelId="{F880ED14-A07D-401F-BA9B-BE9268D75FF4}" type="parTrans" cxnId="{81FD0199-C60E-4090-9B64-9D6D3DD50EF6}">
      <dgm:prSet/>
      <dgm:spPr/>
      <dgm:t>
        <a:bodyPr/>
        <a:lstStyle/>
        <a:p>
          <a:endParaRPr lang="ru-RU"/>
        </a:p>
      </dgm:t>
    </dgm:pt>
    <dgm:pt modelId="{9DC202F3-8A6E-4418-B4D6-D5ECC62E1361}" type="sibTrans" cxnId="{81FD0199-C60E-4090-9B64-9D6D3DD50EF6}">
      <dgm:prSet/>
      <dgm:spPr/>
      <dgm:t>
        <a:bodyPr/>
        <a:lstStyle/>
        <a:p>
          <a:endParaRPr lang="ru-RU"/>
        </a:p>
      </dgm:t>
    </dgm:pt>
    <dgm:pt modelId="{965239CE-AED0-4A65-94EA-6B9419D59D83}" type="pres">
      <dgm:prSet presAssocID="{EA557D0F-B568-4768-8033-7D62560564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83957C-B02B-46C1-AAF1-2C72F573C2B9}" type="pres">
      <dgm:prSet presAssocID="{866B07D6-2FF8-4D97-B95E-B5C0709390A4}" presName="parentText" presStyleLbl="node1" presStyleIdx="0" presStyleCnt="1" custLinFactNeighborX="7339" custLinFactNeighborY="-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FD0199-C60E-4090-9B64-9D6D3DD50EF6}" srcId="{EA557D0F-B568-4768-8033-7D6256056433}" destId="{866B07D6-2FF8-4D97-B95E-B5C0709390A4}" srcOrd="0" destOrd="0" parTransId="{F880ED14-A07D-401F-BA9B-BE9268D75FF4}" sibTransId="{9DC202F3-8A6E-4418-B4D6-D5ECC62E1361}"/>
    <dgm:cxn modelId="{1F398E29-09F1-4125-8501-4B07BF7C3910}" type="presOf" srcId="{866B07D6-2FF8-4D97-B95E-B5C0709390A4}" destId="{CA83957C-B02B-46C1-AAF1-2C72F573C2B9}" srcOrd="0" destOrd="0" presId="urn:microsoft.com/office/officeart/2005/8/layout/vList2"/>
    <dgm:cxn modelId="{16B45A84-6659-486E-ACA4-59DD160FDF70}" type="presOf" srcId="{EA557D0F-B568-4768-8033-7D6256056433}" destId="{965239CE-AED0-4A65-94EA-6B9419D59D83}" srcOrd="0" destOrd="0" presId="urn:microsoft.com/office/officeart/2005/8/layout/vList2"/>
    <dgm:cxn modelId="{5CA4DCA9-073B-4D2B-8EFC-2BAD32E8CE53}" type="presParOf" srcId="{965239CE-AED0-4A65-94EA-6B9419D59D83}" destId="{CA83957C-B02B-46C1-AAF1-2C72F573C2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A9A6E66-684C-4853-B292-C5051ACC3F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12AC69-7313-4B91-846C-04C668D49868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400" b="1" dirty="0" smtClean="0"/>
            <a:t>Подпрограммы:</a:t>
          </a:r>
          <a:endParaRPr lang="ru-RU" sz="2400" b="1" dirty="0"/>
        </a:p>
      </dgm:t>
    </dgm:pt>
    <dgm:pt modelId="{D281E510-DC33-49BF-8251-869EE4A1433B}" type="parTrans" cxnId="{EE308C88-3F5C-42C5-AD00-9E3E9C556D6E}">
      <dgm:prSet/>
      <dgm:spPr/>
      <dgm:t>
        <a:bodyPr/>
        <a:lstStyle/>
        <a:p>
          <a:endParaRPr lang="ru-RU" sz="1600" b="1"/>
        </a:p>
      </dgm:t>
    </dgm:pt>
    <dgm:pt modelId="{FF7E1FDB-452C-4ABE-BDB3-37D2F4538576}" type="sibTrans" cxnId="{EE308C88-3F5C-42C5-AD00-9E3E9C556D6E}">
      <dgm:prSet/>
      <dgm:spPr/>
      <dgm:t>
        <a:bodyPr/>
        <a:lstStyle/>
        <a:p>
          <a:endParaRPr lang="ru-RU" sz="1600" b="1"/>
        </a:p>
      </dgm:t>
    </dgm:pt>
    <dgm:pt modelId="{660231E6-C1BD-4850-BE16-A6DD1217CB0C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b="1" dirty="0" smtClean="0"/>
            <a:t>1. Развитие дошкольного образования</a:t>
          </a:r>
          <a:endParaRPr lang="ru-RU" sz="1600" b="1" dirty="0"/>
        </a:p>
      </dgm:t>
    </dgm:pt>
    <dgm:pt modelId="{AB630E1C-3743-4FD0-8300-0F0C30C78C44}" type="parTrans" cxnId="{C34B9284-FFF0-452F-A9A4-41291E94E25C}">
      <dgm:prSet/>
      <dgm:spPr/>
      <dgm:t>
        <a:bodyPr/>
        <a:lstStyle/>
        <a:p>
          <a:endParaRPr lang="ru-RU" sz="1600" b="1"/>
        </a:p>
      </dgm:t>
    </dgm:pt>
    <dgm:pt modelId="{9DE9071D-5FC4-4242-A7A9-B7D42C8BA2E6}" type="sibTrans" cxnId="{C34B9284-FFF0-452F-A9A4-41291E94E25C}">
      <dgm:prSet/>
      <dgm:spPr/>
      <dgm:t>
        <a:bodyPr/>
        <a:lstStyle/>
        <a:p>
          <a:endParaRPr lang="ru-RU" sz="1600" b="1"/>
        </a:p>
      </dgm:t>
    </dgm:pt>
    <dgm:pt modelId="{A869395B-85AB-41A7-96A0-A6EC1D5C7520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b="1" dirty="0" smtClean="0"/>
            <a:t>2. Развитие общего образования</a:t>
          </a:r>
          <a:endParaRPr lang="ru-RU" sz="1600" b="1" dirty="0"/>
        </a:p>
      </dgm:t>
    </dgm:pt>
    <dgm:pt modelId="{CD915A6C-7F95-4B54-AE18-93AA662653A8}" type="parTrans" cxnId="{D82EF4EE-A532-4057-AD78-0D5B364D185A}">
      <dgm:prSet/>
      <dgm:spPr/>
      <dgm:t>
        <a:bodyPr/>
        <a:lstStyle/>
        <a:p>
          <a:endParaRPr lang="ru-RU" sz="1600" b="1"/>
        </a:p>
      </dgm:t>
    </dgm:pt>
    <dgm:pt modelId="{A3F792D8-A7E7-44CF-98F2-279626CCAC52}" type="sibTrans" cxnId="{D82EF4EE-A532-4057-AD78-0D5B364D185A}">
      <dgm:prSet/>
      <dgm:spPr/>
      <dgm:t>
        <a:bodyPr/>
        <a:lstStyle/>
        <a:p>
          <a:endParaRPr lang="ru-RU" sz="1600" b="1"/>
        </a:p>
      </dgm:t>
    </dgm:pt>
    <dgm:pt modelId="{5C4F36F0-B5F6-47AA-B410-FA35CDA95E5E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ru-RU" sz="1600" b="1" dirty="0" smtClean="0"/>
            <a:t>3. Развитие дополнительного образования</a:t>
          </a:r>
          <a:endParaRPr lang="ru-RU" sz="1600" b="1" dirty="0"/>
        </a:p>
      </dgm:t>
    </dgm:pt>
    <dgm:pt modelId="{99979560-FAB0-4ECB-8356-E3E3EBFC86B4}" type="sibTrans" cxnId="{7622BE69-9085-48A2-8739-938270665C09}">
      <dgm:prSet/>
      <dgm:spPr/>
      <dgm:t>
        <a:bodyPr/>
        <a:lstStyle/>
        <a:p>
          <a:endParaRPr lang="ru-RU" sz="1600" b="1"/>
        </a:p>
      </dgm:t>
    </dgm:pt>
    <dgm:pt modelId="{918B7EF0-F8BD-4C39-90F8-9EA710EBBA4B}" type="parTrans" cxnId="{7622BE69-9085-48A2-8739-938270665C09}">
      <dgm:prSet/>
      <dgm:spPr/>
      <dgm:t>
        <a:bodyPr/>
        <a:lstStyle/>
        <a:p>
          <a:endParaRPr lang="ru-RU" sz="1600" b="1"/>
        </a:p>
      </dgm:t>
    </dgm:pt>
    <dgm:pt modelId="{62486418-0465-4DBD-84F4-9493A572BAA3}">
      <dgm:prSet custT="1"/>
      <dgm:spPr/>
      <dgm:t>
        <a:bodyPr/>
        <a:lstStyle/>
        <a:p>
          <a:pPr rtl="0"/>
          <a:r>
            <a:rPr lang="ru-RU" sz="1600" b="1" dirty="0" smtClean="0"/>
            <a:t>4. Обеспечение реализации муниципальной программы развития образования города Минусинска</a:t>
          </a:r>
          <a:endParaRPr lang="ru-RU" sz="1600" b="1" dirty="0"/>
        </a:p>
      </dgm:t>
    </dgm:pt>
    <dgm:pt modelId="{8EDD5B3C-0A6B-40DA-A62A-5BE9699A40A7}" type="sibTrans" cxnId="{9B4ACB4B-5C3A-42E7-A43D-F8B1065467CB}">
      <dgm:prSet/>
      <dgm:spPr/>
      <dgm:t>
        <a:bodyPr/>
        <a:lstStyle/>
        <a:p>
          <a:endParaRPr lang="ru-RU" sz="1600" b="1"/>
        </a:p>
      </dgm:t>
    </dgm:pt>
    <dgm:pt modelId="{2349867B-6101-45E3-91AA-0B3A58B027E1}" type="parTrans" cxnId="{9B4ACB4B-5C3A-42E7-A43D-F8B1065467CB}">
      <dgm:prSet/>
      <dgm:spPr/>
      <dgm:t>
        <a:bodyPr/>
        <a:lstStyle/>
        <a:p>
          <a:endParaRPr lang="ru-RU" sz="1600" b="1"/>
        </a:p>
      </dgm:t>
    </dgm:pt>
    <dgm:pt modelId="{18BCE5FC-7C59-4B06-B91F-5BFB3490FC45}" type="pres">
      <dgm:prSet presAssocID="{1A9A6E66-684C-4853-B292-C5051ACC3F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BE2689-E09D-446C-AA15-A2B94617D87F}" type="pres">
      <dgm:prSet presAssocID="{7612AC69-7313-4B91-846C-04C668D49868}" presName="parentText" presStyleLbl="node1" presStyleIdx="0" presStyleCnt="5" custScaleY="110841" custLinFactY="11568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1906C-4AA0-4CB1-BC94-9ECB5D4520F3}" type="pres">
      <dgm:prSet presAssocID="{FF7E1FDB-452C-4ABE-BDB3-37D2F4538576}" presName="spacer" presStyleCnt="0"/>
      <dgm:spPr/>
    </dgm:pt>
    <dgm:pt modelId="{A83F0641-D437-4F99-8FF5-DCC6AE699AE8}" type="pres">
      <dgm:prSet presAssocID="{660231E6-C1BD-4850-BE16-A6DD1217CB0C}" presName="parentText" presStyleLbl="node1" presStyleIdx="1" presStyleCnt="5" custLinFactY="693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D298B-F47E-410C-A692-B98908E164B1}" type="pres">
      <dgm:prSet presAssocID="{9DE9071D-5FC4-4242-A7A9-B7D42C8BA2E6}" presName="spacer" presStyleCnt="0"/>
      <dgm:spPr/>
    </dgm:pt>
    <dgm:pt modelId="{FDE16A75-E698-4939-A682-2F000F4A72E9}" type="pres">
      <dgm:prSet presAssocID="{A869395B-85AB-41A7-96A0-A6EC1D5C752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F7DE48-8890-4695-A8D6-434930584ECA}" type="pres">
      <dgm:prSet presAssocID="{A3F792D8-A7E7-44CF-98F2-279626CCAC52}" presName="spacer" presStyleCnt="0"/>
      <dgm:spPr/>
    </dgm:pt>
    <dgm:pt modelId="{26739FB8-AD8C-426F-B5E1-9D6FE8A3F189}" type="pres">
      <dgm:prSet presAssocID="{5C4F36F0-B5F6-47AA-B410-FA35CDA95E5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877CB3-B21A-4989-97F9-5E56777A0740}" type="pres">
      <dgm:prSet presAssocID="{99979560-FAB0-4ECB-8356-E3E3EBFC86B4}" presName="spacer" presStyleCnt="0"/>
      <dgm:spPr/>
    </dgm:pt>
    <dgm:pt modelId="{7EABE677-7C19-49BB-A789-04161EF5CCEE}" type="pres">
      <dgm:prSet presAssocID="{62486418-0465-4DBD-84F4-9493A572BAA3}" presName="parentText" presStyleLbl="node1" presStyleIdx="4" presStyleCnt="5" custLinFactNeighborX="1163" custLinFactNeighborY="952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4B9284-FFF0-452F-A9A4-41291E94E25C}" srcId="{1A9A6E66-684C-4853-B292-C5051ACC3FB4}" destId="{660231E6-C1BD-4850-BE16-A6DD1217CB0C}" srcOrd="1" destOrd="0" parTransId="{AB630E1C-3743-4FD0-8300-0F0C30C78C44}" sibTransId="{9DE9071D-5FC4-4242-A7A9-B7D42C8BA2E6}"/>
    <dgm:cxn modelId="{7622BE69-9085-48A2-8739-938270665C09}" srcId="{1A9A6E66-684C-4853-B292-C5051ACC3FB4}" destId="{5C4F36F0-B5F6-47AA-B410-FA35CDA95E5E}" srcOrd="3" destOrd="0" parTransId="{918B7EF0-F8BD-4C39-90F8-9EA710EBBA4B}" sibTransId="{99979560-FAB0-4ECB-8356-E3E3EBFC86B4}"/>
    <dgm:cxn modelId="{48EDD3AA-63CC-4DE4-9527-FED2E354C3DF}" type="presOf" srcId="{62486418-0465-4DBD-84F4-9493A572BAA3}" destId="{7EABE677-7C19-49BB-A789-04161EF5CCEE}" srcOrd="0" destOrd="0" presId="urn:microsoft.com/office/officeart/2005/8/layout/vList2"/>
    <dgm:cxn modelId="{EE308C88-3F5C-42C5-AD00-9E3E9C556D6E}" srcId="{1A9A6E66-684C-4853-B292-C5051ACC3FB4}" destId="{7612AC69-7313-4B91-846C-04C668D49868}" srcOrd="0" destOrd="0" parTransId="{D281E510-DC33-49BF-8251-869EE4A1433B}" sibTransId="{FF7E1FDB-452C-4ABE-BDB3-37D2F4538576}"/>
    <dgm:cxn modelId="{9B4ACB4B-5C3A-42E7-A43D-F8B1065467CB}" srcId="{1A9A6E66-684C-4853-B292-C5051ACC3FB4}" destId="{62486418-0465-4DBD-84F4-9493A572BAA3}" srcOrd="4" destOrd="0" parTransId="{2349867B-6101-45E3-91AA-0B3A58B027E1}" sibTransId="{8EDD5B3C-0A6B-40DA-A62A-5BE9699A40A7}"/>
    <dgm:cxn modelId="{D82EF4EE-A532-4057-AD78-0D5B364D185A}" srcId="{1A9A6E66-684C-4853-B292-C5051ACC3FB4}" destId="{A869395B-85AB-41A7-96A0-A6EC1D5C7520}" srcOrd="2" destOrd="0" parTransId="{CD915A6C-7F95-4B54-AE18-93AA662653A8}" sibTransId="{A3F792D8-A7E7-44CF-98F2-279626CCAC52}"/>
    <dgm:cxn modelId="{4B23286F-D3C4-4AA3-BD00-1B199F8C7C5E}" type="presOf" srcId="{1A9A6E66-684C-4853-B292-C5051ACC3FB4}" destId="{18BCE5FC-7C59-4B06-B91F-5BFB3490FC45}" srcOrd="0" destOrd="0" presId="urn:microsoft.com/office/officeart/2005/8/layout/vList2"/>
    <dgm:cxn modelId="{95E5DA58-4202-43CC-BF9B-6D1329D52C29}" type="presOf" srcId="{660231E6-C1BD-4850-BE16-A6DD1217CB0C}" destId="{A83F0641-D437-4F99-8FF5-DCC6AE699AE8}" srcOrd="0" destOrd="0" presId="urn:microsoft.com/office/officeart/2005/8/layout/vList2"/>
    <dgm:cxn modelId="{6AB5ACBB-9676-4538-8558-A7504ACCA0F6}" type="presOf" srcId="{A869395B-85AB-41A7-96A0-A6EC1D5C7520}" destId="{FDE16A75-E698-4939-A682-2F000F4A72E9}" srcOrd="0" destOrd="0" presId="urn:microsoft.com/office/officeart/2005/8/layout/vList2"/>
    <dgm:cxn modelId="{87C56281-A178-4930-8948-08F560628717}" type="presOf" srcId="{7612AC69-7313-4B91-846C-04C668D49868}" destId="{FEBE2689-E09D-446C-AA15-A2B94617D87F}" srcOrd="0" destOrd="0" presId="urn:microsoft.com/office/officeart/2005/8/layout/vList2"/>
    <dgm:cxn modelId="{0E842335-4C91-44A0-B4B7-444374BA0496}" type="presOf" srcId="{5C4F36F0-B5F6-47AA-B410-FA35CDA95E5E}" destId="{26739FB8-AD8C-426F-B5E1-9D6FE8A3F189}" srcOrd="0" destOrd="0" presId="urn:microsoft.com/office/officeart/2005/8/layout/vList2"/>
    <dgm:cxn modelId="{61542468-129E-4B4D-97CA-EAB01A28BCFD}" type="presParOf" srcId="{18BCE5FC-7C59-4B06-B91F-5BFB3490FC45}" destId="{FEBE2689-E09D-446C-AA15-A2B94617D87F}" srcOrd="0" destOrd="0" presId="urn:microsoft.com/office/officeart/2005/8/layout/vList2"/>
    <dgm:cxn modelId="{3EA7ED53-974F-404F-9307-609FF30D202E}" type="presParOf" srcId="{18BCE5FC-7C59-4B06-B91F-5BFB3490FC45}" destId="{9B21906C-4AA0-4CB1-BC94-9ECB5D4520F3}" srcOrd="1" destOrd="0" presId="urn:microsoft.com/office/officeart/2005/8/layout/vList2"/>
    <dgm:cxn modelId="{512FC107-58F9-463D-96C0-9C0BA8B8752A}" type="presParOf" srcId="{18BCE5FC-7C59-4B06-B91F-5BFB3490FC45}" destId="{A83F0641-D437-4F99-8FF5-DCC6AE699AE8}" srcOrd="2" destOrd="0" presId="urn:microsoft.com/office/officeart/2005/8/layout/vList2"/>
    <dgm:cxn modelId="{C1B20CE6-088E-4FC7-BFD5-76E0FD8E02E0}" type="presParOf" srcId="{18BCE5FC-7C59-4B06-B91F-5BFB3490FC45}" destId="{9E7D298B-F47E-410C-A692-B98908E164B1}" srcOrd="3" destOrd="0" presId="urn:microsoft.com/office/officeart/2005/8/layout/vList2"/>
    <dgm:cxn modelId="{EC8B7AB5-7D20-4F7A-BF35-74ED3B0A45AF}" type="presParOf" srcId="{18BCE5FC-7C59-4B06-B91F-5BFB3490FC45}" destId="{FDE16A75-E698-4939-A682-2F000F4A72E9}" srcOrd="4" destOrd="0" presId="urn:microsoft.com/office/officeart/2005/8/layout/vList2"/>
    <dgm:cxn modelId="{1B38AFE0-0806-4E01-BE18-1A6862678D7E}" type="presParOf" srcId="{18BCE5FC-7C59-4B06-B91F-5BFB3490FC45}" destId="{62F7DE48-8890-4695-A8D6-434930584ECA}" srcOrd="5" destOrd="0" presId="urn:microsoft.com/office/officeart/2005/8/layout/vList2"/>
    <dgm:cxn modelId="{135F917F-E5EC-403F-B522-CD715F3516FB}" type="presParOf" srcId="{18BCE5FC-7C59-4B06-B91F-5BFB3490FC45}" destId="{26739FB8-AD8C-426F-B5E1-9D6FE8A3F189}" srcOrd="6" destOrd="0" presId="urn:microsoft.com/office/officeart/2005/8/layout/vList2"/>
    <dgm:cxn modelId="{274FC473-D637-4313-B0FF-7BE0E6D78A4B}" type="presParOf" srcId="{18BCE5FC-7C59-4B06-B91F-5BFB3490FC45}" destId="{75877CB3-B21A-4989-97F9-5E56777A0740}" srcOrd="7" destOrd="0" presId="urn:microsoft.com/office/officeart/2005/8/layout/vList2"/>
    <dgm:cxn modelId="{A935C0F1-9DA6-4676-AFD8-E545F340819D}" type="presParOf" srcId="{18BCE5FC-7C59-4B06-B91F-5BFB3490FC45}" destId="{7EABE677-7C19-49BB-A789-04161EF5CCE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24BB8DCE-F3EC-4620-B6DD-E6942121856C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D2743C-CDBF-4F41-B718-BFCFC2DF096A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 rtl="0">
            <a:spcAft>
              <a:spcPts val="0"/>
            </a:spcAft>
          </a:pPr>
          <a:r>
            <a:rPr lang="ru-RU" sz="2800" b="1" i="1" dirty="0" smtClean="0"/>
            <a:t>Муниципальная программа </a:t>
          </a:r>
        </a:p>
        <a:p>
          <a:pPr algn="ctr" rtl="0">
            <a:spcAft>
              <a:spcPts val="0"/>
            </a:spcAft>
          </a:pPr>
          <a:r>
            <a:rPr lang="ru-RU" sz="2800" b="1" i="1" dirty="0" smtClean="0"/>
            <a:t>«Культура города Минусинска» </a:t>
          </a:r>
          <a:endParaRPr lang="ru-RU" sz="2800" b="1" i="1" dirty="0"/>
        </a:p>
      </dgm:t>
    </dgm:pt>
    <dgm:pt modelId="{DBB46392-B78F-4342-A0B7-10CFDD4F14C6}" type="parTrans" cxnId="{94466449-723E-4B91-A1E2-798F7D7414E1}">
      <dgm:prSet/>
      <dgm:spPr/>
      <dgm:t>
        <a:bodyPr/>
        <a:lstStyle/>
        <a:p>
          <a:endParaRPr lang="ru-RU"/>
        </a:p>
      </dgm:t>
    </dgm:pt>
    <dgm:pt modelId="{095ECFDA-E2DD-40AD-A493-19B90D9066E2}" type="sibTrans" cxnId="{94466449-723E-4B91-A1E2-798F7D7414E1}">
      <dgm:prSet/>
      <dgm:spPr/>
      <dgm:t>
        <a:bodyPr/>
        <a:lstStyle/>
        <a:p>
          <a:endParaRPr lang="ru-RU"/>
        </a:p>
      </dgm:t>
    </dgm:pt>
    <dgm:pt modelId="{F8D5BB32-AA41-430B-9498-3CA0FB0E65CB}" type="pres">
      <dgm:prSet presAssocID="{24BB8DCE-F3EC-4620-B6DD-E694212185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9B3CC2-51A5-4365-B770-9A037896F07C}" type="pres">
      <dgm:prSet presAssocID="{57D2743C-CDBF-4F41-B718-BFCFC2DF096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FB035B-9004-4ED7-BB8B-831379564141}" type="presOf" srcId="{24BB8DCE-F3EC-4620-B6DD-E6942121856C}" destId="{F8D5BB32-AA41-430B-9498-3CA0FB0E65CB}" srcOrd="0" destOrd="0" presId="urn:microsoft.com/office/officeart/2005/8/layout/vList2"/>
    <dgm:cxn modelId="{FB166BC6-40D5-4D80-84A9-2510109A6271}" type="presOf" srcId="{57D2743C-CDBF-4F41-B718-BFCFC2DF096A}" destId="{6E9B3CC2-51A5-4365-B770-9A037896F07C}" srcOrd="0" destOrd="0" presId="urn:microsoft.com/office/officeart/2005/8/layout/vList2"/>
    <dgm:cxn modelId="{94466449-723E-4B91-A1E2-798F7D7414E1}" srcId="{24BB8DCE-F3EC-4620-B6DD-E6942121856C}" destId="{57D2743C-CDBF-4F41-B718-BFCFC2DF096A}" srcOrd="0" destOrd="0" parTransId="{DBB46392-B78F-4342-A0B7-10CFDD4F14C6}" sibTransId="{095ECFDA-E2DD-40AD-A493-19B90D9066E2}"/>
    <dgm:cxn modelId="{1BE1D63A-56F3-495D-87FB-97D27307A120}" type="presParOf" srcId="{F8D5BB32-AA41-430B-9498-3CA0FB0E65CB}" destId="{6E9B3CC2-51A5-4365-B770-9A037896F0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24BB8DCE-F3EC-4620-B6DD-E6942121856C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D2743C-CDBF-4F41-B718-BFCFC2DF096A}">
      <dgm:prSet/>
      <dgm:spPr>
        <a:solidFill>
          <a:srgbClr val="2ED7E4"/>
        </a:solidFill>
      </dgm:spPr>
      <dgm:t>
        <a:bodyPr/>
        <a:lstStyle/>
        <a:p>
          <a:pPr algn="ctr" rtl="0"/>
          <a:r>
            <a:rPr lang="ru-RU" b="1" i="1" dirty="0" smtClean="0"/>
            <a:t>Муниципальная программа «Физическая культура и спорт в муниципальном образовании город Минусинск» </a:t>
          </a:r>
          <a:endParaRPr lang="ru-RU" b="1" i="1" dirty="0"/>
        </a:p>
      </dgm:t>
    </dgm:pt>
    <dgm:pt modelId="{DBB46392-B78F-4342-A0B7-10CFDD4F14C6}" type="parTrans" cxnId="{94466449-723E-4B91-A1E2-798F7D7414E1}">
      <dgm:prSet/>
      <dgm:spPr/>
      <dgm:t>
        <a:bodyPr/>
        <a:lstStyle/>
        <a:p>
          <a:endParaRPr lang="ru-RU"/>
        </a:p>
      </dgm:t>
    </dgm:pt>
    <dgm:pt modelId="{095ECFDA-E2DD-40AD-A493-19B90D9066E2}" type="sibTrans" cxnId="{94466449-723E-4B91-A1E2-798F7D7414E1}">
      <dgm:prSet/>
      <dgm:spPr/>
      <dgm:t>
        <a:bodyPr/>
        <a:lstStyle/>
        <a:p>
          <a:endParaRPr lang="ru-RU"/>
        </a:p>
      </dgm:t>
    </dgm:pt>
    <dgm:pt modelId="{F8D5BB32-AA41-430B-9498-3CA0FB0E65CB}" type="pres">
      <dgm:prSet presAssocID="{24BB8DCE-F3EC-4620-B6DD-E694212185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9B3CC2-51A5-4365-B770-9A037896F07C}" type="pres">
      <dgm:prSet presAssocID="{57D2743C-CDBF-4F41-B718-BFCFC2DF096A}" presName="parentText" presStyleLbl="node1" presStyleIdx="0" presStyleCnt="1" custLinFactNeighborX="2814" custLinFactNeighborY="22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2F24ED-63A5-4D18-B300-546C221DE885}" type="presOf" srcId="{24BB8DCE-F3EC-4620-B6DD-E6942121856C}" destId="{F8D5BB32-AA41-430B-9498-3CA0FB0E65CB}" srcOrd="0" destOrd="0" presId="urn:microsoft.com/office/officeart/2005/8/layout/vList2"/>
    <dgm:cxn modelId="{63633AA7-77F3-44F5-A663-8C3D1864C85E}" type="presOf" srcId="{57D2743C-CDBF-4F41-B718-BFCFC2DF096A}" destId="{6E9B3CC2-51A5-4365-B770-9A037896F07C}" srcOrd="0" destOrd="0" presId="urn:microsoft.com/office/officeart/2005/8/layout/vList2"/>
    <dgm:cxn modelId="{94466449-723E-4B91-A1E2-798F7D7414E1}" srcId="{24BB8DCE-F3EC-4620-B6DD-E6942121856C}" destId="{57D2743C-CDBF-4F41-B718-BFCFC2DF096A}" srcOrd="0" destOrd="0" parTransId="{DBB46392-B78F-4342-A0B7-10CFDD4F14C6}" sibTransId="{095ECFDA-E2DD-40AD-A493-19B90D9066E2}"/>
    <dgm:cxn modelId="{7F91BCE8-B2C4-4C20-9723-5758F2081A02}" type="presParOf" srcId="{F8D5BB32-AA41-430B-9498-3CA0FB0E65CB}" destId="{6E9B3CC2-51A5-4365-B770-9A037896F0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2FE15CDE-A6DE-43BE-B924-EF0DD5E6573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6BFD5D-BF27-4430-A16A-88D7A516173E}">
      <dgm:prSet/>
      <dgm:spPr/>
      <dgm:t>
        <a:bodyPr/>
        <a:lstStyle/>
        <a:p>
          <a:pPr algn="ctr" rtl="0"/>
          <a:r>
            <a:rPr lang="ru-RU" b="1" i="1" dirty="0" smtClean="0"/>
            <a:t>Расходы городского бюджета на 1 жителя города Минусинска составляют:</a:t>
          </a:r>
          <a:endParaRPr lang="ru-RU" b="1" i="1" dirty="0"/>
        </a:p>
      </dgm:t>
    </dgm:pt>
    <dgm:pt modelId="{13478C85-22FC-4C79-BF3A-F8F131F9B6A0}" type="parTrans" cxnId="{5E4F0B75-5219-4964-9164-61BA6CFF47D1}">
      <dgm:prSet/>
      <dgm:spPr/>
      <dgm:t>
        <a:bodyPr/>
        <a:lstStyle/>
        <a:p>
          <a:endParaRPr lang="ru-RU"/>
        </a:p>
      </dgm:t>
    </dgm:pt>
    <dgm:pt modelId="{089EF33B-F123-479B-BD10-D912A9D9DE12}" type="sibTrans" cxnId="{5E4F0B75-5219-4964-9164-61BA6CFF47D1}">
      <dgm:prSet/>
      <dgm:spPr/>
      <dgm:t>
        <a:bodyPr/>
        <a:lstStyle/>
        <a:p>
          <a:endParaRPr lang="ru-RU"/>
        </a:p>
      </dgm:t>
    </dgm:pt>
    <dgm:pt modelId="{8138E699-2F08-4F4B-BA7C-D8EAC3DD51F6}" type="pres">
      <dgm:prSet presAssocID="{2FE15CDE-A6DE-43BE-B924-EF0DD5E6573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FEFBF8-F632-4485-989E-F24E0FFF7616}" type="pres">
      <dgm:prSet presAssocID="{6A6BFD5D-BF27-4430-A16A-88D7A516173E}" presName="parentText" presStyleLbl="node1" presStyleIdx="0" presStyleCnt="1" custLinFactNeighborX="2751" custLinFactNeighborY="-485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E4F0B75-5219-4964-9164-61BA6CFF47D1}" srcId="{2FE15CDE-A6DE-43BE-B924-EF0DD5E6573A}" destId="{6A6BFD5D-BF27-4430-A16A-88D7A516173E}" srcOrd="0" destOrd="0" parTransId="{13478C85-22FC-4C79-BF3A-F8F131F9B6A0}" sibTransId="{089EF33B-F123-479B-BD10-D912A9D9DE12}"/>
    <dgm:cxn modelId="{720BB23E-4222-474E-AA2C-6B73DDA605D1}" type="presOf" srcId="{2FE15CDE-A6DE-43BE-B924-EF0DD5E6573A}" destId="{8138E699-2F08-4F4B-BA7C-D8EAC3DD51F6}" srcOrd="0" destOrd="0" presId="urn:microsoft.com/office/officeart/2005/8/layout/vList2"/>
    <dgm:cxn modelId="{8B015FA4-9A98-4C5B-896F-4DBF0405291C}" type="presOf" srcId="{6A6BFD5D-BF27-4430-A16A-88D7A516173E}" destId="{A7FEFBF8-F632-4485-989E-F24E0FFF7616}" srcOrd="0" destOrd="0" presId="urn:microsoft.com/office/officeart/2005/8/layout/vList2"/>
    <dgm:cxn modelId="{84EA2E9D-8891-4274-9B01-823F36B0E108}" type="presParOf" srcId="{8138E699-2F08-4F4B-BA7C-D8EAC3DD51F6}" destId="{A7FEFBF8-F632-4485-989E-F24E0FFF76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A07609D-5866-4E74-997D-719F92E7F062}">
      <dsp:nvSpPr>
        <dsp:cNvPr id="0" name=""/>
        <dsp:cNvSpPr/>
      </dsp:nvSpPr>
      <dsp:spPr>
        <a:xfrm rot="10800000">
          <a:off x="2257396" y="0"/>
          <a:ext cx="5472684" cy="1143000"/>
        </a:xfrm>
        <a:prstGeom prst="homePlate">
          <a:avLst/>
        </a:prstGeom>
        <a:gradFill rotWithShape="0">
          <a:gsLst>
            <a:gs pos="12675">
              <a:srgbClr val="12D5C4"/>
            </a:gs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4031" tIns="114300" rIns="21336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Решения, реализованные в 2014 году:</a:t>
          </a:r>
          <a:endParaRPr lang="ru-RU" sz="3000" b="1" i="0" kern="1200" dirty="0"/>
        </a:p>
      </dsp:txBody>
      <dsp:txXfrm rot="10800000">
        <a:off x="2257396" y="0"/>
        <a:ext cx="5472684" cy="1143000"/>
      </dsp:txXfrm>
    </dsp:sp>
    <dsp:sp modelId="{23917D37-C044-4C33-855B-EC6202F9D6C1}">
      <dsp:nvSpPr>
        <dsp:cNvPr id="0" name=""/>
        <dsp:cNvSpPr/>
      </dsp:nvSpPr>
      <dsp:spPr>
        <a:xfrm>
          <a:off x="1094291" y="0"/>
          <a:ext cx="1136667" cy="114300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CDB5D5C-15D0-4640-8CDF-5DB9A43D6911}">
      <dsp:nvSpPr>
        <dsp:cNvPr id="0" name=""/>
        <dsp:cNvSpPr/>
      </dsp:nvSpPr>
      <dsp:spPr>
        <a:xfrm>
          <a:off x="0" y="51463"/>
          <a:ext cx="7729534" cy="4780226"/>
        </a:xfrm>
        <a:prstGeom prst="rightArrow">
          <a:avLst/>
        </a:prstGeom>
        <a:gradFill rotWithShape="0">
          <a:gsLst>
            <a:gs pos="0">
              <a:srgbClr val="3099E0"/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E862E9-6C2D-4DBB-B19A-6057DB4C3808}">
      <dsp:nvSpPr>
        <dsp:cNvPr id="0" name=""/>
        <dsp:cNvSpPr/>
      </dsp:nvSpPr>
      <dsp:spPr>
        <a:xfrm>
          <a:off x="189033" y="1500197"/>
          <a:ext cx="6331560" cy="1899421"/>
        </a:xfrm>
        <a:prstGeom prst="rect">
          <a:avLst/>
        </a:prstGeom>
        <a:gradFill rotWithShape="0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84480" rIns="0" bIns="2844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bg1"/>
              </a:solidFill>
            </a:rPr>
            <a:t>31.01.2014 на заседании рабочей группы был утвержден План мероприятий по росту доходов, оптимизации расходов муниципального образования город Минусинск</a:t>
          </a:r>
          <a:endParaRPr lang="ru-RU" sz="2800" i="1" kern="1200" dirty="0">
            <a:solidFill>
              <a:schemeClr val="bg1"/>
            </a:solidFill>
          </a:endParaRPr>
        </a:p>
      </dsp:txBody>
      <dsp:txXfrm>
        <a:off x="189033" y="1500197"/>
        <a:ext cx="6331560" cy="189942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25A56F7-0FBC-4F2B-96A4-D04B52C43E2E}">
      <dsp:nvSpPr>
        <dsp:cNvPr id="0" name=""/>
        <dsp:cNvSpPr/>
      </dsp:nvSpPr>
      <dsp:spPr>
        <a:xfrm>
          <a:off x="2270431" y="2342897"/>
          <a:ext cx="3246245" cy="1126683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Результаты, достигнутые в ходе реализации Плана мероприятий</a:t>
          </a:r>
          <a:endParaRPr lang="ru-RU" sz="1400" kern="1200" dirty="0"/>
        </a:p>
      </dsp:txBody>
      <dsp:txXfrm>
        <a:off x="2270431" y="2342897"/>
        <a:ext cx="3246245" cy="1126683"/>
      </dsp:txXfrm>
    </dsp:sp>
    <dsp:sp modelId="{CE121E96-BA86-4390-979A-D6EF3DD52F74}">
      <dsp:nvSpPr>
        <dsp:cNvPr id="0" name=""/>
        <dsp:cNvSpPr/>
      </dsp:nvSpPr>
      <dsp:spPr>
        <a:xfrm rot="16198947">
          <a:off x="3640735" y="1474736"/>
          <a:ext cx="562600" cy="9484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 rot="16198947">
        <a:off x="3640735" y="1474736"/>
        <a:ext cx="562600" cy="948459"/>
      </dsp:txXfrm>
    </dsp:sp>
    <dsp:sp modelId="{9D112A71-F74E-4649-9479-0B165A443126}">
      <dsp:nvSpPr>
        <dsp:cNvPr id="0" name=""/>
        <dsp:cNvSpPr/>
      </dsp:nvSpPr>
      <dsp:spPr>
        <a:xfrm>
          <a:off x="2510003" y="3"/>
          <a:ext cx="2765828" cy="165164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j-lt"/>
              <a:cs typeface="Times New Roman" pitchFamily="18" charset="0"/>
            </a:rPr>
            <a:t>Увеличение налогового потенциала и доходов городского бюджета</a:t>
          </a:r>
          <a:endParaRPr lang="ru-RU" sz="1400" kern="1200" dirty="0">
            <a:latin typeface="+mj-lt"/>
            <a:cs typeface="Times New Roman" pitchFamily="18" charset="0"/>
          </a:endParaRPr>
        </a:p>
      </dsp:txBody>
      <dsp:txXfrm>
        <a:off x="2510003" y="3"/>
        <a:ext cx="2765828" cy="1651645"/>
      </dsp:txXfrm>
    </dsp:sp>
    <dsp:sp modelId="{1F05A16F-C15F-42B8-A6E4-14851153A74C}">
      <dsp:nvSpPr>
        <dsp:cNvPr id="0" name=""/>
        <dsp:cNvSpPr/>
      </dsp:nvSpPr>
      <dsp:spPr>
        <a:xfrm rot="21531898">
          <a:off x="5600647" y="2463005"/>
          <a:ext cx="355016" cy="8117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/>
        </a:p>
      </dsp:txBody>
      <dsp:txXfrm rot="21531898">
        <a:off x="5600647" y="2463005"/>
        <a:ext cx="355016" cy="811791"/>
      </dsp:txXfrm>
    </dsp:sp>
    <dsp:sp modelId="{94FF8636-44F8-49F6-8690-82F1C42694C2}">
      <dsp:nvSpPr>
        <dsp:cNvPr id="0" name=""/>
        <dsp:cNvSpPr/>
      </dsp:nvSpPr>
      <dsp:spPr>
        <a:xfrm>
          <a:off x="6058562" y="1191853"/>
          <a:ext cx="1728179" cy="3308743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Сокращение расходов на текущее содержание органов местного самоуправления и муниципальных учреждений, сокращение численности муниципальных служащих</a:t>
          </a:r>
          <a:endParaRPr lang="ru-RU" sz="1100" kern="1200" dirty="0"/>
        </a:p>
      </dsp:txBody>
      <dsp:txXfrm>
        <a:off x="6058562" y="1191853"/>
        <a:ext cx="1728179" cy="3308743"/>
      </dsp:txXfrm>
    </dsp:sp>
    <dsp:sp modelId="{3B935FE8-53B8-4A4F-AFB0-097EB7049E2A}">
      <dsp:nvSpPr>
        <dsp:cNvPr id="0" name=""/>
        <dsp:cNvSpPr/>
      </dsp:nvSpPr>
      <dsp:spPr>
        <a:xfrm rot="5377347">
          <a:off x="3623172" y="3380452"/>
          <a:ext cx="567580" cy="987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200" kern="1200"/>
        </a:p>
      </dsp:txBody>
      <dsp:txXfrm rot="5377347">
        <a:off x="3623172" y="3380452"/>
        <a:ext cx="567580" cy="987298"/>
      </dsp:txXfrm>
    </dsp:sp>
    <dsp:sp modelId="{AC882E32-327E-4B8E-A84A-EA2BA7E2899C}">
      <dsp:nvSpPr>
        <dsp:cNvPr id="0" name=""/>
        <dsp:cNvSpPr/>
      </dsp:nvSpPr>
      <dsp:spPr>
        <a:xfrm>
          <a:off x="2492776" y="4221162"/>
          <a:ext cx="2828485" cy="145676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Снижение задолженности, в том числе проведение мероприятий по легализации заработной платы</a:t>
          </a:r>
          <a:endParaRPr lang="ru-RU" sz="1200" kern="1200" dirty="0"/>
        </a:p>
      </dsp:txBody>
      <dsp:txXfrm>
        <a:off x="2492776" y="4221162"/>
        <a:ext cx="2828485" cy="1456767"/>
      </dsp:txXfrm>
    </dsp:sp>
    <dsp:sp modelId="{F595F095-3D72-4290-8725-5A858ED6BC2B}">
      <dsp:nvSpPr>
        <dsp:cNvPr id="0" name=""/>
        <dsp:cNvSpPr/>
      </dsp:nvSpPr>
      <dsp:spPr>
        <a:xfrm rot="10808326">
          <a:off x="1859719" y="2427243"/>
          <a:ext cx="366317" cy="9382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/>
        </a:p>
      </dsp:txBody>
      <dsp:txXfrm rot="10808326">
        <a:off x="1859719" y="2427243"/>
        <a:ext cx="366317" cy="938232"/>
      </dsp:txXfrm>
    </dsp:sp>
    <dsp:sp modelId="{D04B8C6B-D959-4709-860A-CCF2262D1485}">
      <dsp:nvSpPr>
        <dsp:cNvPr id="0" name=""/>
        <dsp:cNvSpPr/>
      </dsp:nvSpPr>
      <dsp:spPr>
        <a:xfrm>
          <a:off x="0" y="982956"/>
          <a:ext cx="1728915" cy="3408104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Повышение качества управления муниципальными финансами главных распорядителей бюджетных средств</a:t>
          </a:r>
          <a:endParaRPr lang="ru-RU" sz="1100" kern="1200" dirty="0"/>
        </a:p>
      </dsp:txBody>
      <dsp:txXfrm>
        <a:off x="0" y="982956"/>
        <a:ext cx="1728915" cy="340810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9D5AAB-B06E-4AD7-BD0F-CA96864CEFDD}">
      <dsp:nvSpPr>
        <dsp:cNvPr id="0" name=""/>
        <dsp:cNvSpPr/>
      </dsp:nvSpPr>
      <dsp:spPr>
        <a:xfrm rot="5400000">
          <a:off x="-535530" y="600079"/>
          <a:ext cx="4000528" cy="2800369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i="1" kern="1200" dirty="0" smtClean="0">
              <a:solidFill>
                <a:schemeClr val="tx1"/>
              </a:solidFill>
            </a:rPr>
            <a:t>Целью бюджетной политики на 2015 год и плановый период 2016 - 2017 годов</a:t>
          </a:r>
          <a:endParaRPr lang="ru-RU" sz="2100" b="1" i="1" kern="1200" dirty="0">
            <a:solidFill>
              <a:schemeClr val="tx1"/>
            </a:solidFill>
          </a:endParaRPr>
        </a:p>
      </dsp:txBody>
      <dsp:txXfrm rot="5400000">
        <a:off x="-535530" y="600079"/>
        <a:ext cx="4000528" cy="2800369"/>
      </dsp:txXfrm>
    </dsp:sp>
    <dsp:sp modelId="{F154A3FA-5A02-4BF3-A61E-F1A91715681F}">
      <dsp:nvSpPr>
        <dsp:cNvPr id="0" name=""/>
        <dsp:cNvSpPr/>
      </dsp:nvSpPr>
      <dsp:spPr>
        <a:xfrm rot="5400000">
          <a:off x="3847068" y="-1046698"/>
          <a:ext cx="2600343" cy="4693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обеспечение устойчивости консолидированного бюджета муниципального образования город Минусинск и безусловное исполнение принятых обязательств наиболее эффективным способом</a:t>
          </a:r>
          <a:endParaRPr lang="ru-RU" sz="2000" kern="1200" dirty="0"/>
        </a:p>
      </dsp:txBody>
      <dsp:txXfrm rot="5400000">
        <a:off x="3847068" y="-1046698"/>
        <a:ext cx="2600343" cy="46937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254684-D19B-4CEB-82E8-97560BBF1FD7}">
      <dsp:nvSpPr>
        <dsp:cNvPr id="0" name=""/>
        <dsp:cNvSpPr/>
      </dsp:nvSpPr>
      <dsp:spPr>
        <a:xfrm>
          <a:off x="606544" y="0"/>
          <a:ext cx="3714800" cy="37148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BED3B8-E4A8-45EA-85CC-A73D1DA3B5EB}">
      <dsp:nvSpPr>
        <dsp:cNvPr id="0" name=""/>
        <dsp:cNvSpPr/>
      </dsp:nvSpPr>
      <dsp:spPr>
        <a:xfrm>
          <a:off x="2793224" y="373475"/>
          <a:ext cx="2414620" cy="879362"/>
        </a:xfrm>
        <a:prstGeom prst="round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эффективности бюджетных расходов</a:t>
          </a:r>
          <a:endParaRPr lang="ru-RU" sz="1500" kern="1200" dirty="0"/>
        </a:p>
      </dsp:txBody>
      <dsp:txXfrm>
        <a:off x="2793224" y="373475"/>
        <a:ext cx="2414620" cy="879362"/>
      </dsp:txXfrm>
    </dsp:sp>
    <dsp:sp modelId="{5A0730CA-FBBF-42F9-A29F-F7F2417C7E80}">
      <dsp:nvSpPr>
        <dsp:cNvPr id="0" name=""/>
        <dsp:cNvSpPr/>
      </dsp:nvSpPr>
      <dsp:spPr>
        <a:xfrm>
          <a:off x="2793224" y="1362758"/>
          <a:ext cx="2414620" cy="879362"/>
        </a:xfrm>
        <a:prstGeom prst="roundRect">
          <a:avLst/>
        </a:prstGeom>
        <a:solidFill>
          <a:schemeClr val="accent2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Реализация задач, поставленных в указах Президента РФ 2012 года</a:t>
          </a:r>
          <a:endParaRPr lang="ru-RU" sz="1500" kern="1200" dirty="0"/>
        </a:p>
      </dsp:txBody>
      <dsp:txXfrm>
        <a:off x="2793224" y="1362758"/>
        <a:ext cx="2414620" cy="879362"/>
      </dsp:txXfrm>
    </dsp:sp>
    <dsp:sp modelId="{A816EE48-7E03-4E5B-82A8-55036DF850E3}">
      <dsp:nvSpPr>
        <dsp:cNvPr id="0" name=""/>
        <dsp:cNvSpPr/>
      </dsp:nvSpPr>
      <dsp:spPr>
        <a:xfrm>
          <a:off x="2793224" y="2352041"/>
          <a:ext cx="2414620" cy="879362"/>
        </a:xfrm>
        <a:prstGeom prst="round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Повышение открытости и прозрачности городского бюджета</a:t>
          </a:r>
          <a:endParaRPr lang="ru-RU" sz="1500" kern="1200" dirty="0"/>
        </a:p>
      </dsp:txBody>
      <dsp:txXfrm>
        <a:off x="2793224" y="2352041"/>
        <a:ext cx="2414620" cy="87936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CC223D-68EF-46AA-A004-58D21D73C58E}">
      <dsp:nvSpPr>
        <dsp:cNvPr id="0" name=""/>
        <dsp:cNvSpPr/>
      </dsp:nvSpPr>
      <dsp:spPr>
        <a:xfrm>
          <a:off x="0" y="0"/>
          <a:ext cx="7572428" cy="99925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Основные подходы к формированию бюджетных расходов в 2015-2017 годах: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572428" cy="99925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3E7862-8A0E-4077-9682-24A59FEE4AC0}">
      <dsp:nvSpPr>
        <dsp:cNvPr id="0" name=""/>
        <dsp:cNvSpPr/>
      </dsp:nvSpPr>
      <dsp:spPr>
        <a:xfrm rot="5400000">
          <a:off x="-240615" y="573036"/>
          <a:ext cx="1604101" cy="11228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/>
        </a:p>
      </dsp:txBody>
      <dsp:txXfrm rot="5400000">
        <a:off x="-240615" y="573036"/>
        <a:ext cx="1604101" cy="1122870"/>
      </dsp:txXfrm>
    </dsp:sp>
    <dsp:sp modelId="{DCEB7EDB-E576-4906-B4A3-0206A610A323}">
      <dsp:nvSpPr>
        <dsp:cNvPr id="0" name=""/>
        <dsp:cNvSpPr/>
      </dsp:nvSpPr>
      <dsp:spPr>
        <a:xfrm rot="5400000">
          <a:off x="3471222" y="-2290328"/>
          <a:ext cx="1679776" cy="6288164"/>
        </a:xfrm>
        <a:prstGeom prst="round2Same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i="0" kern="1200" dirty="0" smtClean="0"/>
            <a:t>индексация расходов:</a:t>
          </a:r>
          <a:endParaRPr lang="ru-RU" sz="2000" b="1" i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на оплату труда муниципальных служащих и работников бюджетной сферы края с 1 октября 2015 года – на 5 %;</a:t>
          </a:r>
          <a:endParaRPr lang="ru-RU" sz="16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на коммунальные услуги для бюджетных учреждений на 6,2 %, с учетом 3% экономии от внедрения энергосберегающих технологий;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 rot="5400000">
        <a:off x="3471222" y="-2290328"/>
        <a:ext cx="1679776" cy="6288164"/>
      </dsp:txXfrm>
    </dsp:sp>
    <dsp:sp modelId="{04CB8905-07E7-45E7-A782-69C82F2A0889}">
      <dsp:nvSpPr>
        <dsp:cNvPr id="0" name=""/>
        <dsp:cNvSpPr/>
      </dsp:nvSpPr>
      <dsp:spPr>
        <a:xfrm rot="5400000">
          <a:off x="-240615" y="1998142"/>
          <a:ext cx="1604101" cy="11228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5400000">
        <a:off x="-240615" y="1998142"/>
        <a:ext cx="1604101" cy="1122870"/>
      </dsp:txXfrm>
    </dsp:sp>
    <dsp:sp modelId="{CEA3627C-0126-4BA4-8627-CB2AA501BD3D}">
      <dsp:nvSpPr>
        <dsp:cNvPr id="0" name=""/>
        <dsp:cNvSpPr/>
      </dsp:nvSpPr>
      <dsp:spPr>
        <a:xfrm rot="5400000">
          <a:off x="3789777" y="-909379"/>
          <a:ext cx="1042665" cy="6376479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реализация положений Указов Президента Российской Федерации</a:t>
          </a:r>
          <a:endParaRPr lang="ru-RU" sz="2000" b="1" kern="1200" dirty="0"/>
        </a:p>
      </dsp:txBody>
      <dsp:txXfrm rot="5400000">
        <a:off x="3789777" y="-909379"/>
        <a:ext cx="1042665" cy="6376479"/>
      </dsp:txXfrm>
    </dsp:sp>
    <dsp:sp modelId="{54CCCAB2-1D63-4012-A060-E6215BCC17E0}">
      <dsp:nvSpPr>
        <dsp:cNvPr id="0" name=""/>
        <dsp:cNvSpPr/>
      </dsp:nvSpPr>
      <dsp:spPr>
        <a:xfrm rot="5400000">
          <a:off x="-240615" y="3423248"/>
          <a:ext cx="1604101" cy="112287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5400000">
        <a:off x="-240615" y="3423248"/>
        <a:ext cx="1604101" cy="1122870"/>
      </dsp:txXfrm>
    </dsp:sp>
    <dsp:sp modelId="{AA211475-E6E5-448B-AB14-8BBA05C0EB29}">
      <dsp:nvSpPr>
        <dsp:cNvPr id="0" name=""/>
        <dsp:cNvSpPr/>
      </dsp:nvSpPr>
      <dsp:spPr>
        <a:xfrm rot="5400000">
          <a:off x="3789777" y="515726"/>
          <a:ext cx="1042665" cy="6376479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сохранены единые нормативы отчислений в городской бюджет от налога на прибыль организаций в размере 10 процентов доходов, зачисляемых в краевой бюджет</a:t>
          </a:r>
          <a:endParaRPr lang="ru-RU" sz="2000" b="1" kern="1200" dirty="0"/>
        </a:p>
      </dsp:txBody>
      <dsp:txXfrm rot="5400000">
        <a:off x="3789777" y="515726"/>
        <a:ext cx="1042665" cy="637647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1138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2015 год и плановый период 2016-2017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5" cy="111384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4" cy="35680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BA0E9-18B7-4B8A-A79D-209D1AFA2175}">
      <dsp:nvSpPr>
        <dsp:cNvPr id="0" name=""/>
        <dsp:cNvSpPr/>
      </dsp:nvSpPr>
      <dsp:spPr>
        <a:xfrm>
          <a:off x="0" y="12753"/>
          <a:ext cx="8229600" cy="97462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5400000"/>
          </a:lightRig>
        </a:scene3d>
        <a:sp3d contourW="12700">
          <a:bevelT w="25400" h="50800" prst="angle"/>
          <a:contourClr>
            <a:schemeClr val="accent1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Перечень муниципальных программ, подлежащих финансированию из городского бюджета в 2015-2017 годах:</a:t>
          </a:r>
          <a:endParaRPr lang="ru-RU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2753"/>
        <a:ext cx="8229600" cy="97462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22DBC1-8921-43AA-BD01-5ED7891DF7A7}">
      <dsp:nvSpPr>
        <dsp:cNvPr id="0" name=""/>
        <dsp:cNvSpPr/>
      </dsp:nvSpPr>
      <dsp:spPr>
        <a:xfrm>
          <a:off x="0" y="8776"/>
          <a:ext cx="8229600" cy="6364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Динамика структуры доходов городского бюджета</a:t>
          </a:r>
          <a:endParaRPr lang="ru-RU" sz="26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8776"/>
        <a:ext cx="8229600" cy="63648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3#10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0.8279</cdr:x>
      <cdr:y>0</cdr:y>
    </cdr:from>
    <cdr:to>
      <cdr:x>0.96127</cdr:x>
      <cdr:y>0.07043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08734" y="0"/>
          <a:ext cx="1000132" cy="3381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/>
            <a:t>т</a:t>
          </a:r>
          <a:r>
            <a:rPr lang="ru-RU" sz="1200" b="1" dirty="0" smtClean="0"/>
            <a:t>ыс. рублей</a:t>
          </a:r>
          <a:endParaRPr lang="ru-RU" sz="12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31.03.2016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Layout" Target="../diagrams/layout12.xml"/><Relationship Id="rId7" Type="http://schemas.openxmlformats.org/officeDocument/2006/relationships/chart" Target="../charts/chart1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10" Type="http://schemas.openxmlformats.org/officeDocument/2006/relationships/chart" Target="../charts/chart4.xml"/><Relationship Id="rId4" Type="http://schemas.openxmlformats.org/officeDocument/2006/relationships/diagramQuickStyle" Target="../diagrams/quickStyle12.xml"/><Relationship Id="rId9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chart" Target="../charts/chart5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13" Type="http://schemas.openxmlformats.org/officeDocument/2006/relationships/diagramData" Target="../diagrams/data18.xml"/><Relationship Id="rId18" Type="http://schemas.openxmlformats.org/officeDocument/2006/relationships/diagramData" Target="../diagrams/data19.xml"/><Relationship Id="rId3" Type="http://schemas.openxmlformats.org/officeDocument/2006/relationships/diagramData" Target="../diagrams/data16.xml"/><Relationship Id="rId21" Type="http://schemas.openxmlformats.org/officeDocument/2006/relationships/diagramColors" Target="../diagrams/colors19.xml"/><Relationship Id="rId7" Type="http://schemas.microsoft.com/office/2007/relationships/diagramDrawing" Target="../diagrams/drawing16.xml"/><Relationship Id="rId12" Type="http://schemas.microsoft.com/office/2007/relationships/diagramDrawing" Target="../diagrams/drawing17.xml"/><Relationship Id="rId17" Type="http://schemas.microsoft.com/office/2007/relationships/diagramDrawing" Target="../diagrams/drawing18.xml"/><Relationship Id="rId2" Type="http://schemas.openxmlformats.org/officeDocument/2006/relationships/image" Target="../media/image3.jpeg"/><Relationship Id="rId16" Type="http://schemas.openxmlformats.org/officeDocument/2006/relationships/diagramColors" Target="../diagrams/colors18.xml"/><Relationship Id="rId20" Type="http://schemas.openxmlformats.org/officeDocument/2006/relationships/diagramQuickStyle" Target="../diagrams/quickStyl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11" Type="http://schemas.openxmlformats.org/officeDocument/2006/relationships/diagramColors" Target="../diagrams/colors17.xml"/><Relationship Id="rId5" Type="http://schemas.openxmlformats.org/officeDocument/2006/relationships/diagramQuickStyle" Target="../diagrams/quickStyle16.xml"/><Relationship Id="rId15" Type="http://schemas.openxmlformats.org/officeDocument/2006/relationships/diagramQuickStyle" Target="../diagrams/quickStyle18.xml"/><Relationship Id="rId10" Type="http://schemas.openxmlformats.org/officeDocument/2006/relationships/diagramQuickStyle" Target="../diagrams/quickStyle17.xml"/><Relationship Id="rId19" Type="http://schemas.openxmlformats.org/officeDocument/2006/relationships/diagramLayout" Target="../diagrams/layout19.xml"/><Relationship Id="rId4" Type="http://schemas.openxmlformats.org/officeDocument/2006/relationships/diagramLayout" Target="../diagrams/layout16.xml"/><Relationship Id="rId9" Type="http://schemas.openxmlformats.org/officeDocument/2006/relationships/diagramLayout" Target="../diagrams/layout17.xml"/><Relationship Id="rId14" Type="http://schemas.openxmlformats.org/officeDocument/2006/relationships/diagramLayout" Target="../diagrams/layout18.xml"/><Relationship Id="rId22" Type="http://schemas.microsoft.com/office/2007/relationships/diagramDrawing" Target="../diagrams/drawing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13" Type="http://schemas.openxmlformats.org/officeDocument/2006/relationships/diagramData" Target="../diagrams/data22.xml"/><Relationship Id="rId18" Type="http://schemas.openxmlformats.org/officeDocument/2006/relationships/diagramData" Target="../diagrams/data23.xml"/><Relationship Id="rId3" Type="http://schemas.openxmlformats.org/officeDocument/2006/relationships/diagramData" Target="../diagrams/data20.xml"/><Relationship Id="rId21" Type="http://schemas.openxmlformats.org/officeDocument/2006/relationships/diagramColors" Target="../diagrams/colors23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17" Type="http://schemas.microsoft.com/office/2007/relationships/diagramDrawing" Target="../diagrams/drawing22.xml"/><Relationship Id="rId2" Type="http://schemas.openxmlformats.org/officeDocument/2006/relationships/image" Target="../media/image10.jpeg"/><Relationship Id="rId16" Type="http://schemas.openxmlformats.org/officeDocument/2006/relationships/diagramColors" Target="../diagrams/colors22.xml"/><Relationship Id="rId20" Type="http://schemas.openxmlformats.org/officeDocument/2006/relationships/diagramQuickStyle" Target="../diagrams/quickStyl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5" Type="http://schemas.openxmlformats.org/officeDocument/2006/relationships/diagramQuickStyle" Target="../diagrams/quickStyle20.xml"/><Relationship Id="rId15" Type="http://schemas.openxmlformats.org/officeDocument/2006/relationships/diagramQuickStyle" Target="../diagrams/quickStyle22.xml"/><Relationship Id="rId10" Type="http://schemas.openxmlformats.org/officeDocument/2006/relationships/diagramQuickStyle" Target="../diagrams/quickStyle21.xml"/><Relationship Id="rId19" Type="http://schemas.openxmlformats.org/officeDocument/2006/relationships/diagramLayout" Target="../diagrams/layout23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Relationship Id="rId14" Type="http://schemas.openxmlformats.org/officeDocument/2006/relationships/diagramLayout" Target="../diagrams/layout22.xml"/><Relationship Id="rId22" Type="http://schemas.microsoft.com/office/2007/relationships/diagramDrawing" Target="../diagrams/drawing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5.xml"/><Relationship Id="rId13" Type="http://schemas.openxmlformats.org/officeDocument/2006/relationships/diagramData" Target="../diagrams/data26.xml"/><Relationship Id="rId18" Type="http://schemas.openxmlformats.org/officeDocument/2006/relationships/image" Target="../media/image12.jpe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12" Type="http://schemas.microsoft.com/office/2007/relationships/diagramDrawing" Target="../diagrams/drawing25.xml"/><Relationship Id="rId17" Type="http://schemas.microsoft.com/office/2007/relationships/diagramDrawing" Target="../diagrams/drawing26.xml"/><Relationship Id="rId2" Type="http://schemas.openxmlformats.org/officeDocument/2006/relationships/image" Target="../media/image11.jpeg"/><Relationship Id="rId16" Type="http://schemas.openxmlformats.org/officeDocument/2006/relationships/diagramColors" Target="../diagrams/colors2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4.xml"/><Relationship Id="rId11" Type="http://schemas.openxmlformats.org/officeDocument/2006/relationships/diagramColors" Target="../diagrams/colors25.xml"/><Relationship Id="rId5" Type="http://schemas.openxmlformats.org/officeDocument/2006/relationships/diagramQuickStyle" Target="../diagrams/quickStyle24.xml"/><Relationship Id="rId15" Type="http://schemas.openxmlformats.org/officeDocument/2006/relationships/diagramQuickStyle" Target="../diagrams/quickStyle26.xml"/><Relationship Id="rId10" Type="http://schemas.openxmlformats.org/officeDocument/2006/relationships/diagramQuickStyle" Target="../diagrams/quickStyle25.xml"/><Relationship Id="rId19" Type="http://schemas.openxmlformats.org/officeDocument/2006/relationships/image" Target="../media/image13.jpeg"/><Relationship Id="rId4" Type="http://schemas.openxmlformats.org/officeDocument/2006/relationships/diagramLayout" Target="../diagrams/layout24.xml"/><Relationship Id="rId9" Type="http://schemas.openxmlformats.org/officeDocument/2006/relationships/diagramLayout" Target="../diagrams/layout25.xml"/><Relationship Id="rId14" Type="http://schemas.openxmlformats.org/officeDocument/2006/relationships/diagramLayout" Target="../diagrams/layout2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8.xml"/><Relationship Id="rId13" Type="http://schemas.openxmlformats.org/officeDocument/2006/relationships/image" Target="../media/image15.jpeg"/><Relationship Id="rId3" Type="http://schemas.openxmlformats.org/officeDocument/2006/relationships/diagramLayout" Target="../diagrams/layout27.xml"/><Relationship Id="rId7" Type="http://schemas.openxmlformats.org/officeDocument/2006/relationships/image" Target="../media/image14.jpeg"/><Relationship Id="rId12" Type="http://schemas.microsoft.com/office/2007/relationships/diagramDrawing" Target="../diagrams/drawing28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11" Type="http://schemas.openxmlformats.org/officeDocument/2006/relationships/diagramColors" Target="../diagrams/colors28.xml"/><Relationship Id="rId5" Type="http://schemas.openxmlformats.org/officeDocument/2006/relationships/diagramColors" Target="../diagrams/colors27.xml"/><Relationship Id="rId10" Type="http://schemas.openxmlformats.org/officeDocument/2006/relationships/diagramQuickStyle" Target="../diagrams/quickStyle28.xml"/><Relationship Id="rId4" Type="http://schemas.openxmlformats.org/officeDocument/2006/relationships/diagramQuickStyle" Target="../diagrams/quickStyle27.xml"/><Relationship Id="rId9" Type="http://schemas.openxmlformats.org/officeDocument/2006/relationships/diagramLayout" Target="../diagrams/layout2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11" Type="http://schemas.openxmlformats.org/officeDocument/2006/relationships/image" Target="../media/image19.jpeg"/><Relationship Id="rId5" Type="http://schemas.openxmlformats.org/officeDocument/2006/relationships/diagramQuickStyle" Target="../diagrams/quickStyle29.xml"/><Relationship Id="rId10" Type="http://schemas.openxmlformats.org/officeDocument/2006/relationships/image" Target="../media/image18.jpeg"/><Relationship Id="rId4" Type="http://schemas.openxmlformats.org/officeDocument/2006/relationships/diagramLayout" Target="../diagrams/layout29.xml"/><Relationship Id="rId9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30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11" Type="http://schemas.openxmlformats.org/officeDocument/2006/relationships/image" Target="../media/image24.jpeg"/><Relationship Id="rId5" Type="http://schemas.openxmlformats.org/officeDocument/2006/relationships/diagramColors" Target="../diagrams/colors30.xml"/><Relationship Id="rId10" Type="http://schemas.openxmlformats.org/officeDocument/2006/relationships/image" Target="../media/image23.jpeg"/><Relationship Id="rId4" Type="http://schemas.openxmlformats.org/officeDocument/2006/relationships/diagramQuickStyle" Target="../diagrams/quickStyle30.xml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2844" y="214290"/>
            <a:ext cx="8786843" cy="6429396"/>
          </a:xfrm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подходы </a:t>
            </a:r>
            <a:b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формированию бюджета </a:t>
            </a:r>
            <a:b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2015 год и плановый период </a:t>
            </a:r>
            <a:b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5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2016-2017 гг.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  <a:endParaRPr lang="ru-RU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72492613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7683321"/>
              </p:ext>
            </p:extLst>
          </p:nvPr>
        </p:nvGraphicFramePr>
        <p:xfrm>
          <a:off x="1000100" y="1571612"/>
          <a:ext cx="7729534" cy="4883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1000" r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47683321"/>
              </p:ext>
            </p:extLst>
          </p:nvPr>
        </p:nvGraphicFramePr>
        <p:xfrm>
          <a:off x="571472" y="357166"/>
          <a:ext cx="8215370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785786" y="642918"/>
          <a:ext cx="7786742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35608" y="357166"/>
          <a:ext cx="7494110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286116" y="3000372"/>
          <a:ext cx="6143668" cy="37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Прямоугольник 11"/>
          <p:cNvSpPr/>
          <p:nvPr/>
        </p:nvSpPr>
        <p:spPr>
          <a:xfrm rot="17780519">
            <a:off x="3898195" y="4839977"/>
            <a:ext cx="2633494" cy="76864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Посредством решения следующих задач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9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202282489"/>
              </p:ext>
            </p:extLst>
          </p:nvPr>
        </p:nvGraphicFramePr>
        <p:xfrm>
          <a:off x="1357290" y="142852"/>
          <a:ext cx="7572428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28742"/>
              </p:ext>
            </p:extLst>
          </p:nvPr>
        </p:nvGraphicFramePr>
        <p:xfrm>
          <a:off x="1071537" y="2643183"/>
          <a:ext cx="7858182" cy="3786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3083"/>
                <a:gridCol w="1617908"/>
                <a:gridCol w="1456091"/>
              </a:tblGrid>
              <a:tr h="145510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2015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2016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292 628,80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1 430 225,90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1 413 725,10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1 448 677,80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292 628,80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1 430 225,90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1 413 725,10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1 448 677,80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85777820"/>
              </p:ext>
            </p:extLst>
          </p:nvPr>
        </p:nvGraphicFramePr>
        <p:xfrm>
          <a:off x="785786" y="214290"/>
          <a:ext cx="8229600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1538" y="1285768"/>
          <a:ext cx="7858179" cy="5386285"/>
        </p:xfrm>
        <a:graphic>
          <a:graphicData uri="http://schemas.openxmlformats.org/drawingml/2006/table">
            <a:tbl>
              <a:tblPr/>
              <a:tblGrid>
                <a:gridCol w="4344912"/>
                <a:gridCol w="941963"/>
                <a:gridCol w="825985"/>
                <a:gridCol w="908019"/>
                <a:gridCol w="837300"/>
              </a:tblGrid>
              <a:tr h="319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программ 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по программе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146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1) 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Система социальной защиты населения города Минусинска»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73 525.90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74 369.10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74 369.10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222 264.10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821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2) 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 города Минусинска»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133 920.32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132 586.14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132 586.14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399 092.60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9306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39 513.96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39 392.22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38 827.14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117 733.32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710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транспортной инфраструктуры муниципального образования город Минусинск»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42 434.14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36 160.10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33 967.00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112 561.24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78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5) 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жизнедеятельности территории»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20 984.22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20 344.22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20 344.22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61 672.66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8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«Благоустройство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территории муниципального образования город Минусинск»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15 218.14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13 701.29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13 701.29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42 620.72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6679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7) 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Молодежь Минусинска»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14 983.49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12 003.65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12 003.65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38 990.79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8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 в муниципальном образовании город Минусинск»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49 126.45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48 599.91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48 599.91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146 326.27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146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9) 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муниципальными финансами»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8 328.59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8 164.59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8 164.59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24 657.77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8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«Эффективное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 имуществом города Минусинска»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26 078.28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16 930.68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21 504.48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64 513.44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49929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Социально-экономическая поддержка интересов населения города Минусинска 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1 400.00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1 400.00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1 400.00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4 200.00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484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Информационное общество муниципального образования город Минусинск 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152.75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100.20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252.95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821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13)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образования города Минусинска»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934 495.83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927 094.33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927 094.33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2 788 684.49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318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земельно-имущественными отношениями на территории города Минусинска»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9 667.26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9 489.26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9 489.26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28 645.78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9500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доступным и комфортным жильем жителей города Минусинска» 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9 286.92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4 167.97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4 167.97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17 622.86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5822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16)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архивного дела в городе Минусинске»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4 483.24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4 492.64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4 492.64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13 468.52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0387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5849" marR="5849" marT="58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1 383 599.49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1 348 996.30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1 350 711.72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4 083 307.51</a:t>
                      </a:r>
                    </a:p>
                  </a:txBody>
                  <a:tcPr marL="5849" marR="5849" marT="5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654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08075036"/>
              </p:ext>
            </p:extLst>
          </p:nvPr>
        </p:nvGraphicFramePr>
        <p:xfrm>
          <a:off x="1000100" y="1285860"/>
          <a:ext cx="4143404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9610351"/>
              </p:ext>
            </p:extLst>
          </p:nvPr>
        </p:nvGraphicFramePr>
        <p:xfrm>
          <a:off x="5286380" y="1214422"/>
          <a:ext cx="3857620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95988830"/>
              </p:ext>
            </p:extLst>
          </p:nvPr>
        </p:nvGraphicFramePr>
        <p:xfrm>
          <a:off x="1000100" y="4071942"/>
          <a:ext cx="4257708" cy="2268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8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99904042"/>
              </p:ext>
            </p:extLst>
          </p:nvPr>
        </p:nvGraphicFramePr>
        <p:xfrm>
          <a:off x="5286380" y="4071943"/>
          <a:ext cx="3857620" cy="2143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142976" y="285728"/>
          <a:ext cx="7829576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02746035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24596006"/>
              </p:ext>
            </p:extLst>
          </p:nvPr>
        </p:nvGraphicFramePr>
        <p:xfrm>
          <a:off x="214282" y="1743077"/>
          <a:ext cx="8686800" cy="4686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42000" r="-4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428728" y="142852"/>
          <a:ext cx="7429552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706564518"/>
              </p:ext>
            </p:extLst>
          </p:nvPr>
        </p:nvGraphicFramePr>
        <p:xfrm>
          <a:off x="611560" y="1916832"/>
          <a:ext cx="8083863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6" name="Схема 25"/>
          <p:cNvGraphicFramePr/>
          <p:nvPr>
            <p:extLst>
              <p:ext uri="{D42A27DB-BD31-4B8C-83A1-F6EECF244321}">
                <p14:modId xmlns:p14="http://schemas.microsoft.com/office/powerpoint/2010/main" xmlns="" val="1395623792"/>
              </p:ext>
            </p:extLst>
          </p:nvPr>
        </p:nvGraphicFramePr>
        <p:xfrm>
          <a:off x="611560" y="5805264"/>
          <a:ext cx="8083863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2" name="Схема 21"/>
          <p:cNvGraphicFramePr/>
          <p:nvPr/>
        </p:nvGraphicFramePr>
        <p:xfrm>
          <a:off x="1524000" y="1397000"/>
          <a:ext cx="7334280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711563103"/>
              </p:ext>
            </p:extLst>
          </p:nvPr>
        </p:nvGraphicFramePr>
        <p:xfrm>
          <a:off x="1071538" y="214290"/>
          <a:ext cx="7786742" cy="71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597722692"/>
              </p:ext>
            </p:extLst>
          </p:nvPr>
        </p:nvGraphicFramePr>
        <p:xfrm>
          <a:off x="142844" y="2714620"/>
          <a:ext cx="9429816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1536" y="1214421"/>
          <a:ext cx="7786745" cy="5429288"/>
        </p:xfrm>
        <a:graphic>
          <a:graphicData uri="http://schemas.openxmlformats.org/drawingml/2006/table">
            <a:tbl>
              <a:tblPr/>
              <a:tblGrid>
                <a:gridCol w="1437199"/>
                <a:gridCol w="862319"/>
                <a:gridCol w="689856"/>
                <a:gridCol w="885315"/>
                <a:gridCol w="735845"/>
                <a:gridCol w="890194"/>
                <a:gridCol w="745339"/>
                <a:gridCol w="885315"/>
                <a:gridCol w="655363"/>
              </a:tblGrid>
              <a:tr h="3492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2014 год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2015 год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2016 год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Удельный вес, %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746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2 009 357.96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1 430 225.90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1 413 725.10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1 448 677.80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2380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88 656.16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4.41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65 429.26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4.57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63 769.50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4.51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63 628.60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4.39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6583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250.40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260.20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263.20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8177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2 217.77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0.11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2 045.47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0.14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2 045.47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0.14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2 045.47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0.14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903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83 998.68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4.18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54 750.35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3.83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46 149.36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3.26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43 956.26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3.03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998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100 508.88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78 124.02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5.46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73 515.43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5.20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72 950.35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5.04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990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1 900.00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78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1 731 826.07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86.19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1 229 616.60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85.97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1 209 070.14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85.52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1 213 643.94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83.78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46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1 081 076.36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975 229.21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68.19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967 627.72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68.45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967 627.71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66.79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46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154 471.04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7.69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100 038.80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6.99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98 904.62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98 904.62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6.83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46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22.40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7460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466 545.26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23.22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123 626.45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8.64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112 342.21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7.95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116 916.01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8.07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920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29 711.01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1.48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30 677.34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2.14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30 150.79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2.13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30 150.80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2.08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4920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Условно утвержденные расходы</a:t>
                      </a:r>
                    </a:p>
                  </a:txBody>
                  <a:tcPr marL="6224" marR="6224" marT="622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18 912.00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1.34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52 203.18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3.60</a:t>
                      </a:r>
                    </a:p>
                  </a:txBody>
                  <a:tcPr marL="6224" marR="6224" marT="62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858148" y="928670"/>
            <a:ext cx="928694" cy="214314"/>
          </a:xfrm>
          <a:prstGeom prst="rect">
            <a:avLst/>
          </a:prstGeom>
          <a:noFill/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/>
              <a:t>т</a:t>
            </a:r>
            <a:r>
              <a:rPr lang="ru-RU" sz="1200" b="1" dirty="0" smtClean="0"/>
              <a:t>ыс. рублей</a:t>
            </a:r>
            <a:endParaRPr lang="ru-RU" sz="12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597782221"/>
              </p:ext>
            </p:extLst>
          </p:nvPr>
        </p:nvGraphicFramePr>
        <p:xfrm>
          <a:off x="1214414" y="214290"/>
          <a:ext cx="7786742" cy="1000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xmlns="" val="1879460615"/>
              </p:ext>
            </p:extLst>
          </p:nvPr>
        </p:nvGraphicFramePr>
        <p:xfrm>
          <a:off x="4143372" y="1357298"/>
          <a:ext cx="4857784" cy="5000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xmlns="" val="2372715320"/>
              </p:ext>
            </p:extLst>
          </p:nvPr>
        </p:nvGraphicFramePr>
        <p:xfrm>
          <a:off x="4071902" y="2000240"/>
          <a:ext cx="4929254" cy="3156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2" name="Picture 2" descr="C:\Documents and Settings\natasha\Рабочий стол\Цыпышева\Слайды\Обслуживание на дому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214414" y="1428736"/>
            <a:ext cx="2571768" cy="2306520"/>
          </a:xfrm>
          <a:prstGeom prst="rect">
            <a:avLst/>
          </a:prstGeom>
          <a:noFill/>
        </p:spPr>
      </p:pic>
      <p:pic>
        <p:nvPicPr>
          <p:cNvPr id="1029" name="Picture 5" descr="C:\Documents and Settings\natasha\Рабочий стол\Цыпышева\Слайды\СРО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214414" y="4000504"/>
            <a:ext cx="2571767" cy="226315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679283201"/>
              </p:ext>
            </p:extLst>
          </p:nvPr>
        </p:nvGraphicFramePr>
        <p:xfrm>
          <a:off x="1071538" y="285728"/>
          <a:ext cx="7786742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Содержимое 7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00" y="3571876"/>
            <a:ext cx="2773734" cy="2428892"/>
          </a:xfrm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1413823383"/>
              </p:ext>
            </p:extLst>
          </p:nvPr>
        </p:nvGraphicFramePr>
        <p:xfrm>
          <a:off x="3857620" y="1714488"/>
          <a:ext cx="5072098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" name="Picture 5" descr="C:\Documents and Settings\natasha\Рабочий стол\Цыпышева\Слайды\QRWACA4BFYOICAHIMHRUCAI0VLBKCADD29RGCA62HAC4CA48AMOOCAZJ7WN2CAL0D2IMCA5WIQ3KCAX0SFYNCA8BIROCCAUPGO7YCAE5BODTCAI4DI67CA9EEWX1CA6QHMN5CAMQ3LX3CAEF1L4KCAIJLSWI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00166" y="1428736"/>
            <a:ext cx="1714512" cy="2000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8093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741379158"/>
              </p:ext>
            </p:extLst>
          </p:nvPr>
        </p:nvGraphicFramePr>
        <p:xfrm>
          <a:off x="1071538" y="274638"/>
          <a:ext cx="7929618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3092890" y="1687494"/>
            <a:ext cx="5848972" cy="788478"/>
            <a:chOff x="0" y="227592"/>
            <a:chExt cx="6143668" cy="788478"/>
          </a:xfrm>
          <a:solidFill>
            <a:schemeClr val="accent4">
              <a:lumMod val="75000"/>
            </a:schemeClr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0" y="227592"/>
              <a:ext cx="6143668" cy="788478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8490" y="266082"/>
              <a:ext cx="6066688" cy="7114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Подпрограммы</a:t>
              </a:r>
              <a:r>
                <a:rPr lang="ru-RU" sz="1600" b="1" kern="1200" dirty="0" smtClean="0"/>
                <a:t>:</a:t>
              </a:r>
              <a:endParaRPr lang="ru-RU" sz="1600" b="1" kern="12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143240" y="2571744"/>
            <a:ext cx="5812328" cy="711360"/>
            <a:chOff x="-32830" y="1092525"/>
            <a:chExt cx="6143668" cy="71136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-32830" y="1092525"/>
              <a:ext cx="6143668" cy="71136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34726" y="1127251"/>
              <a:ext cx="6074216" cy="64190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/>
                <a:t>1. </a:t>
              </a:r>
              <a:r>
                <a:rPr lang="ru-RU" sz="1600" b="1" dirty="0" smtClean="0"/>
                <a:t>Культурное наследие</a:t>
              </a:r>
              <a:endParaRPr lang="ru-RU" sz="1600" b="1" kern="1200" dirty="0"/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3137112" y="3364982"/>
            <a:ext cx="5770972" cy="71136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600" b="1" dirty="0" smtClean="0"/>
              <a:t>2</a:t>
            </a:r>
            <a:r>
              <a:rPr lang="ru-RU" b="1" dirty="0" smtClean="0"/>
              <a:t>. </a:t>
            </a:r>
            <a:r>
              <a:rPr lang="ru-RU" sz="1600" b="1" dirty="0" smtClean="0"/>
              <a:t>Искусство и народное творчество</a:t>
            </a:r>
            <a:endParaRPr lang="ru-RU" sz="1600" b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144065" y="4107192"/>
            <a:ext cx="5747283" cy="71136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3. Обеспечение условий реализации муниципальной программы и прочие мероприятия</a:t>
            </a:r>
            <a:endParaRPr lang="ru-RU" dirty="0"/>
          </a:p>
        </p:txBody>
      </p:sp>
      <p:pic>
        <p:nvPicPr>
          <p:cNvPr id="2" name="Picture 2" descr="C:\Documents and Settings\natasha\Рабочий стол\Цыпышева\Слайды\eb7bb95fda9a18e2c35238f23953741a_x1024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5072074"/>
            <a:ext cx="2071703" cy="1553777"/>
          </a:xfrm>
          <a:prstGeom prst="rect">
            <a:avLst/>
          </a:prstGeom>
          <a:noFill/>
        </p:spPr>
      </p:pic>
      <p:pic>
        <p:nvPicPr>
          <p:cNvPr id="2051" name="Picture 3" descr="C:\Documents and Settings\natasha\Рабочий стол\Цыпышева\Слайды\0005-001-TSennosti-lichnostno-orientirovannogo-vospitanij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15074" y="5000636"/>
            <a:ext cx="2000264" cy="1643074"/>
          </a:xfrm>
          <a:prstGeom prst="rect">
            <a:avLst/>
          </a:prstGeom>
          <a:noFill/>
        </p:spPr>
      </p:pic>
      <p:pic>
        <p:nvPicPr>
          <p:cNvPr id="3" name="Picture 4" descr="C:\Documents and Settings\natasha\Рабочий стол\Цыпышева\Слайды\0_7491557418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42976" y="3786190"/>
            <a:ext cx="1854640" cy="1785950"/>
          </a:xfrm>
          <a:prstGeom prst="rect">
            <a:avLst/>
          </a:prstGeom>
          <a:noFill/>
        </p:spPr>
      </p:pic>
      <p:pic>
        <p:nvPicPr>
          <p:cNvPr id="2053" name="Picture 5" descr="C:\Documents and Settings\natasha\Рабочий стол\Цыпышева\Слайды\1382363145_muz_shkola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14414" y="1643050"/>
            <a:ext cx="1809763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095603945"/>
              </p:ext>
            </p:extLst>
          </p:nvPr>
        </p:nvGraphicFramePr>
        <p:xfrm>
          <a:off x="1142976" y="214290"/>
          <a:ext cx="7715304" cy="1154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Скругленный прямоугольник 4"/>
          <p:cNvSpPr/>
          <p:nvPr/>
        </p:nvSpPr>
        <p:spPr>
          <a:xfrm>
            <a:off x="3571868" y="1714489"/>
            <a:ext cx="5214973" cy="5000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lvl="0" algn="l" defTabSz="7112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 smtClean="0"/>
              <a:t>Подпрограммы</a:t>
            </a:r>
            <a:r>
              <a:rPr lang="ru-RU" sz="1600" b="1" kern="1200" dirty="0" smtClean="0"/>
              <a:t>:</a:t>
            </a:r>
            <a:endParaRPr lang="ru-RU" sz="1600" b="1" kern="1200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3571868" y="2428868"/>
            <a:ext cx="5286412" cy="785818"/>
            <a:chOff x="-32830" y="1092525"/>
            <a:chExt cx="6143669" cy="711360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-32830" y="1092525"/>
              <a:ext cx="6143669" cy="7113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Скругленный прямоугольник 4"/>
            <p:cNvSpPr/>
            <p:nvPr/>
          </p:nvSpPr>
          <p:spPr>
            <a:xfrm>
              <a:off x="34726" y="1127251"/>
              <a:ext cx="6074216" cy="64190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latin typeface="Arial" pitchFamily="34" charset="0"/>
                  <a:cs typeface="Arial" pitchFamily="34" charset="0"/>
                </a:rPr>
                <a:t>1. </a:t>
              </a:r>
              <a:r>
                <a:rPr lang="ru-RU" sz="1400" b="1" dirty="0" smtClean="0">
                  <a:latin typeface="Arial" pitchFamily="34" charset="0"/>
                  <a:cs typeface="Arial" pitchFamily="34" charset="0"/>
                </a:rPr>
                <a:t>Развитие массовой физической культуры и спорта</a:t>
              </a:r>
              <a:endParaRPr lang="ru-RU" sz="1400" b="1" kern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3571868" y="3286124"/>
            <a:ext cx="5286412" cy="71438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2. Развитие системы подготовки спортивного резерва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571869" y="4071942"/>
            <a:ext cx="5286411" cy="6429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3. Выполнение муниципальных функций в установленной форме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4" descr="C:\Documents and Settings\natasha\Рабочий стол\Цыпышева\Слайды\DSC011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2976" y="1357298"/>
            <a:ext cx="2250098" cy="1500198"/>
          </a:xfrm>
          <a:prstGeom prst="rect">
            <a:avLst/>
          </a:prstGeom>
          <a:noFill/>
        </p:spPr>
      </p:pic>
      <p:pic>
        <p:nvPicPr>
          <p:cNvPr id="2054" name="Picture 6" descr="C:\Documents and Settings\natasha\Рабочий стол\Цыпышева\Слайды\DSC_1448.JPG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2976" y="3071810"/>
            <a:ext cx="2286016" cy="1576101"/>
          </a:xfrm>
          <a:prstGeom prst="rect">
            <a:avLst/>
          </a:prstGeom>
          <a:noFill/>
        </p:spPr>
      </p:pic>
      <p:pic>
        <p:nvPicPr>
          <p:cNvPr id="2056" name="Picture 8" descr="C:\Documents and Settings\natasha\Рабочий стол\Цыпышева\Слайды\DSC_187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9058" y="5000636"/>
            <a:ext cx="2214578" cy="1474508"/>
          </a:xfrm>
          <a:prstGeom prst="rect">
            <a:avLst/>
          </a:prstGeom>
          <a:noFill/>
        </p:spPr>
      </p:pic>
      <p:pic>
        <p:nvPicPr>
          <p:cNvPr id="2058" name="Picture 10" descr="C:\Documents and Settings\natasha\Рабочий стол\Цыпышева\Слайды\IMG_147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72264" y="4929198"/>
            <a:ext cx="2000103" cy="1500198"/>
          </a:xfrm>
          <a:prstGeom prst="rect">
            <a:avLst/>
          </a:prstGeom>
          <a:noFill/>
        </p:spPr>
      </p:pic>
      <p:pic>
        <p:nvPicPr>
          <p:cNvPr id="2060" name="Picture 12" descr="C:\Documents and Settings\natasha\Рабочий стол\Цыпышева\Слайды\Дзюдо (98)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2976" y="4929198"/>
            <a:ext cx="2454212" cy="1643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9234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905231795"/>
              </p:ext>
            </p:extLst>
          </p:nvPr>
        </p:nvGraphicFramePr>
        <p:xfrm>
          <a:off x="683568" y="116632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07271781"/>
              </p:ext>
            </p:extLst>
          </p:nvPr>
        </p:nvGraphicFramePr>
        <p:xfrm>
          <a:off x="1071538" y="1484273"/>
          <a:ext cx="7572428" cy="4087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1391273"/>
                <a:gridCol w="2024312"/>
                <a:gridCol w="1799389"/>
              </a:tblGrid>
              <a:tr h="1283485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Расходы городского бюджета, тыс.руб.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Численность постоянного населения, человек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Расходы на 1 жителя, рублей</a:t>
                      </a:r>
                      <a:endParaRPr lang="ru-RU" sz="16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110013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2014 год (первоначальный)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1 698 922,20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71 372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23 803,80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61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2014 год (оценка)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2 009 357,97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71 517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28 096,20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61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2015 год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1 430 225,90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71 252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20 072,80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6164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2016 год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1 413 725,10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71 077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19 890,10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4985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</a:t>
                      </a:r>
                      <a:endParaRPr lang="ru-RU" sz="18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1 448 677,80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71 970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20 128,90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TextBox 4"/>
          <p:cNvSpPr txBox="1"/>
          <p:nvPr/>
        </p:nvSpPr>
        <p:spPr>
          <a:xfrm>
            <a:off x="928662" y="0"/>
            <a:ext cx="8215338" cy="93256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5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1617</TotalTime>
  <Words>1159</Words>
  <Application>Microsoft Office PowerPoint</Application>
  <PresentationFormat>Экран (4:3)</PresentationFormat>
  <Paragraphs>343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                                                           Основные подходы  к формированию бюджета  на 2015 год и плановый период  2016-2017 гг.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201</cp:revision>
  <dcterms:modified xsi:type="dcterms:W3CDTF">2016-03-31T06:56:54Z</dcterms:modified>
</cp:coreProperties>
</file>