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4"/>
  </p:notesMasterIdLst>
  <p:sldIdLst>
    <p:sldId id="261" r:id="rId2"/>
    <p:sldId id="263" r:id="rId3"/>
  </p:sldIdLst>
  <p:sldSz cx="6858000" cy="9144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0000FF"/>
    <a:srgbClr val="3099E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429" autoAdjust="0"/>
  </p:normalViewPr>
  <p:slideViewPr>
    <p:cSldViewPr>
      <p:cViewPr>
        <p:scale>
          <a:sx n="75" d="100"/>
          <a:sy n="75" d="100"/>
        </p:scale>
        <p:origin x="-2712" y="-19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21.01.2020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1838" y="741363"/>
            <a:ext cx="2778125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1" y="6218863"/>
            <a:ext cx="6863317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14350" y="2336805"/>
            <a:ext cx="5829300" cy="243968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14350" y="4815476"/>
            <a:ext cx="5829300" cy="1599605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2824" y="6604001"/>
            <a:ext cx="6860824" cy="2549451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21.01.2020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82" y="1412949"/>
            <a:ext cx="5829300" cy="24384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942035" y="3908949"/>
            <a:ext cx="3429000" cy="1939851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2727510" y="4007296"/>
            <a:ext cx="137160" cy="3048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2587698" y="4007296"/>
            <a:ext cx="137160" cy="3048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1975108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1975108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6172200" cy="1524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2" y="7213600"/>
            <a:ext cx="3030141" cy="1016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3483772" y="7213600"/>
            <a:ext cx="3031331" cy="1016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42902" y="1925727"/>
            <a:ext cx="3030141" cy="5255684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71" y="1925727"/>
            <a:ext cx="3031331" cy="5255684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502400"/>
            <a:ext cx="5611332" cy="6096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314700" y="7140136"/>
            <a:ext cx="2980944" cy="12192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685800" y="365760"/>
            <a:ext cx="5609844" cy="6096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045274" y="8543925"/>
            <a:ext cx="1440180" cy="48768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21.01.2020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55924" y="7257872"/>
            <a:ext cx="5372100" cy="864309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1450" y="253291"/>
            <a:ext cx="6515100" cy="585216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21.01.2020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285056" y="8543929"/>
            <a:ext cx="1763011" cy="48683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50" y="6486832"/>
            <a:ext cx="6056574" cy="750229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374455" y="7926584"/>
            <a:ext cx="3705468" cy="12281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364288" y="7918681"/>
            <a:ext cx="2767838" cy="124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4532" y="7721672"/>
            <a:ext cx="2551736" cy="1441157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6928" y="7716987"/>
            <a:ext cx="2554132" cy="1445844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6498084" y="6651253"/>
            <a:ext cx="137160" cy="3048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6358272" y="6651253"/>
            <a:ext cx="137160" cy="3048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1975109"/>
            <a:ext cx="6172200" cy="584809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133012" y="366190"/>
            <a:ext cx="1333103" cy="745701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8"/>
            <a:ext cx="4743450" cy="745701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l="-23000"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374455" y="7926584"/>
            <a:ext cx="3705468" cy="12281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364288" y="7918681"/>
            <a:ext cx="2767838" cy="124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4532" y="7721672"/>
            <a:ext cx="2551736" cy="1441157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6928" y="7716987"/>
            <a:ext cx="2554132" cy="1445844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342900" y="1975108"/>
            <a:ext cx="6172200" cy="6034617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5045274" y="8543925"/>
            <a:ext cx="1440180" cy="48768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21.01.2020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285056" y="8543929"/>
            <a:ext cx="1763011" cy="486833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6485454" y="8543929"/>
            <a:ext cx="274320" cy="486833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88640" y="25152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тыс.рублей</a:t>
            </a: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69160" y="1331642"/>
            <a:ext cx="226825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Планируется приобретение  квартир для </a:t>
            </a:r>
          </a:p>
          <a:p>
            <a:r>
              <a:rPr lang="ru-RU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детей-сирот, </a:t>
            </a:r>
          </a:p>
          <a:p>
            <a:r>
              <a:rPr lang="ru-RU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в том числе:</a:t>
            </a:r>
          </a:p>
          <a:p>
            <a:endParaRPr lang="ru-RU" b="1" i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2019 год – 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42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квартир;</a:t>
            </a:r>
          </a:p>
          <a:p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2020 год – 68 квартир;</a:t>
            </a:r>
          </a:p>
          <a:p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2021 год – 68 квартир.</a:t>
            </a:r>
            <a:endParaRPr lang="ru-RU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26922" y="-15220"/>
            <a:ext cx="42124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Бюджетные инвестиции на 2019-2021 годы</a:t>
            </a:r>
            <a:endParaRPr lang="ru-RU" sz="2000" b="1" i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60648" y="611560"/>
          <a:ext cx="4464496" cy="7042975"/>
        </p:xfrm>
        <a:graphic>
          <a:graphicData uri="http://schemas.openxmlformats.org/drawingml/2006/table">
            <a:tbl>
              <a:tblPr/>
              <a:tblGrid>
                <a:gridCol w="526340"/>
                <a:gridCol w="2810281"/>
                <a:gridCol w="1127875"/>
              </a:tblGrid>
              <a:tr h="4725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№ строки</a:t>
                      </a:r>
                    </a:p>
                  </a:txBody>
                  <a:tcPr marL="2095" marR="2095" marT="2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Направление </a:t>
                      </a:r>
                      <a:br>
                        <a:rPr lang="ru-RU" sz="1400" b="0" i="0" u="none" strike="noStrike" dirty="0">
                          <a:latin typeface="Times New Roman"/>
                        </a:rPr>
                      </a:br>
                      <a:r>
                        <a:rPr lang="ru-RU" sz="1400" b="0" i="0" u="none" strike="noStrike" dirty="0">
                          <a:latin typeface="Times New Roman"/>
                        </a:rPr>
                        <a:t>расходования средств</a:t>
                      </a:r>
                    </a:p>
                  </a:txBody>
                  <a:tcPr marL="2095" marR="2095" marT="2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Предусмотрено в бюджете на 2019 год</a:t>
                      </a:r>
                    </a:p>
                  </a:txBody>
                  <a:tcPr marL="2095" marR="2095" marT="2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540087"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 smtClean="0">
                        <a:latin typeface="Times New Roman"/>
                      </a:endParaRPr>
                    </a:p>
                    <a:p>
                      <a:pPr algn="ctr" fontAlgn="t"/>
                      <a:r>
                        <a:rPr lang="ru-RU" sz="1400" b="0" i="0" u="none" strike="noStrike" dirty="0" smtClean="0">
                          <a:latin typeface="Times New Roman"/>
                        </a:rPr>
                        <a:t>1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2095" marR="2095" marT="20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latin typeface="Times New Roman"/>
                        </a:rPr>
                        <a:t>Проведение проектно-изыскательских работ для строительства кольцевого водопровода по ул. </a:t>
                      </a:r>
                      <a:r>
                        <a:rPr lang="ru-RU" sz="1400" b="0" i="0" u="none" strike="noStrike" dirty="0" err="1">
                          <a:latin typeface="Times New Roman"/>
                        </a:rPr>
                        <a:t>Кызыльская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 </a:t>
                      </a:r>
                      <a:endParaRPr lang="ru-RU" sz="1400" b="0" i="0" u="none" strike="noStrike" dirty="0" smtClean="0">
                        <a:latin typeface="Times New Roman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858,93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945151"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 smtClean="0">
                        <a:latin typeface="Times New Roman"/>
                      </a:endParaRPr>
                    </a:p>
                    <a:p>
                      <a:pPr algn="ctr" fontAlgn="t"/>
                      <a:r>
                        <a:rPr lang="ru-RU" sz="1400" b="0" i="0" u="none" strike="noStrike" dirty="0" smtClean="0">
                          <a:latin typeface="Times New Roman"/>
                        </a:rPr>
                        <a:t>2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2095" marR="2095" marT="20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latin typeface="Times New Roman"/>
                        </a:rPr>
                        <a:t>Расходы на долевое участие по субсидии на реализацию мероприятий по строительству и реконструкции (модернизации) объектов питьевого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водоснабжения</a:t>
                      </a:r>
                    </a:p>
                    <a:p>
                      <a:pPr algn="l" fontAlgn="t"/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23 237,89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607597"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 smtClean="0">
                        <a:latin typeface="Times New Roman"/>
                      </a:endParaRPr>
                    </a:p>
                    <a:p>
                      <a:pPr algn="ctr" fontAlgn="t"/>
                      <a:r>
                        <a:rPr lang="ru-RU" sz="1400" b="0" i="0" u="none" strike="noStrike" dirty="0" smtClean="0">
                          <a:latin typeface="Times New Roman"/>
                        </a:rPr>
                        <a:t>3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2095" marR="2095" marT="20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latin typeface="Times New Roman"/>
                        </a:rPr>
                        <a:t>Разработка ПСД для подключения уличного освещения на подходах к мосту в районе ССК </a:t>
                      </a:r>
                      <a:endParaRPr lang="ru-RU" sz="1400" b="0" i="0" u="none" strike="noStrike" dirty="0" smtClean="0">
                        <a:latin typeface="Times New Roman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185,00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945151"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 smtClean="0">
                        <a:latin typeface="Times New Roman"/>
                      </a:endParaRPr>
                    </a:p>
                    <a:p>
                      <a:pPr algn="ctr" fontAlgn="t"/>
                      <a:r>
                        <a:rPr lang="ru-RU" sz="1400" b="0" i="0" u="none" strike="noStrike" dirty="0" smtClean="0">
                          <a:latin typeface="Times New Roman"/>
                        </a:rPr>
                        <a:t>4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2095" marR="2095" marT="20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latin typeface="Times New Roman"/>
                        </a:rPr>
                        <a:t>Проектные и изыскательские работы по реконструкции транспортной развязки автомобильных дорог на подходах к мосту в районе ССК за счет средств дорожного фонда </a:t>
                      </a:r>
                      <a:endParaRPr lang="ru-RU" sz="1400" b="0" i="0" u="none" strike="noStrike" dirty="0" smtClean="0">
                        <a:latin typeface="Times New Roman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2 700,00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1602006"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smtClean="0">
                        <a:latin typeface="Times New Roman"/>
                      </a:endParaRPr>
                    </a:p>
                    <a:p>
                      <a:pPr algn="ctr" fontAlgn="t"/>
                      <a:r>
                        <a:rPr lang="ru-RU" sz="1400" b="0" i="0" u="none" strike="noStrike" smtClean="0">
                          <a:latin typeface="Times New Roman"/>
                        </a:rPr>
                        <a:t>5</a:t>
                      </a:r>
                      <a:endParaRPr lang="ru-RU" sz="1400" b="0" i="0" u="none" strike="noStrike">
                        <a:latin typeface="Times New Roman"/>
                      </a:endParaRPr>
                    </a:p>
                  </a:txBody>
                  <a:tcPr marL="2095" marR="2095" marT="20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latin typeface="Times New Roman"/>
                        </a:rPr>
                        <a:t>Осуществление дорожной деятельности в отношении автомобильных дорог общего пользования местного значения в соответствии с решениями Губернатора Красноярского края, Правительства Красноярского края за счет средств дорожного фонда города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Минусинска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15 184,31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5129808" y="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тыс.рублей</a:t>
            </a: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60648" y="539552"/>
          <a:ext cx="6048672" cy="8153799"/>
        </p:xfrm>
        <a:graphic>
          <a:graphicData uri="http://schemas.openxmlformats.org/drawingml/2006/table">
            <a:tbl>
              <a:tblPr/>
              <a:tblGrid>
                <a:gridCol w="836103"/>
                <a:gridCol w="3814714"/>
                <a:gridCol w="1397855"/>
              </a:tblGrid>
              <a:tr h="792088"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 smtClean="0">
                        <a:latin typeface="Times New Roman"/>
                      </a:endParaRPr>
                    </a:p>
                    <a:p>
                      <a:pPr algn="ctr" fontAlgn="t"/>
                      <a:r>
                        <a:rPr lang="ru-RU" sz="1400" b="0" i="0" u="none" strike="noStrike" dirty="0" smtClean="0">
                          <a:latin typeface="Times New Roman"/>
                        </a:rPr>
                        <a:t>6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latin typeface="Times New Roman"/>
                        </a:rPr>
                        <a:t>Разработка проектно - сметной документации с получением заключения государственной экспертизы на мероприятие по понижению уровня грунтовых вод в городе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Минусинске</a:t>
                      </a:r>
                    </a:p>
                    <a:p>
                      <a:pPr algn="l" fontAlgn="t"/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7 120,00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936104"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 smtClean="0">
                        <a:latin typeface="Times New Roman"/>
                      </a:endParaRPr>
                    </a:p>
                    <a:p>
                      <a:pPr algn="ctr" fontAlgn="t"/>
                      <a:r>
                        <a:rPr lang="ru-RU" sz="1400" b="0" i="0" u="none" strike="noStrike" dirty="0" smtClean="0">
                          <a:latin typeface="Times New Roman"/>
                        </a:rPr>
                        <a:t>7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latin typeface="Times New Roman"/>
                        </a:rPr>
                        <a:t>Обеспечение жилыми помещениями детей-сирот и детей, оставшихся без попечения родителей, лиц из числа детей-сирот и детей, оставшихся без попечения родителей (в соответствии с Законом края от 24 декабря 2009 года №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9-4225)</a:t>
                      </a:r>
                    </a:p>
                    <a:p>
                      <a:pPr algn="l" fontAlgn="t"/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25 036,67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936104"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 smtClean="0">
                        <a:latin typeface="Times New Roman"/>
                      </a:endParaRPr>
                    </a:p>
                    <a:p>
                      <a:pPr algn="ctr" fontAlgn="t"/>
                      <a:r>
                        <a:rPr lang="ru-RU" sz="1400" b="0" i="0" u="none" strike="noStrike" dirty="0" smtClean="0">
                          <a:latin typeface="Times New Roman"/>
                        </a:rPr>
                        <a:t>8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latin typeface="Times New Roman"/>
                        </a:rPr>
                        <a:t>Обеспечение жилыми помещениями детей-сирот и детей, оставшихся без попечения родителей, лиц из числа детей-сирот и детей, оставшихся без попечения родителей (в соответствии с Законом края от 24 декабря 2009 года № 9-4225), за счет средств краевого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бюджета</a:t>
                      </a:r>
                    </a:p>
                    <a:p>
                      <a:pPr algn="l" fontAlgn="t"/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28 303,33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 smtClean="0">
                        <a:latin typeface="Times New Roman"/>
                      </a:endParaRPr>
                    </a:p>
                    <a:p>
                      <a:pPr algn="ctr" fontAlgn="t"/>
                      <a:r>
                        <a:rPr lang="ru-RU" sz="1400" b="0" i="0" u="none" strike="noStrike" dirty="0" smtClean="0">
                          <a:latin typeface="Times New Roman"/>
                        </a:rPr>
                        <a:t>9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latin typeface="Times New Roman"/>
                        </a:rPr>
                        <a:t>Обеспечение мероприятий по переселению граждан из аварийного жилищного фонда за счет средств государственной корпорации - Фонда содействия реформированию жилищно-коммунального хозяйства </a:t>
                      </a:r>
                      <a:endParaRPr lang="ru-RU" sz="1400" b="0" i="0" u="none" strike="noStrike" dirty="0" smtClean="0">
                        <a:latin typeface="Times New Roman"/>
                      </a:endParaRPr>
                    </a:p>
                    <a:p>
                      <a:pPr algn="l" fontAlgn="t"/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/>
                        </a:rPr>
                        <a:t>145 360,12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 smtClean="0">
                        <a:latin typeface="Times New Roman"/>
                      </a:endParaRPr>
                    </a:p>
                    <a:p>
                      <a:pPr algn="ctr" fontAlgn="t"/>
                      <a:r>
                        <a:rPr lang="ru-RU" sz="1400" b="0" i="0" u="none" strike="noStrike" dirty="0" smtClean="0">
                          <a:latin typeface="Times New Roman"/>
                        </a:rPr>
                        <a:t>10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latin typeface="Times New Roman"/>
                        </a:rPr>
                        <a:t>Обеспечение мероприятий по переселению граждан из аварийного жилищного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фонда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51 564,59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 smtClean="0">
                        <a:latin typeface="Times New Roman"/>
                      </a:endParaRPr>
                    </a:p>
                    <a:p>
                      <a:pPr algn="ctr" fontAlgn="t"/>
                      <a:r>
                        <a:rPr lang="ru-RU" sz="1400" b="0" i="0" u="none" strike="noStrike" dirty="0" smtClean="0">
                          <a:latin typeface="Times New Roman"/>
                        </a:rPr>
                        <a:t>11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latin typeface="Times New Roman"/>
                        </a:rPr>
                        <a:t>Проведение реконструкции или капитального ремонта зданий муниципальных общеобразовательных организаций Красноярского края, находящихся в аварийном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состоянии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15 150,00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1248943"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 smtClean="0">
                        <a:latin typeface="Times New Roman"/>
                      </a:endParaRPr>
                    </a:p>
                    <a:p>
                      <a:pPr algn="ctr" fontAlgn="t"/>
                      <a:r>
                        <a:rPr lang="ru-RU" sz="1400" b="0" i="0" u="none" strike="noStrike" dirty="0" smtClean="0">
                          <a:latin typeface="Times New Roman"/>
                        </a:rPr>
                        <a:t>12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latin typeface="Times New Roman"/>
                        </a:rPr>
                        <a:t>Проведение реконструкции или капитального ремонта зданий муниципальных общеобразовательных организаций Красноярского края, находящихся в аварийном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состоянии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/>
                        </a:rPr>
                        <a:t>3 000,00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20815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latin typeface="Times New Roman"/>
                        </a:rPr>
                        <a:t>ИТОГО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latin typeface="Times New Roman"/>
                        </a:rPr>
                        <a:t>317 700,83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1957</TotalTime>
  <Words>336</Words>
  <Application>Microsoft Office PowerPoint</Application>
  <PresentationFormat>Экран (4:3)</PresentationFormat>
  <Paragraphs>64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Открытая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user3</cp:lastModifiedBy>
  <cp:revision>243</cp:revision>
  <dcterms:modified xsi:type="dcterms:W3CDTF">2020-01-21T04:46:00Z</dcterms:modified>
</cp:coreProperties>
</file>