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84143" autoAdjust="0"/>
  </p:normalViewPr>
  <p:slideViewPr>
    <p:cSldViewPr>
      <p:cViewPr varScale="1">
        <p:scale>
          <a:sx n="94" d="100"/>
          <a:sy n="94" d="100"/>
        </p:scale>
        <p:origin x="-148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43;&#1054;&#1058;&#1054;&#1042;&#1054;\&#1044;&#1086;&#1093;&#1086;&#1076;&#1099;%20&#1085;&#1072;%2001.03.2019\&#1044;&#1086;&#1093;&#1086;&#1076;&#1099;%20&#1085;&#1072;&#1083;&#1086;&#1075;+&#1085;&#1077;&#1085;&#1072;&#1083;&#1086;&#1075;%20&#1085;&#1072;%2001.03.19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9%20&#1075;&#1086;&#1076;\&#1089;&#1072;&#1081;&#1090;\&#1043;&#1054;&#1058;&#1054;&#1042;&#1054;\&#1088;&#1072;&#1089;&#1093;&#1086;&#1076;&#1099;%20&#1085;&#1072;%2001.03.2019\&#1092;&#1077;&#1074;&#1088;&#1072;&#1083;&#1100;\&#1076;&#1083;&#1103;%20&#1089;&#1072;&#1081;&#1090;&#1072;%20&#1085;&#1072;%2001.03.2019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2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3"/>
                <c:pt idx="0">
                  <c:v>3588.3999999999996</c:v>
                </c:pt>
                <c:pt idx="1">
                  <c:v>159.4</c:v>
                </c:pt>
                <c:pt idx="2">
                  <c:v>94.139999999999986</c:v>
                </c:pt>
              </c:numCache>
            </c:numRef>
          </c:val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2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257029.28999999998</c:v>
                </c:pt>
                <c:pt idx="1">
                  <c:v>28629.590000000004</c:v>
                </c:pt>
                <c:pt idx="2">
                  <c:v>30508.03</c:v>
                </c:pt>
              </c:numCache>
            </c:numRef>
          </c:val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2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29971.800000000003</c:v>
                </c:pt>
                <c:pt idx="1">
                  <c:v>7584.0999999999995</c:v>
                </c:pt>
                <c:pt idx="2">
                  <c:v>6752.44</c:v>
                </c:pt>
              </c:numCache>
            </c:numRef>
          </c:val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2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29967.57</c:v>
                </c:pt>
                <c:pt idx="1">
                  <c:v>3329.1200000000003</c:v>
                </c:pt>
                <c:pt idx="2">
                  <c:v>2955.81</c:v>
                </c:pt>
              </c:numCache>
            </c:numRef>
          </c:val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2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16801.599999999999</c:v>
                </c:pt>
                <c:pt idx="1">
                  <c:v>2263.5</c:v>
                </c:pt>
                <c:pt idx="2">
                  <c:v>1961</c:v>
                </c:pt>
              </c:numCache>
            </c:numRef>
          </c:val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2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20755</c:v>
                </c:pt>
                <c:pt idx="1">
                  <c:v>2239.5299999999997</c:v>
                </c:pt>
                <c:pt idx="2">
                  <c:v>3878.5299999999997</c:v>
                </c:pt>
              </c:numCache>
            </c:numRef>
          </c:val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2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40711.880000000005</c:v>
                </c:pt>
                <c:pt idx="1">
                  <c:v>4631.4199999999992</c:v>
                </c:pt>
                <c:pt idx="2">
                  <c:v>4249.6899999999996</c:v>
                </c:pt>
              </c:numCache>
            </c:numRef>
          </c:val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2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3"/>
                <c:pt idx="0">
                  <c:v>643.09999999999991</c:v>
                </c:pt>
                <c:pt idx="1">
                  <c:v>113.85000000000001</c:v>
                </c:pt>
                <c:pt idx="2">
                  <c:v>192.48</c:v>
                </c:pt>
              </c:numCache>
            </c:numRef>
          </c:val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2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4551.8</c:v>
                </c:pt>
                <c:pt idx="1">
                  <c:v>175.3</c:v>
                </c:pt>
                <c:pt idx="2">
                  <c:v>291.08</c:v>
                </c:pt>
              </c:numCache>
            </c:numRef>
          </c:val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2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1400</c:v>
                </c:pt>
                <c:pt idx="1">
                  <c:v>120</c:v>
                </c:pt>
                <c:pt idx="2">
                  <c:v>202.95000000000002</c:v>
                </c:pt>
              </c:numCache>
            </c:numRef>
          </c:val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2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10329.959999999999</c:v>
                </c:pt>
                <c:pt idx="1">
                  <c:v>2544.6000000000004</c:v>
                </c:pt>
                <c:pt idx="2">
                  <c:v>1407.27</c:v>
                </c:pt>
              </c:numCache>
            </c:numRef>
          </c:val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2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28.330000000000002</c:v>
                </c:pt>
              </c:numCache>
            </c:numRef>
          </c:val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2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363513.69999999995</c:v>
                </c:pt>
                <c:pt idx="1">
                  <c:v>62840.399999999994</c:v>
                </c:pt>
                <c:pt idx="2">
                  <c:v>62840.38</c:v>
                </c:pt>
              </c:numCache>
            </c:numRef>
          </c:val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2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182428.91</c:v>
                </c:pt>
                <c:pt idx="1">
                  <c:v>16982.2</c:v>
                </c:pt>
                <c:pt idx="2">
                  <c:v>16982.2</c:v>
                </c:pt>
              </c:numCache>
            </c:numRef>
          </c:val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2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961465.93</c:v>
                </c:pt>
                <c:pt idx="1">
                  <c:v>106582.57</c:v>
                </c:pt>
                <c:pt idx="2">
                  <c:v>106553.67000000001</c:v>
                </c:pt>
              </c:numCache>
            </c:numRef>
          </c:val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2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                                      за 2 мес 2019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-855.03</c:v>
                </c:pt>
              </c:numCache>
            </c:numRef>
          </c:val>
        </c:ser>
        <c:shape val="box"/>
        <c:axId val="42422272"/>
        <c:axId val="42425344"/>
        <c:axId val="0"/>
      </c:bar3DChart>
      <c:catAx>
        <c:axId val="4242227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2425344"/>
        <c:crosses val="autoZero"/>
        <c:auto val="1"/>
        <c:lblAlgn val="ctr"/>
        <c:lblOffset val="100"/>
      </c:catAx>
      <c:valAx>
        <c:axId val="42425344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4242227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91925.4</c:v>
                </c:pt>
                <c:pt idx="1">
                  <c:v>12074.9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346.8</c:v>
                </c:pt>
                <c:pt idx="1">
                  <c:v>26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3687.1</c:v>
                </c:pt>
                <c:pt idx="1">
                  <c:v>327.2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176185.5</c:v>
                </c:pt>
                <c:pt idx="1">
                  <c:v>4552.7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81004.7</c:v>
                </c:pt>
                <c:pt idx="1">
                  <c:v>7344.4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расходы!$B$24:$C$24</c:f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1265193.2</c:v>
                </c:pt>
                <c:pt idx="1">
                  <c:v>148681.9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96092.6</c:v>
                </c:pt>
                <c:pt idx="1">
                  <c:v>11027.7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42.5</c:v>
                </c:pt>
                <c:pt idx="1">
                  <c:v>0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157508.5</c:v>
                </c:pt>
                <c:pt idx="1">
                  <c:v>14280.6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60650.2</c:v>
                </c:pt>
                <c:pt idx="1">
                  <c:v>8513.6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0</c:v>
                </c:pt>
              </c:numCache>
            </c:numRef>
          </c:val>
        </c:ser>
        <c:shape val="box"/>
        <c:axId val="56245248"/>
        <c:axId val="96030720"/>
        <c:axId val="0"/>
      </c:bar3DChart>
      <c:catAx>
        <c:axId val="5624524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96030720"/>
        <c:crosses val="autoZero"/>
        <c:auto val="1"/>
        <c:lblAlgn val="ctr"/>
        <c:lblOffset val="100"/>
      </c:catAx>
      <c:valAx>
        <c:axId val="96030720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5624524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февраль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2019 год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057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февраль </a:t>
          </a:r>
          <a:r>
            <a:rPr lang="ru-RU" sz="33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2019 год</a:t>
          </a:r>
        </a:p>
      </dsp:txBody>
      <dsp:txXfrm>
        <a:off x="0" y="0"/>
        <a:ext cx="7729534" cy="15057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4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4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14.03.2019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604011230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995936" y="3429000"/>
          <a:ext cx="4824536" cy="2088231"/>
        </p:xfrm>
        <a:graphic>
          <a:graphicData uri="http://schemas.openxmlformats.org/drawingml/2006/table">
            <a:tbl>
              <a:tblPr/>
              <a:tblGrid>
                <a:gridCol w="1206134"/>
                <a:gridCol w="1206134"/>
                <a:gridCol w="1206134"/>
                <a:gridCol w="1206134"/>
              </a:tblGrid>
              <a:tr h="73486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7937" marR="7937" marT="793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latin typeface="Arial"/>
                        </a:rPr>
                        <a:t>План </a:t>
                      </a:r>
                      <a:endParaRPr lang="ru-RU" sz="1000" b="0" i="0" u="none" strike="noStrike" dirty="0" smtClean="0">
                        <a:latin typeface="Arial"/>
                      </a:endParaRPr>
                    </a:p>
                    <a:p>
                      <a:pPr algn="ctr" rtl="0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на </a:t>
                      </a:r>
                      <a:r>
                        <a:rPr lang="ru-RU" sz="1000" b="0" i="0" u="none" strike="noStrike" dirty="0">
                          <a:latin typeface="Arial"/>
                        </a:rPr>
                        <a:t>2019 год</a:t>
                      </a:r>
                    </a:p>
                  </a:txBody>
                  <a:tcPr marL="7937" marR="7937" marT="79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latin typeface="Arial"/>
                        </a:rPr>
                        <a:t>План </a:t>
                      </a:r>
                      <a:endParaRPr lang="ru-RU" sz="1000" b="0" i="0" u="none" strike="noStrike" dirty="0" smtClean="0">
                        <a:latin typeface="Arial"/>
                      </a:endParaRPr>
                    </a:p>
                    <a:p>
                      <a:pPr algn="ctr" rtl="0" fontAlgn="ctr"/>
                      <a:r>
                        <a:rPr lang="ru-RU" sz="1000" b="0" i="0" u="none" strike="noStrike" dirty="0" smtClean="0">
                          <a:latin typeface="Arial"/>
                        </a:rPr>
                        <a:t>за </a:t>
                      </a:r>
                      <a:r>
                        <a:rPr lang="ru-RU" sz="1000" b="0" i="0" u="none" strike="noStrike" dirty="0">
                          <a:latin typeface="Arial"/>
                        </a:rPr>
                        <a:t>2 </a:t>
                      </a:r>
                      <a:r>
                        <a:rPr lang="ru-RU" sz="1000" b="0" i="0" u="none" strike="noStrike" dirty="0" smtClean="0">
                          <a:latin typeface="Arial"/>
                        </a:rPr>
                        <a:t>мес.</a:t>
                      </a:r>
                      <a:r>
                        <a:rPr lang="ru-RU" sz="1000" b="0" i="0" u="none" strike="noStrike" baseline="0" dirty="0" smtClean="0">
                          <a:latin typeface="Arial"/>
                        </a:rPr>
                        <a:t> </a:t>
                      </a:r>
                      <a:r>
                        <a:rPr lang="ru-RU" sz="1000" b="0" i="0" u="none" strike="noStrike" dirty="0" smtClean="0">
                          <a:latin typeface="Arial"/>
                        </a:rPr>
                        <a:t>2019 </a:t>
                      </a:r>
                      <a:r>
                        <a:rPr lang="ru-RU" sz="1000" b="0" i="0" u="none" strike="noStrike" dirty="0">
                          <a:latin typeface="Arial"/>
                        </a:rPr>
                        <a:t>г.</a:t>
                      </a:r>
                    </a:p>
                  </a:txBody>
                  <a:tcPr marL="7937" marR="7937" marT="79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Arial"/>
                        </a:rPr>
                        <a:t>Факт исполнения на отчет дату</a:t>
                      </a:r>
                    </a:p>
                  </a:txBody>
                  <a:tcPr marL="7937" marR="7937" marT="793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45112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7937" marR="7937" marT="793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1 924 743,50</a:t>
                      </a:r>
                    </a:p>
                  </a:txBody>
                  <a:tcPr marL="7937" marR="7937" marT="793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239 780,14</a:t>
                      </a:r>
                    </a:p>
                  </a:txBody>
                  <a:tcPr marL="7937" marR="7937" marT="793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239 627,55</a:t>
                      </a:r>
                    </a:p>
                  </a:txBody>
                  <a:tcPr marL="7937" marR="7937" marT="793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45112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7937" marR="7937" marT="793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1 932 743,50</a:t>
                      </a:r>
                    </a:p>
                  </a:txBody>
                  <a:tcPr marL="7937" marR="7937" marT="793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221 413,42</a:t>
                      </a:r>
                    </a:p>
                  </a:txBody>
                  <a:tcPr marL="7937" marR="7937" marT="793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206 828,97</a:t>
                      </a:r>
                    </a:p>
                  </a:txBody>
                  <a:tcPr marL="7937" marR="7937" marT="793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45112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</a:t>
                      </a:r>
                    </a:p>
                  </a:txBody>
                  <a:tcPr marL="7937" marR="7937" marT="793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-8 000,00</a:t>
                      </a:r>
                    </a:p>
                  </a:txBody>
                  <a:tcPr marL="7937" marR="7937" marT="793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18 366,72</a:t>
                      </a:r>
                    </a:p>
                  </a:txBody>
                  <a:tcPr marL="7937" marR="7937" marT="793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32 798,58</a:t>
                      </a:r>
                    </a:p>
                  </a:txBody>
                  <a:tcPr marL="7937" marR="7937" marT="7937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</a:t>
            </a:r>
            <a:r>
              <a:rPr lang="ru-RU" b="1" dirty="0" smtClean="0"/>
              <a:t>февраль </a:t>
            </a:r>
            <a:r>
              <a:rPr lang="ru-RU" sz="3200" b="1" dirty="0"/>
              <a:t>2019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0" y="332656"/>
          <a:ext cx="4896544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499992" y="476672"/>
          <a:ext cx="4427983" cy="6214949"/>
        </p:xfrm>
        <a:graphic>
          <a:graphicData uri="http://schemas.openxmlformats.org/drawingml/2006/table">
            <a:tbl>
              <a:tblPr/>
              <a:tblGrid>
                <a:gridCol w="2047225"/>
                <a:gridCol w="793586"/>
                <a:gridCol w="793586"/>
                <a:gridCol w="793586"/>
              </a:tblGrid>
              <a:tr h="36003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за 2 мес. 2019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9087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358 113,66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44 205,24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46 149,95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10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3 588,40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159,40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94,14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10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257 029,29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28 629,59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30 508,03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10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29 971,80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7 584,10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6 752,44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510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29 967,57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3 329,12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2 955,81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481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16 801,60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2 263,50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1 961,00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481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20 755,00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2 239,53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3 878,53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105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57 636,74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7 585,17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6 371,80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4424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40 711,88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4 631,42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4 249,69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85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643,10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113,85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192,48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85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4 551,80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175,30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291,08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85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85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10 329,96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2 544,60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1 407,27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3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85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1 508 993,10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187 989,73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187 105,80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85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363 513,70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62 840,40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62 840,38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85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182 428,91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16 982,20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16 982,20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85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961 465,93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106 582,57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106 553,67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3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1 584,56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1 584,56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1 584,58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53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85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-855,03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481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1 924 743,50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239 780,14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239 627,55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0" y="908720"/>
          <a:ext cx="5580112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 </a:t>
            </a:r>
            <a:r>
              <a:rPr lang="ru-RU" b="1" dirty="0" smtClean="0"/>
              <a:t>февраль </a:t>
            </a:r>
            <a:r>
              <a:rPr lang="ru-RU" sz="3200" b="1" dirty="0"/>
              <a:t>2019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4644006" y="903000"/>
          <a:ext cx="4320481" cy="5344656"/>
        </p:xfrm>
        <a:graphic>
          <a:graphicData uri="http://schemas.openxmlformats.org/drawingml/2006/table">
            <a:tbl>
              <a:tblPr/>
              <a:tblGrid>
                <a:gridCol w="2324797"/>
                <a:gridCol w="997842"/>
                <a:gridCol w="997842"/>
              </a:tblGrid>
              <a:tr h="7200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38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1 932 736,5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206 829,0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37219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91 925,4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12 074,9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346,8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9318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3 687,1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327,2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176 185,5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4 552,7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4596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81 004,7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7 344,4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6572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1 579 487,0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182 503,8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19886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1 265 193,2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148 681,9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96 092,6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11 027,7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157 508,5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14 280,6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60 650,2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8 513,6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2345</TotalTime>
  <Words>418</Words>
  <Application>Microsoft Office PowerPoint</Application>
  <PresentationFormat>Экран (4:3)</PresentationFormat>
  <Paragraphs>159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311</cp:revision>
  <dcterms:modified xsi:type="dcterms:W3CDTF">2019-03-14T08:35:17Z</dcterms:modified>
</cp:coreProperties>
</file>