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7.2016\&#1080;&#1102;&#1085;&#1100;\&#1076;&#1083;&#1103;%20&#1089;&#1072;&#1081;&#1090;&#1072;%20&#1085;&#1072;%2001.06.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7.2016\&#1080;&#1102;&#1085;&#1100;\&#1076;&#1083;&#1103;%20&#1089;&#1072;&#1081;&#1090;&#1072;%20&#1085;&#1072;%2001.06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доходы!$F$26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доходы!$G$26:$I$26</c:f>
              <c:numCache>
                <c:formatCode>#,##0.0</c:formatCode>
                <c:ptCount val="3"/>
                <c:pt idx="0">
                  <c:v>4347.8</c:v>
                </c:pt>
                <c:pt idx="1">
                  <c:v>1960</c:v>
                </c:pt>
                <c:pt idx="2">
                  <c:v>901.16</c:v>
                </c:pt>
              </c:numCache>
            </c:numRef>
          </c:val>
        </c:ser>
        <c:ser>
          <c:idx val="1"/>
          <c:order val="1"/>
          <c:tx>
            <c:strRef>
              <c:f>доходы!$F$27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доходы!$G$27:$I$27</c:f>
              <c:numCache>
                <c:formatCode>#,##0.0</c:formatCode>
                <c:ptCount val="3"/>
                <c:pt idx="0">
                  <c:v>216211.1</c:v>
                </c:pt>
                <c:pt idx="1">
                  <c:v>96620.1</c:v>
                </c:pt>
                <c:pt idx="2">
                  <c:v>91840.6</c:v>
                </c:pt>
              </c:numCache>
            </c:numRef>
          </c:val>
        </c:ser>
        <c:ser>
          <c:idx val="2"/>
          <c:order val="2"/>
          <c:tx>
            <c:strRef>
              <c:f>доходы!$F$28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доходы!$G$28:$I$28</c:f>
              <c:numCache>
                <c:formatCode>#,##0.0</c:formatCode>
                <c:ptCount val="3"/>
                <c:pt idx="0">
                  <c:v>41825.699999999997</c:v>
                </c:pt>
                <c:pt idx="1">
                  <c:v>20312.2</c:v>
                </c:pt>
                <c:pt idx="2">
                  <c:v>19496.7</c:v>
                </c:pt>
              </c:numCache>
            </c:numRef>
          </c:val>
        </c:ser>
        <c:ser>
          <c:idx val="3"/>
          <c:order val="3"/>
          <c:tx>
            <c:strRef>
              <c:f>доходы!$F$29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доходы!$G$29:$I$29</c:f>
              <c:numCache>
                <c:formatCode>#,##0.0</c:formatCode>
                <c:ptCount val="3"/>
                <c:pt idx="0">
                  <c:v>25336.3</c:v>
                </c:pt>
                <c:pt idx="1">
                  <c:v>9230</c:v>
                </c:pt>
                <c:pt idx="2">
                  <c:v>5372.4</c:v>
                </c:pt>
              </c:numCache>
            </c:numRef>
          </c:val>
        </c:ser>
        <c:ser>
          <c:idx val="4"/>
          <c:order val="4"/>
          <c:tx>
            <c:strRef>
              <c:f>доходы!$F$30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доходы!$G$30:$I$30</c:f>
              <c:numCache>
                <c:formatCode>#,##0.0</c:formatCode>
                <c:ptCount val="3"/>
                <c:pt idx="0">
                  <c:v>19018.3</c:v>
                </c:pt>
                <c:pt idx="1">
                  <c:v>8868.7999999999975</c:v>
                </c:pt>
                <c:pt idx="2">
                  <c:v>6458.2</c:v>
                </c:pt>
              </c:numCache>
            </c:numRef>
          </c:val>
        </c:ser>
        <c:ser>
          <c:idx val="5"/>
          <c:order val="5"/>
          <c:tx>
            <c:strRef>
              <c:f>доходы!$F$31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доходы!$G$31:$I$31</c:f>
              <c:numCache>
                <c:formatCode>#,##0.0</c:formatCode>
                <c:ptCount val="3"/>
                <c:pt idx="0">
                  <c:v>24569.4</c:v>
                </c:pt>
                <c:pt idx="1">
                  <c:v>12753.8</c:v>
                </c:pt>
                <c:pt idx="2">
                  <c:v>11613.8</c:v>
                </c:pt>
              </c:numCache>
            </c:numRef>
          </c:val>
        </c:ser>
        <c:ser>
          <c:idx val="6"/>
          <c:order val="6"/>
          <c:tx>
            <c:strRef>
              <c:f>доходы!$F$32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доходы!$G$32:$I$32</c:f>
              <c:numCache>
                <c:formatCode>#,##0.0</c:formatCode>
                <c:ptCount val="3"/>
                <c:pt idx="0">
                  <c:v>70853.02</c:v>
                </c:pt>
                <c:pt idx="1">
                  <c:v>32303.200000000001</c:v>
                </c:pt>
                <c:pt idx="2">
                  <c:v>23941.9</c:v>
                </c:pt>
              </c:numCache>
            </c:numRef>
          </c:val>
        </c:ser>
        <c:ser>
          <c:idx val="7"/>
          <c:order val="7"/>
          <c:tx>
            <c:strRef>
              <c:f>доходы!$F$33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доходы!$G$33:$I$33</c:f>
              <c:numCache>
                <c:formatCode>#,##0.0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299.2</c:v>
                </c:pt>
              </c:numCache>
            </c:numRef>
          </c:val>
        </c:ser>
        <c:ser>
          <c:idx val="8"/>
          <c:order val="8"/>
          <c:tx>
            <c:strRef>
              <c:f>доходы!$F$34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доходы!$G$34:$I$34</c:f>
              <c:numCache>
                <c:formatCode>#,##0.0</c:formatCode>
                <c:ptCount val="3"/>
                <c:pt idx="0">
                  <c:v>4841.6000000000004</c:v>
                </c:pt>
                <c:pt idx="1">
                  <c:v>3227.1</c:v>
                </c:pt>
                <c:pt idx="2">
                  <c:v>3743.4</c:v>
                </c:pt>
              </c:numCache>
            </c:numRef>
          </c:val>
        </c:ser>
        <c:ser>
          <c:idx val="9"/>
          <c:order val="9"/>
          <c:tx>
            <c:strRef>
              <c:f>доходы!$F$35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доходы!$G$35:$I$35</c:f>
              <c:numCache>
                <c:formatCode>#,##0.0</c:formatCode>
                <c:ptCount val="3"/>
                <c:pt idx="0">
                  <c:v>6872.9</c:v>
                </c:pt>
                <c:pt idx="1">
                  <c:v>635</c:v>
                </c:pt>
                <c:pt idx="2">
                  <c:v>2547</c:v>
                </c:pt>
              </c:numCache>
            </c:numRef>
          </c:val>
        </c:ser>
        <c:ser>
          <c:idx val="10"/>
          <c:order val="10"/>
          <c:tx>
            <c:strRef>
              <c:f>доходы!$F$36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доходы!$G$36:$I$36</c:f>
              <c:numCache>
                <c:formatCode>#,##0.0</c:formatCode>
                <c:ptCount val="3"/>
                <c:pt idx="0">
                  <c:v>9357.7999999999975</c:v>
                </c:pt>
                <c:pt idx="1">
                  <c:v>4890.8</c:v>
                </c:pt>
                <c:pt idx="2">
                  <c:v>3603.4</c:v>
                </c:pt>
              </c:numCache>
            </c:numRef>
          </c:val>
        </c:ser>
        <c:ser>
          <c:idx val="11"/>
          <c:order val="11"/>
          <c:tx>
            <c:strRef>
              <c:f>доходы!$F$37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775.3</c:v>
                </c:pt>
              </c:numCache>
            </c:numRef>
          </c:val>
        </c:ser>
        <c:ser>
          <c:idx val="12"/>
          <c:order val="12"/>
          <c:tx>
            <c:strRef>
              <c:f>доходы!$F$38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доходы!$G$38:$I$38</c:f>
              <c:numCache>
                <c:formatCode>#,##0.0</c:formatCode>
                <c:ptCount val="3"/>
                <c:pt idx="0">
                  <c:v>245447.3</c:v>
                </c:pt>
                <c:pt idx="1">
                  <c:v>169490.8</c:v>
                </c:pt>
                <c:pt idx="2">
                  <c:v>169490.8</c:v>
                </c:pt>
              </c:numCache>
            </c:numRef>
          </c:val>
        </c:ser>
        <c:ser>
          <c:idx val="13"/>
          <c:order val="13"/>
          <c:tx>
            <c:strRef>
              <c:f>доходы!$F$39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доходы!$G$39:$I$39</c:f>
              <c:numCache>
                <c:formatCode>#,##0.0</c:formatCode>
                <c:ptCount val="3"/>
                <c:pt idx="0">
                  <c:v>289889.2</c:v>
                </c:pt>
                <c:pt idx="1">
                  <c:v>102291</c:v>
                </c:pt>
                <c:pt idx="2">
                  <c:v>28177.7</c:v>
                </c:pt>
              </c:numCache>
            </c:numRef>
          </c:val>
        </c:ser>
        <c:ser>
          <c:idx val="14"/>
          <c:order val="14"/>
          <c:tx>
            <c:strRef>
              <c:f>доходы!$F$40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доходы!$G$40:$I$40</c:f>
              <c:numCache>
                <c:formatCode>#,##0.0</c:formatCode>
                <c:ptCount val="3"/>
                <c:pt idx="0">
                  <c:v>864289.1</c:v>
                </c:pt>
                <c:pt idx="1">
                  <c:v>444151.5</c:v>
                </c:pt>
                <c:pt idx="2">
                  <c:v>419618.7</c:v>
                </c:pt>
              </c:numCache>
            </c:numRef>
          </c:val>
        </c:ser>
        <c:ser>
          <c:idx val="15"/>
          <c:order val="15"/>
          <c:tx>
            <c:strRef>
              <c:f>доходы!$F$41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доходы!$G$41:$I$41</c:f>
              <c:numCache>
                <c:formatCode>#,##0.0</c:formatCode>
                <c:ptCount val="3"/>
                <c:pt idx="0">
                  <c:v>7.4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доходы!$F$42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доходы!$G$42:$I$42</c:f>
              <c:numCache>
                <c:formatCode>#,##0.0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-4173.5</c:v>
                </c:pt>
              </c:numCache>
            </c:numRef>
          </c:val>
        </c:ser>
        <c:shape val="box"/>
        <c:axId val="61260544"/>
        <c:axId val="61262080"/>
        <c:axId val="0"/>
      </c:bar3DChart>
      <c:catAx>
        <c:axId val="612605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62080"/>
        <c:crosses val="autoZero"/>
        <c:auto val="1"/>
        <c:lblAlgn val="ctr"/>
        <c:lblOffset val="100"/>
      </c:catAx>
      <c:valAx>
        <c:axId val="6126208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605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расходы!$A$64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расходы!$B$64:$D$64</c:f>
              <c:numCache>
                <c:formatCode>#,##0.0</c:formatCode>
                <c:ptCount val="3"/>
                <c:pt idx="0">
                  <c:v>90559.9</c:v>
                </c:pt>
                <c:pt idx="1">
                  <c:v>43012.3</c:v>
                </c:pt>
                <c:pt idx="2">
                  <c:v>39166.5</c:v>
                </c:pt>
              </c:numCache>
            </c:numRef>
          </c:val>
        </c:ser>
        <c:ser>
          <c:idx val="1"/>
          <c:order val="1"/>
          <c:tx>
            <c:strRef>
              <c:f>расходы!$A$65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расходы!$B$65:$D$65</c:f>
              <c:numCache>
                <c:formatCode>#,##0.0</c:formatCode>
                <c:ptCount val="3"/>
                <c:pt idx="0">
                  <c:v>269.10000000000002</c:v>
                </c:pt>
                <c:pt idx="1">
                  <c:v>113.6</c:v>
                </c:pt>
                <c:pt idx="2">
                  <c:v>105.7</c:v>
                </c:pt>
              </c:numCache>
            </c:numRef>
          </c:val>
        </c:ser>
        <c:ser>
          <c:idx val="2"/>
          <c:order val="2"/>
          <c:tx>
            <c:strRef>
              <c:f>расходы!$A$66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расходы!$B$66:$D$66</c:f>
              <c:numCache>
                <c:formatCode>#,##0.0</c:formatCode>
                <c:ptCount val="3"/>
                <c:pt idx="0">
                  <c:v>2935.7</c:v>
                </c:pt>
                <c:pt idx="1">
                  <c:v>1291.8</c:v>
                </c:pt>
                <c:pt idx="2">
                  <c:v>939.5</c:v>
                </c:pt>
              </c:numCache>
            </c:numRef>
          </c:val>
        </c:ser>
        <c:ser>
          <c:idx val="3"/>
          <c:order val="3"/>
          <c:tx>
            <c:strRef>
              <c:f>расходы!$A$67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расходы!$B$67:$D$67</c:f>
              <c:numCache>
                <c:formatCode>#,##0.0</c:formatCode>
                <c:ptCount val="3"/>
                <c:pt idx="0">
                  <c:v>153927.20000000001</c:v>
                </c:pt>
                <c:pt idx="1">
                  <c:v>82791.199999999997</c:v>
                </c:pt>
                <c:pt idx="2">
                  <c:v>32456.6</c:v>
                </c:pt>
              </c:numCache>
            </c:numRef>
          </c:val>
        </c:ser>
        <c:ser>
          <c:idx val="4"/>
          <c:order val="4"/>
          <c:tx>
            <c:strRef>
              <c:f>расходы!$A$68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расходы!$B$68:$D$68</c:f>
              <c:numCache>
                <c:formatCode>#,##0.0</c:formatCode>
                <c:ptCount val="3"/>
                <c:pt idx="0">
                  <c:v>99651.1</c:v>
                </c:pt>
                <c:pt idx="1">
                  <c:v>41339.9</c:v>
                </c:pt>
                <c:pt idx="2">
                  <c:v>17639.5</c:v>
                </c:pt>
              </c:numCache>
            </c:numRef>
          </c:val>
        </c:ser>
        <c:ser>
          <c:idx val="5"/>
          <c:order val="5"/>
          <c:tx>
            <c:strRef>
              <c:f>расходы!$A$69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расходы!$B$69:$D$69</c:f>
              <c:numCache>
                <c:formatCode>#,##0.0</c:formatCode>
                <c:ptCount val="3"/>
                <c:pt idx="0">
                  <c:v>110590.8</c:v>
                </c:pt>
                <c:pt idx="1">
                  <c:v>576751.9</c:v>
                </c:pt>
                <c:pt idx="2">
                  <c:v>559491.1</c:v>
                </c:pt>
              </c:numCache>
            </c:numRef>
          </c:val>
        </c:ser>
        <c:ser>
          <c:idx val="6"/>
          <c:order val="6"/>
          <c:tx>
            <c:strRef>
              <c:f>расходы!$A$70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расходы!$B$70:$D$70</c:f>
              <c:numCache>
                <c:formatCode>#,##0.0</c:formatCode>
                <c:ptCount val="3"/>
                <c:pt idx="0">
                  <c:v>206388.5</c:v>
                </c:pt>
                <c:pt idx="1">
                  <c:v>80607.8</c:v>
                </c:pt>
                <c:pt idx="2">
                  <c:v>41561</c:v>
                </c:pt>
              </c:numCache>
            </c:numRef>
          </c:val>
        </c:ser>
        <c:ser>
          <c:idx val="7"/>
          <c:order val="7"/>
          <c:tx>
            <c:strRef>
              <c:f>расходы!$A$71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расходы!$B$71:$D$71</c:f>
              <c:numCache>
                <c:formatCode>#,##0.0</c:formatCode>
                <c:ptCount val="3"/>
                <c:pt idx="0">
                  <c:v>44.8</c:v>
                </c:pt>
                <c:pt idx="1">
                  <c:v>44.8</c:v>
                </c:pt>
                <c:pt idx="2">
                  <c:v>4.8</c:v>
                </c:pt>
              </c:numCache>
            </c:numRef>
          </c:val>
        </c:ser>
        <c:ser>
          <c:idx val="8"/>
          <c:order val="8"/>
          <c:tx>
            <c:strRef>
              <c:f>расходы!$A$72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расходы!$B$72:$D$72</c:f>
              <c:numCache>
                <c:formatCode>#,##0.0</c:formatCode>
                <c:ptCount val="3"/>
                <c:pt idx="0">
                  <c:v>131503.29999999999</c:v>
                </c:pt>
                <c:pt idx="1">
                  <c:v>54840.7</c:v>
                </c:pt>
                <c:pt idx="2">
                  <c:v>49577.7</c:v>
                </c:pt>
              </c:numCache>
            </c:numRef>
          </c:val>
        </c:ser>
        <c:ser>
          <c:idx val="9"/>
          <c:order val="9"/>
          <c:tx>
            <c:strRef>
              <c:f>расходы!$A$73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расходы!$B$73:$D$73</c:f>
              <c:numCache>
                <c:formatCode>#,##0.0</c:formatCode>
                <c:ptCount val="3"/>
                <c:pt idx="0">
                  <c:v>30195.8</c:v>
                </c:pt>
                <c:pt idx="1">
                  <c:v>13676.1</c:v>
                </c:pt>
                <c:pt idx="2">
                  <c:v>13676.1</c:v>
                </c:pt>
              </c:numCache>
            </c:numRef>
          </c:val>
        </c:ser>
        <c:ser>
          <c:idx val="10"/>
          <c:order val="10"/>
          <c:tx>
            <c:strRef>
              <c:f>расходы!$A$74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расходы!$B$74:$D$74</c:f>
              <c:numCache>
                <c:formatCode>#,##0.0</c:formatCode>
                <c:ptCount val="3"/>
                <c:pt idx="0">
                  <c:v>0</c:v>
                </c:pt>
                <c:pt idx="1">
                  <c:v>55.8</c:v>
                </c:pt>
                <c:pt idx="2">
                  <c:v>55.8</c:v>
                </c:pt>
              </c:numCache>
            </c:numRef>
          </c:val>
        </c:ser>
        <c:shape val="box"/>
        <c:axId val="62357504"/>
        <c:axId val="62359040"/>
        <c:axId val="0"/>
      </c:bar3DChart>
      <c:catAx>
        <c:axId val="6235750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359040"/>
        <c:crosses val="autoZero"/>
        <c:auto val="1"/>
        <c:lblAlgn val="ctr"/>
        <c:lblOffset val="100"/>
      </c:catAx>
      <c:valAx>
        <c:axId val="6235904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3575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июнь  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июнь  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845588"/>
                <a:gridCol w="2197427"/>
                <a:gridCol w="2529412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1 819 234,3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783 706,8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1 826 490,2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754 674,3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июнь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285729"/>
          <a:ext cx="4000496" cy="6272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786182" y="428601"/>
          <a:ext cx="5143536" cy="6198334"/>
        </p:xfrm>
        <a:graphic>
          <a:graphicData uri="http://schemas.openxmlformats.org/drawingml/2006/table">
            <a:tbl>
              <a:tblPr/>
              <a:tblGrid>
                <a:gridCol w="2604851"/>
                <a:gridCol w="961149"/>
                <a:gridCol w="741755"/>
                <a:gridCol w="835781"/>
              </a:tblGrid>
              <a:tr h="7456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l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6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725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149 744,9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135 682,9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628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1 960,0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901,2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52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96 620,1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91 840,6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52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20 312,2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19 496,7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52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9 230,0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5 372,4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54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8 868,8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6 458,2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654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12 753,8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11 613,8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33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92 134,3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41 265,1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34 910,2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205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70 853,0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32 303,2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23 941,9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299,2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3 227,1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3 743,4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6 872,9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635,0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2 547,0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4 890,8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3 603,4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49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775,3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1 395 791,4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712 091,7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613 113,7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245 447,3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169 490,8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169 490,8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289 889,2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102 291,0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28 177,7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864 289,1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444 151,5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419 618,7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92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-4 173,5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54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1 819 234,3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903 101,7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783 706,8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ИЮНЬ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214346" y="714356"/>
          <a:ext cx="5214975" cy="5224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286249" y="785795"/>
          <a:ext cx="4857751" cy="5916136"/>
        </p:xfrm>
        <a:graphic>
          <a:graphicData uri="http://schemas.openxmlformats.org/drawingml/2006/table">
            <a:tbl>
              <a:tblPr/>
              <a:tblGrid>
                <a:gridCol w="2123467"/>
                <a:gridCol w="911428"/>
                <a:gridCol w="911428"/>
                <a:gridCol w="911428"/>
              </a:tblGrid>
              <a:tr h="797155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План за 6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826 491,2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894 525,9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754 674,3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8381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90 559,9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43 012,3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39 166,5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381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2 935,7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381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153 927,2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82 791,2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32 456,6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381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99 651,1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41 339,9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17 639,5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478 723,2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725 921,3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664 310,7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110 590,8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576 751,9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559 491,1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206 388,5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80 607,8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41 561,0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131 503,3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54 840,7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49 577,7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7503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30 195,8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13 676,1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13 676,1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1405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2030</TotalTime>
  <Words>424</Words>
  <Application>Microsoft Office PowerPoint</Application>
  <PresentationFormat>Экран (4:3)</PresentationFormat>
  <Paragraphs>164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241</cp:revision>
  <dcterms:modified xsi:type="dcterms:W3CDTF">2016-07-14T07:48:45Z</dcterms:modified>
</cp:coreProperties>
</file>