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07E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114" y="-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2EE27F-9CD1-45E0-BA4C-F150BDEDACD3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48110B-0A48-4192-B2F5-E24F9E8844E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48110B-0A48-4192-B2F5-E24F9E8844EF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1052736"/>
            <a:ext cx="8458200" cy="432048"/>
          </a:xfrm>
        </p:spPr>
        <p:txBody>
          <a:bodyPr>
            <a:normAutofit fontScale="62500" lnSpcReduction="20000"/>
          </a:bodyPr>
          <a:lstStyle/>
          <a:p>
            <a:pPr algn="r"/>
            <a:r>
              <a:rPr lang="ru-RU" sz="4000" b="1" dirty="0" smtClean="0">
                <a:solidFill>
                  <a:srgbClr val="0070C0"/>
                </a:solidFill>
              </a:rPr>
              <a:t>Муниципальная программа </a:t>
            </a:r>
            <a:endParaRPr lang="ru-RU" sz="4000" dirty="0" smtClean="0">
              <a:solidFill>
                <a:srgbClr val="0070C0"/>
              </a:solidFill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3933056"/>
            <a:ext cx="8458200" cy="187220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«Эффективное управление муниципальным имуществом города Минусинска»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minusinsk.info/userfiles/privatizatia_jilia_first_foto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36912"/>
            <a:ext cx="8784976" cy="410445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0"/>
            <a:ext cx="9001156" cy="2492896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dirty="0" smtClean="0">
                <a:solidFill>
                  <a:srgbClr val="0070C0"/>
                </a:solidFill>
              </a:rPr>
              <a:t>       На </a:t>
            </a:r>
            <a:r>
              <a:rPr lang="ru-RU" sz="2900" dirty="0" smtClean="0">
                <a:solidFill>
                  <a:srgbClr val="0070C0"/>
                </a:solidFill>
              </a:rPr>
              <a:t>реализацию программы в  </a:t>
            </a:r>
            <a:r>
              <a:rPr lang="ru-RU" sz="29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2019</a:t>
            </a:r>
            <a:r>
              <a:rPr lang="ru-RU" sz="2900" dirty="0" smtClean="0">
                <a:solidFill>
                  <a:srgbClr val="0070C0"/>
                </a:solidFill>
              </a:rPr>
              <a:t> </a:t>
            </a:r>
            <a:r>
              <a:rPr lang="ru-RU" sz="2900" dirty="0" smtClean="0">
                <a:solidFill>
                  <a:srgbClr val="0070C0"/>
                </a:solidFill>
              </a:rPr>
              <a:t>году заложено  </a:t>
            </a:r>
            <a:r>
              <a:rPr lang="ru-RU" sz="2900" dirty="0" smtClean="0">
                <a:solidFill>
                  <a:srgbClr val="0070C0"/>
                </a:solidFill>
              </a:rPr>
              <a:t>–  </a:t>
            </a:r>
            <a:br>
              <a:rPr lang="ru-RU" sz="2900" dirty="0" smtClean="0">
                <a:solidFill>
                  <a:srgbClr val="0070C0"/>
                </a:solidFill>
              </a:rPr>
            </a:br>
            <a:r>
              <a:rPr lang="ru-RU" sz="2900" dirty="0" smtClean="0">
                <a:solidFill>
                  <a:srgbClr val="0070C0"/>
                </a:solidFill>
              </a:rPr>
              <a:t>       </a:t>
            </a:r>
            <a:r>
              <a:rPr lang="ru-RU" sz="29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234 753,33</a:t>
            </a:r>
            <a:r>
              <a:rPr lang="ru-RU" sz="2900" dirty="0" smtClean="0">
                <a:solidFill>
                  <a:srgbClr val="0070C0"/>
                </a:solidFill>
              </a:rPr>
              <a:t> тыс</a:t>
            </a:r>
            <a:r>
              <a:rPr lang="ru-RU" sz="2900" dirty="0" smtClean="0">
                <a:solidFill>
                  <a:srgbClr val="0070C0"/>
                </a:solidFill>
              </a:rPr>
              <a:t>. рублей.</a:t>
            </a:r>
            <a:r>
              <a:rPr lang="ru-RU" sz="2900" dirty="0" smtClean="0"/>
              <a:t/>
            </a:r>
            <a:br>
              <a:rPr lang="ru-RU" sz="2900" dirty="0" smtClean="0"/>
            </a:br>
            <a:r>
              <a:rPr lang="ru-RU" sz="2900" dirty="0" smtClean="0"/>
              <a:t>                          </a:t>
            </a:r>
            <a:r>
              <a:rPr lang="ru-RU" sz="2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 </a:t>
            </a:r>
            <a:r>
              <a:rPr lang="ru-RU" sz="2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том числе:</a:t>
            </a:r>
            <a:br>
              <a:rPr lang="ru-RU" sz="2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2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                  </a:t>
            </a:r>
            <a:r>
              <a:rPr lang="ru-RU" sz="2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2019 </a:t>
            </a:r>
            <a:r>
              <a:rPr lang="ru-RU" sz="2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год – </a:t>
            </a:r>
            <a:r>
              <a:rPr lang="ru-RU" sz="2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79 086,91 </a:t>
            </a:r>
            <a:r>
              <a:rPr lang="ru-RU" sz="2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тыс. рублей; </a:t>
            </a:r>
            <a:br>
              <a:rPr lang="ru-RU" sz="2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2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                  </a:t>
            </a:r>
            <a:r>
              <a:rPr lang="ru-RU" sz="2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2020 </a:t>
            </a:r>
            <a:r>
              <a:rPr lang="ru-RU" sz="2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год -  </a:t>
            </a:r>
            <a:r>
              <a:rPr lang="ru-RU" sz="2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85 921,31 </a:t>
            </a:r>
            <a:r>
              <a:rPr lang="ru-RU" sz="2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тыс. рублей; </a:t>
            </a:r>
            <a:br>
              <a:rPr lang="ru-RU" sz="2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2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                  </a:t>
            </a:r>
            <a:r>
              <a:rPr lang="ru-RU" sz="2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2021  </a:t>
            </a:r>
            <a:r>
              <a:rPr lang="ru-RU" sz="2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год -  </a:t>
            </a:r>
            <a:r>
              <a:rPr lang="ru-RU" sz="2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69 745,11 тыс</a:t>
            </a:r>
            <a:r>
              <a:rPr lang="ru-RU" sz="2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рублей</a:t>
            </a:r>
            <a:r>
              <a:rPr lang="ru-RU" sz="2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ru-RU" sz="2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B050">
            <a:alpha val="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179512" y="1988840"/>
            <a:ext cx="8784976" cy="4752528"/>
          </a:xfrm>
        </p:spPr>
        <p:txBody>
          <a:bodyPr>
            <a:noAutofit/>
          </a:bodyPr>
          <a:lstStyle/>
          <a:p>
            <a:pPr marL="457200" indent="-457200" algn="l">
              <a:buClr>
                <a:srgbClr val="2107E3"/>
              </a:buClr>
              <a:buFont typeface="Wingdings 2"/>
              <a:buAutoNum type="arabicPeriod"/>
            </a:pPr>
            <a:r>
              <a:rPr lang="ru-RU" sz="2500" dirty="0" smtClean="0">
                <a:solidFill>
                  <a:srgbClr val="2107E3"/>
                </a:solidFill>
                <a:latin typeface="Times New Roman" pitchFamily="18" charset="0"/>
                <a:cs typeface="Times New Roman" pitchFamily="18" charset="0"/>
              </a:rPr>
              <a:t>Формирование</a:t>
            </a:r>
            <a:r>
              <a:rPr lang="ru-RU" sz="2500" dirty="0" smtClean="0">
                <a:solidFill>
                  <a:srgbClr val="2107E3"/>
                </a:solidFill>
                <a:latin typeface="Times New Roman" pitchFamily="18" charset="0"/>
                <a:cs typeface="Times New Roman" pitchFamily="18" charset="0"/>
              </a:rPr>
              <a:t>, развитие, </a:t>
            </a:r>
            <a:r>
              <a:rPr lang="ru-RU" sz="2500" dirty="0" smtClean="0">
                <a:solidFill>
                  <a:srgbClr val="2107E3"/>
                </a:solidFill>
                <a:latin typeface="Times New Roman" pitchFamily="18" charset="0"/>
                <a:cs typeface="Times New Roman" pitchFamily="18" charset="0"/>
              </a:rPr>
              <a:t>управление и </a:t>
            </a:r>
            <a:r>
              <a:rPr lang="ru-RU" sz="2500" dirty="0" smtClean="0">
                <a:solidFill>
                  <a:srgbClr val="2107E3"/>
                </a:solidFill>
                <a:latin typeface="Times New Roman" pitchFamily="18" charset="0"/>
                <a:cs typeface="Times New Roman" pitchFamily="18" charset="0"/>
              </a:rPr>
              <a:t>эффективное использование объектов движимого и недвижимого имущества, находящегося в муниципальной собственности города Минусинска.</a:t>
            </a:r>
          </a:p>
          <a:p>
            <a:pPr marL="457200" indent="-457200" algn="l">
              <a:buClr>
                <a:srgbClr val="2107E3"/>
              </a:buClr>
              <a:buAutoNum type="arabicPeriod"/>
            </a:pPr>
            <a:r>
              <a:rPr lang="ru-RU" sz="2500" dirty="0" smtClean="0">
                <a:solidFill>
                  <a:srgbClr val="2107E3"/>
                </a:solidFill>
                <a:latin typeface="Times New Roman" pitchFamily="18" charset="0"/>
                <a:cs typeface="Times New Roman" pitchFamily="18" charset="0"/>
              </a:rPr>
              <a:t>Создание системы экономических условий, способных обеспечить возможность реализации жизненно необходимых потребностей граждан, повышение качества их жизни.</a:t>
            </a:r>
            <a:endParaRPr lang="ru-RU" sz="2500" dirty="0" smtClean="0">
              <a:solidFill>
                <a:srgbClr val="2107E3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5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116632"/>
            <a:ext cx="7772400" cy="1796752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Цели муниципальной программы</a:t>
            </a: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92D050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323528" y="1556792"/>
            <a:ext cx="8640960" cy="5040560"/>
          </a:xfrm>
        </p:spPr>
        <p:txBody>
          <a:bodyPr>
            <a:noAutofit/>
          </a:bodyPr>
          <a:lstStyle/>
          <a:p>
            <a:pPr marL="342900" indent="-342900" algn="l">
              <a:buClr>
                <a:srgbClr val="2107E3"/>
              </a:buClr>
              <a:buAutoNum type="arabicPeriod"/>
            </a:pPr>
            <a:r>
              <a:rPr lang="ru-RU" sz="1300" dirty="0" smtClean="0">
                <a:solidFill>
                  <a:srgbClr val="2107E3"/>
                </a:solidFill>
                <a:latin typeface="Times New Roman" pitchFamily="18" charset="0"/>
                <a:cs typeface="Times New Roman" pitchFamily="18" charset="0"/>
              </a:rPr>
              <a:t>Обеспечение Государственной </a:t>
            </a:r>
            <a:r>
              <a:rPr lang="ru-RU" sz="1300" dirty="0" smtClean="0">
                <a:solidFill>
                  <a:srgbClr val="2107E3"/>
                </a:solidFill>
                <a:latin typeface="Times New Roman" pitchFamily="18" charset="0"/>
                <a:cs typeface="Times New Roman" pitchFamily="18" charset="0"/>
              </a:rPr>
              <a:t>регистрация </a:t>
            </a:r>
            <a:r>
              <a:rPr lang="ru-RU" sz="1300" dirty="0" smtClean="0">
                <a:solidFill>
                  <a:srgbClr val="2107E3"/>
                </a:solidFill>
                <a:latin typeface="Times New Roman" pitchFamily="18" charset="0"/>
                <a:cs typeface="Times New Roman" pitchFamily="18" charset="0"/>
              </a:rPr>
              <a:t>права муниципальной </a:t>
            </a:r>
            <a:r>
              <a:rPr lang="ru-RU" sz="1300" dirty="0" smtClean="0">
                <a:solidFill>
                  <a:srgbClr val="2107E3"/>
                </a:solidFill>
                <a:latin typeface="Times New Roman" pitchFamily="18" charset="0"/>
                <a:cs typeface="Times New Roman" pitchFamily="18" charset="0"/>
              </a:rPr>
              <a:t>собственности города Минусинска на объекты недвижимости. </a:t>
            </a:r>
            <a:endParaRPr lang="ru-RU" sz="1300" dirty="0" smtClean="0">
              <a:solidFill>
                <a:srgbClr val="2107E3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>
              <a:buClr>
                <a:srgbClr val="2107E3"/>
              </a:buClr>
              <a:buAutoNum type="arabicPeriod"/>
            </a:pPr>
            <a:r>
              <a:rPr lang="ru-RU" sz="1300" dirty="0" smtClean="0">
                <a:solidFill>
                  <a:srgbClr val="2107E3"/>
                </a:solidFill>
                <a:latin typeface="Times New Roman" pitchFamily="18" charset="0"/>
                <a:cs typeface="Times New Roman" pitchFamily="18" charset="0"/>
              </a:rPr>
              <a:t>Вовлечение объектов муниципальной собственности города Минусинска в хозяйственный оборот</a:t>
            </a:r>
            <a:r>
              <a:rPr lang="ru-RU" sz="1300" dirty="0" smtClean="0">
                <a:solidFill>
                  <a:srgbClr val="2107E3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l">
              <a:buClr>
                <a:srgbClr val="2107E3"/>
              </a:buClr>
              <a:buAutoNum type="arabicPeriod"/>
            </a:pPr>
            <a:r>
              <a:rPr lang="ru-RU" sz="1300" dirty="0" smtClean="0">
                <a:solidFill>
                  <a:srgbClr val="2107E3"/>
                </a:solidFill>
                <a:latin typeface="Times New Roman" pitchFamily="18" charset="0"/>
                <a:cs typeface="Times New Roman" pitchFamily="18" charset="0"/>
              </a:rPr>
              <a:t>Приобретение жилых помещений для детей-сирот и детей, оставшихся без попечения родителей, а также лиц из их числа, не имеющих жилого помещения в целях  реализации Закона Красноярского края от 24.12.2009г. № 9-4225 «О наделении органов местного самоуправления отдельных муниципальных районов и городских округов края государственными полномочиями по обеспечению жилыми помещениями детей-сирот и детей, оставшихся без попечения родителей, а также лиц из их числа, не имеющих жилого помещения</a:t>
            </a:r>
            <a:r>
              <a:rPr lang="ru-RU" sz="1300" dirty="0" smtClean="0">
                <a:solidFill>
                  <a:srgbClr val="2107E3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marL="342900" indent="-342900" algn="l">
              <a:buClr>
                <a:srgbClr val="2107E3"/>
              </a:buClr>
              <a:buAutoNum type="arabicPeriod"/>
            </a:pPr>
            <a:r>
              <a:rPr lang="ru-RU" sz="1300" dirty="0" smtClean="0">
                <a:solidFill>
                  <a:srgbClr val="2107E3"/>
                </a:solidFill>
                <a:latin typeface="Times New Roman" pitchFamily="18" charset="0"/>
                <a:cs typeface="Times New Roman" pitchFamily="18" charset="0"/>
              </a:rPr>
              <a:t>Своевременное </a:t>
            </a:r>
            <a:r>
              <a:rPr lang="ru-RU" sz="1300" dirty="0" smtClean="0">
                <a:solidFill>
                  <a:srgbClr val="2107E3"/>
                </a:solidFill>
                <a:latin typeface="Times New Roman" pitchFamily="18" charset="0"/>
                <a:cs typeface="Times New Roman" pitchFamily="18" charset="0"/>
              </a:rPr>
              <a:t>перечисление денежных средств для выполнения принятых обязательств. Качественное и своевременное выполнение обязательств по договору пожизненного содержания с иждивением</a:t>
            </a:r>
            <a:r>
              <a:rPr lang="ru-RU" sz="1300" dirty="0" smtClean="0">
                <a:solidFill>
                  <a:srgbClr val="2107E3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l">
              <a:buClr>
                <a:srgbClr val="2107E3"/>
              </a:buClr>
              <a:buAutoNum type="arabicPeriod"/>
            </a:pPr>
            <a:r>
              <a:rPr lang="ru-RU" sz="1300" dirty="0" smtClean="0">
                <a:solidFill>
                  <a:srgbClr val="2107E3"/>
                </a:solidFill>
                <a:latin typeface="Times New Roman" pitchFamily="18" charset="0"/>
                <a:cs typeface="Times New Roman" pitchFamily="18" charset="0"/>
              </a:rPr>
              <a:t>Оплата </a:t>
            </a:r>
            <a:r>
              <a:rPr lang="ru-RU" sz="1300" dirty="0" smtClean="0">
                <a:solidFill>
                  <a:srgbClr val="2107E3"/>
                </a:solidFill>
                <a:latin typeface="Times New Roman" pitchFamily="18" charset="0"/>
                <a:cs typeface="Times New Roman" pitchFamily="18" charset="0"/>
              </a:rPr>
              <a:t>Региональному фонду капитального ремонта многоквартирных домов на территории Красноярского края взносов на капитальный ремонт общего имущества в многоквартирных домах в доле муниципальных  жилых и нежилых помещений</a:t>
            </a:r>
            <a:r>
              <a:rPr lang="ru-RU" sz="1300" dirty="0" smtClean="0">
                <a:solidFill>
                  <a:srgbClr val="2107E3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300" dirty="0" smtClean="0">
              <a:solidFill>
                <a:srgbClr val="2107E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08912" cy="1080120"/>
          </a:xfrm>
        </p:spPr>
        <p:txBody>
          <a:bodyPr>
            <a:normAutofit fontScale="90000"/>
          </a:bodyPr>
          <a:lstStyle/>
          <a:p>
            <a:r>
              <a:rPr lang="ru-RU" sz="49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Задачи   муниципальной программы</a:t>
            </a:r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07502" y="1268760"/>
          <a:ext cx="8856985" cy="5393164"/>
        </p:xfrm>
        <a:graphic>
          <a:graphicData uri="http://schemas.openxmlformats.org/drawingml/2006/table">
            <a:tbl>
              <a:tblPr/>
              <a:tblGrid>
                <a:gridCol w="432046"/>
                <a:gridCol w="1296145"/>
                <a:gridCol w="2016225"/>
                <a:gridCol w="1584177"/>
                <a:gridCol w="864096"/>
                <a:gridCol w="864096"/>
                <a:gridCol w="864096"/>
                <a:gridCol w="936104"/>
              </a:tblGrid>
              <a:tr h="118098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884" marR="5884" marT="58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Статус</a:t>
                      </a:r>
                    </a:p>
                  </a:txBody>
                  <a:tcPr marL="5884" marR="5884" marT="58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муниципальной программы, подпрограммы, мероприятий</a:t>
                      </a:r>
                    </a:p>
                  </a:txBody>
                  <a:tcPr marL="5884" marR="5884" marT="58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Ответственный исполнитель, соисполнитель</a:t>
                      </a:r>
                    </a:p>
                  </a:txBody>
                  <a:tcPr marL="5884" marR="5884" marT="58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2019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год</a:t>
                      </a:r>
                    </a:p>
                  </a:txBody>
                  <a:tcPr marL="5884" marR="5884" marT="58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2020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год</a:t>
                      </a:r>
                    </a:p>
                  </a:txBody>
                  <a:tcPr marL="5884" marR="5884" marT="58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2021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год</a:t>
                      </a:r>
                    </a:p>
                  </a:txBody>
                  <a:tcPr marL="5884" marR="5884" marT="58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Итого на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2019-2021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годы</a:t>
                      </a:r>
                    </a:p>
                  </a:txBody>
                  <a:tcPr marL="5884" marR="5884" marT="58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36084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884" marR="5884" marT="58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884" marR="5884" marT="58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884" marR="5884" marT="58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884" marR="5884" marT="58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884" marR="5884" marT="58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884" marR="5884" marT="58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884" marR="5884" marT="58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884" marR="5884" marT="58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41428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1.</a:t>
                      </a:r>
                    </a:p>
                  </a:txBody>
                  <a:tcPr marL="5884" marR="5884" marT="58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Муниципальная программа </a:t>
                      </a:r>
                    </a:p>
                  </a:txBody>
                  <a:tcPr marL="5884" marR="5884" marT="58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Эффективное управление муниципальными имуществом города Минусинска</a:t>
                      </a:r>
                    </a:p>
                  </a:txBody>
                  <a:tcPr marL="5884" marR="5884" marT="58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Всего, в том числе:</a:t>
                      </a:r>
                    </a:p>
                  </a:txBody>
                  <a:tcPr marL="5884" marR="5884" marT="58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Calibri"/>
                        </a:rPr>
                        <a:t>79086,91</a:t>
                      </a:r>
                      <a:endParaRPr lang="ru-RU" sz="14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Calibri"/>
                        </a:rPr>
                        <a:t>85921,31</a:t>
                      </a:r>
                      <a:endParaRPr lang="ru-RU" sz="14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Calibri"/>
                        </a:rPr>
                        <a:t>69745,11</a:t>
                      </a:r>
                      <a:endParaRPr lang="ru-RU" sz="14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Calibri"/>
                        </a:rPr>
                        <a:t>234753,33</a:t>
                      </a:r>
                      <a:endParaRPr lang="ru-RU" sz="14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6402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Администрация города Минусинска</a:t>
                      </a:r>
                    </a:p>
                  </a:txBody>
                  <a:tcPr marL="5884" marR="5884" marT="58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Calibri"/>
                        </a:rPr>
                        <a:t>79049,20</a:t>
                      </a:r>
                      <a:endParaRPr lang="ru-RU" sz="14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Calibri"/>
                        </a:rPr>
                        <a:t>85883,60</a:t>
                      </a:r>
                      <a:endParaRPr lang="ru-RU" sz="14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Calibri"/>
                        </a:rPr>
                        <a:t>69707,40</a:t>
                      </a:r>
                      <a:endParaRPr lang="ru-RU" sz="14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Calibri"/>
                        </a:rPr>
                        <a:t>234640,20</a:t>
                      </a:r>
                      <a:endParaRPr lang="ru-RU" sz="14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4986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УСЗН</a:t>
                      </a:r>
                    </a:p>
                  </a:txBody>
                  <a:tcPr marL="5884" marR="5884" marT="58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37,71</a:t>
                      </a:r>
                    </a:p>
                  </a:txBody>
                  <a:tcPr marL="5884" marR="5884" marT="58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37,71</a:t>
                      </a:r>
                    </a:p>
                  </a:txBody>
                  <a:tcPr marL="5884" marR="5884" marT="58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37,71</a:t>
                      </a:r>
                    </a:p>
                  </a:txBody>
                  <a:tcPr marL="5884" marR="5884" marT="58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113,13</a:t>
                      </a:r>
                    </a:p>
                  </a:txBody>
                  <a:tcPr marL="5884" marR="5884" marT="58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12255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2.</a:t>
                      </a:r>
                    </a:p>
                  </a:txBody>
                  <a:tcPr marL="5884" marR="5884" marT="58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Подпрограмма 1</a:t>
                      </a:r>
                    </a:p>
                  </a:txBody>
                  <a:tcPr marL="5884" marR="5884" marT="58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Обеспечение эффективного управления и использования муниципального имущества</a:t>
                      </a:r>
                    </a:p>
                  </a:txBody>
                  <a:tcPr marL="5884" marR="5884" marT="58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Администрация города Минусинска, </a:t>
                      </a:r>
                    </a:p>
                  </a:txBody>
                  <a:tcPr marL="5884" marR="5884" marT="58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Calibri"/>
                        </a:rPr>
                        <a:t>79049,20</a:t>
                      </a:r>
                      <a:endParaRPr lang="ru-RU" sz="14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Calibri"/>
                        </a:rPr>
                        <a:t>85883,60</a:t>
                      </a:r>
                      <a:endParaRPr lang="ru-RU" sz="14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Calibri"/>
                        </a:rPr>
                        <a:t>69707,40</a:t>
                      </a:r>
                      <a:endParaRPr lang="ru-RU" sz="140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Calibri"/>
                        </a:rPr>
                        <a:t>234640,20</a:t>
                      </a:r>
                      <a:endParaRPr lang="ru-RU" sz="1400" dirty="0"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10369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3.</a:t>
                      </a:r>
                    </a:p>
                  </a:txBody>
                  <a:tcPr marL="5884" marR="5884" marT="58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Подпрограмма 2</a:t>
                      </a:r>
                    </a:p>
                  </a:txBody>
                  <a:tcPr marL="5884" marR="5884" marT="58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Обеспечение пожизненного содержания с иждивением</a:t>
                      </a:r>
                    </a:p>
                  </a:txBody>
                  <a:tcPr marL="5884" marR="5884" marT="58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Управление социальной защиты населения администрации города Минусинска</a:t>
                      </a:r>
                    </a:p>
                  </a:txBody>
                  <a:tcPr marL="5884" marR="5884" marT="58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37,71</a:t>
                      </a:r>
                    </a:p>
                  </a:txBody>
                  <a:tcPr marL="5884" marR="5884" marT="58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37,71</a:t>
                      </a:r>
                    </a:p>
                  </a:txBody>
                  <a:tcPr marL="5884" marR="5884" marT="58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37,71</a:t>
                      </a:r>
                    </a:p>
                  </a:txBody>
                  <a:tcPr marL="5884" marR="5884" marT="58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113,13</a:t>
                      </a:r>
                    </a:p>
                  </a:txBody>
                  <a:tcPr marL="5884" marR="5884" marT="58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240478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Распределение планируемых расходов по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подпрограммам муниципальной  программы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116</TotalTime>
  <Words>322</Words>
  <Application>Microsoft Office PowerPoint</Application>
  <PresentationFormat>Экран (4:3)</PresentationFormat>
  <Paragraphs>65</Paragraphs>
  <Slides>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Официальная</vt:lpstr>
      <vt:lpstr>«Эффективное управление муниципальным имуществом города Минусинска» </vt:lpstr>
      <vt:lpstr>       На реализацию программы в  2019 году заложено  –          234 753,33 тыс. рублей.                           в том числе:                                     2019 год – 79 086,91 тыс. рублей;                                      2020 год -  85 921,31 тыс. рублей;                                      2021  год -  69 745,11 тыс. рублей.</vt:lpstr>
      <vt:lpstr>Цели муниципальной программы</vt:lpstr>
      <vt:lpstr>Задачи   муниципальной программы      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«Эффективное управление муниципальным имуществом города Минусинска» </dc:title>
  <dc:creator>User</dc:creator>
  <cp:lastModifiedBy>kab12_1</cp:lastModifiedBy>
  <cp:revision>20</cp:revision>
  <dcterms:created xsi:type="dcterms:W3CDTF">2016-04-08T05:14:21Z</dcterms:created>
  <dcterms:modified xsi:type="dcterms:W3CDTF">2019-02-13T07:58:41Z</dcterms:modified>
</cp:coreProperties>
</file>