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5715000" type="screen16x10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>
        <p:scale>
          <a:sx n="100" d="100"/>
          <a:sy n="100" d="100"/>
        </p:scale>
        <p:origin x="-1308" y="-25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44;&#1086;&#1093;&#1086;&#1076;&#1099;%20&#1085;&#1072;%2001.09.2023\&#1044;&#1086;&#1093;&#1086;&#1076;&#1099;%20&#1085;&#1072;&#1083;&#1086;&#1075;+&#1085;&#1077;&#1085;&#1072;&#1083;&#1086;&#1075;%20&#1085;&#1072;%2001.09.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56;&#1072;&#1089;&#1093;&#1086;&#1076;&#1099;%20&#1085;&#1072;%2001.09.2023\&#1072;&#1074;&#1075;&#1091;&#1089;&#1090;\&#1076;&#1083;&#1103;%20&#1089;&#1072;&#1081;&#1090;&#1072;%20&#1085;&#1072;%2001.09.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rotY val="0"/>
      <c:depthPercent val="100"/>
      <c:perspective val="30"/>
    </c:view3D>
    <c:plotArea>
      <c:layout>
        <c:manualLayout>
          <c:layoutTarget val="inner"/>
          <c:xMode val="edge"/>
          <c:yMode val="edge"/>
          <c:x val="0.19005774278215223"/>
          <c:y val="2.8252405949256338E-2"/>
          <c:w val="0.64436023622047289"/>
          <c:h val="0.55041994750656154"/>
        </c:manualLayout>
      </c:layout>
      <c:bar3DChart>
        <c:barDir val="col"/>
        <c:grouping val="stacked"/>
        <c:ser>
          <c:idx val="0"/>
          <c:order val="0"/>
          <c:tx>
            <c:strRef>
              <c:f>Лист1!$G$28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8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Лист1!$H$28:$K$28</c:f>
              <c:numCache>
                <c:formatCode>#,##0.00</c:formatCode>
                <c:ptCount val="4"/>
                <c:pt idx="0">
                  <c:v>8631</c:v>
                </c:pt>
                <c:pt idx="1">
                  <c:v>6631</c:v>
                </c:pt>
                <c:pt idx="2">
                  <c:v>10643.48</c:v>
                </c:pt>
                <c:pt idx="3">
                  <c:v>4087.51</c:v>
                </c:pt>
              </c:numCache>
            </c:numRef>
          </c:val>
        </c:ser>
        <c:ser>
          <c:idx val="1"/>
          <c:order val="1"/>
          <c:tx>
            <c:strRef>
              <c:f>Лист1!$G$29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8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Лист1!$H$29:$K$29</c:f>
              <c:numCache>
                <c:formatCode>#,##0.00</c:formatCode>
                <c:ptCount val="4"/>
                <c:pt idx="0">
                  <c:v>364485.63</c:v>
                </c:pt>
                <c:pt idx="1">
                  <c:v>195721</c:v>
                </c:pt>
                <c:pt idx="2">
                  <c:v>225479.58</c:v>
                </c:pt>
                <c:pt idx="3">
                  <c:v>236745.25</c:v>
                </c:pt>
              </c:numCache>
            </c:numRef>
          </c:val>
        </c:ser>
        <c:ser>
          <c:idx val="2"/>
          <c:order val="2"/>
          <c:tx>
            <c:strRef>
              <c:f>Лист1!$G$31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8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Лист1!$H$31:$K$31</c:f>
              <c:numCache>
                <c:formatCode>#,##0.00</c:formatCode>
                <c:ptCount val="4"/>
                <c:pt idx="0">
                  <c:v>148961.29999999999</c:v>
                </c:pt>
                <c:pt idx="1">
                  <c:v>105815</c:v>
                </c:pt>
                <c:pt idx="2">
                  <c:v>107171.29</c:v>
                </c:pt>
                <c:pt idx="3">
                  <c:v>92274.28</c:v>
                </c:pt>
              </c:numCache>
            </c:numRef>
          </c:val>
        </c:ser>
        <c:ser>
          <c:idx val="3"/>
          <c:order val="3"/>
          <c:tx>
            <c:strRef>
              <c:f>Лист1!$G$32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8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Лист1!$H$32:$K$32</c:f>
              <c:numCache>
                <c:formatCode>#,##0.00</c:formatCode>
                <c:ptCount val="4"/>
                <c:pt idx="0">
                  <c:v>42454.6</c:v>
                </c:pt>
                <c:pt idx="1">
                  <c:v>11600</c:v>
                </c:pt>
                <c:pt idx="2">
                  <c:v>11307.06</c:v>
                </c:pt>
                <c:pt idx="3">
                  <c:v>11880.27</c:v>
                </c:pt>
              </c:numCache>
            </c:numRef>
          </c:val>
        </c:ser>
        <c:ser>
          <c:idx val="4"/>
          <c:order val="4"/>
          <c:tx>
            <c:strRef>
              <c:f>Лист1!$G$33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8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Лист1!$H$33:$K$33</c:f>
              <c:numCache>
                <c:formatCode>#,##0.00</c:formatCode>
                <c:ptCount val="4"/>
                <c:pt idx="0">
                  <c:v>15600</c:v>
                </c:pt>
                <c:pt idx="1">
                  <c:v>10530</c:v>
                </c:pt>
                <c:pt idx="2">
                  <c:v>12349.43</c:v>
                </c:pt>
                <c:pt idx="3">
                  <c:v>11187.77</c:v>
                </c:pt>
              </c:numCache>
            </c:numRef>
          </c:val>
        </c:ser>
        <c:ser>
          <c:idx val="5"/>
          <c:order val="5"/>
          <c:tx>
            <c:strRef>
              <c:f>Лист1!$G$30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8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Лист1!$H$30:$K$30</c:f>
              <c:numCache>
                <c:formatCode>#,##0.00</c:formatCode>
                <c:ptCount val="4"/>
                <c:pt idx="0">
                  <c:v>59089.46</c:v>
                </c:pt>
                <c:pt idx="1">
                  <c:v>41735</c:v>
                </c:pt>
                <c:pt idx="2">
                  <c:v>43968.43</c:v>
                </c:pt>
                <c:pt idx="3">
                  <c:v>41556.300000000003</c:v>
                </c:pt>
              </c:numCache>
            </c:numRef>
          </c:val>
        </c:ser>
        <c:ser>
          <c:idx val="6"/>
          <c:order val="6"/>
          <c:tx>
            <c:strRef>
              <c:f>Лист1!$G$34</c:f>
              <c:strCache>
                <c:ptCount val="1"/>
                <c:pt idx="0">
                  <c:v>Задолженность по отмененным налогам и иным обязательным платежам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8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Лист1!$H$34:$K$34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-8.11</c:v>
                </c:pt>
                <c:pt idx="3">
                  <c:v>0.03</c:v>
                </c:pt>
              </c:numCache>
            </c:numRef>
          </c:val>
        </c:ser>
        <c:ser>
          <c:idx val="7"/>
          <c:order val="7"/>
          <c:tx>
            <c:strRef>
              <c:f>Лист1!$G$35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8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Лист1!$H$35:$K$35</c:f>
              <c:numCache>
                <c:formatCode>#,##0.00</c:formatCode>
                <c:ptCount val="4"/>
                <c:pt idx="0">
                  <c:v>57702.52</c:v>
                </c:pt>
                <c:pt idx="1">
                  <c:v>38974.04</c:v>
                </c:pt>
                <c:pt idx="2">
                  <c:v>35689.800000000003</c:v>
                </c:pt>
                <c:pt idx="3">
                  <c:v>33614.300000000003</c:v>
                </c:pt>
              </c:numCache>
            </c:numRef>
          </c:val>
        </c:ser>
        <c:ser>
          <c:idx val="8"/>
          <c:order val="8"/>
          <c:tx>
            <c:strRef>
              <c:f>Лист1!$G$36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8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Лист1!$H$36:$K$36</c:f>
              <c:numCache>
                <c:formatCode>#,##0.00</c:formatCode>
                <c:ptCount val="4"/>
                <c:pt idx="0">
                  <c:v>598.72</c:v>
                </c:pt>
                <c:pt idx="1">
                  <c:v>416.18</c:v>
                </c:pt>
                <c:pt idx="2">
                  <c:v>3012.8</c:v>
                </c:pt>
                <c:pt idx="3">
                  <c:v>556.54999999999995</c:v>
                </c:pt>
              </c:numCache>
            </c:numRef>
          </c:val>
        </c:ser>
        <c:ser>
          <c:idx val="9"/>
          <c:order val="9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8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Лист1!$H$37:$K$37</c:f>
              <c:numCache>
                <c:formatCode>#,##0.00</c:formatCode>
                <c:ptCount val="4"/>
                <c:pt idx="0">
                  <c:v>1290.3599999999999</c:v>
                </c:pt>
                <c:pt idx="1">
                  <c:v>884.06</c:v>
                </c:pt>
                <c:pt idx="2">
                  <c:v>1888.42</c:v>
                </c:pt>
                <c:pt idx="3">
                  <c:v>9675.49</c:v>
                </c:pt>
              </c:numCache>
            </c:numRef>
          </c:val>
        </c:ser>
        <c:ser>
          <c:idx val="10"/>
          <c:order val="10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8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Лист1!$H$38:$K$38</c:f>
              <c:numCache>
                <c:formatCode>#,##0.00</c:formatCode>
                <c:ptCount val="4"/>
                <c:pt idx="0">
                  <c:v>46800</c:v>
                </c:pt>
                <c:pt idx="1">
                  <c:v>0</c:v>
                </c:pt>
                <c:pt idx="2">
                  <c:v>4529.7</c:v>
                </c:pt>
                <c:pt idx="3">
                  <c:v>2383.04</c:v>
                </c:pt>
              </c:numCache>
            </c:numRef>
          </c:val>
        </c:ser>
        <c:ser>
          <c:idx val="11"/>
          <c:order val="11"/>
          <c:tx>
            <c:strRef>
              <c:f>Лист1!$G$39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8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Лист1!$H$39:$K$39</c:f>
              <c:numCache>
                <c:formatCode>#,##0.00</c:formatCode>
                <c:ptCount val="4"/>
                <c:pt idx="0">
                  <c:v>-1455.1</c:v>
                </c:pt>
                <c:pt idx="1">
                  <c:v>-2385</c:v>
                </c:pt>
                <c:pt idx="2">
                  <c:v>-2265.6999999999998</c:v>
                </c:pt>
                <c:pt idx="3">
                  <c:v>4680.74</c:v>
                </c:pt>
              </c:numCache>
            </c:numRef>
          </c:val>
        </c:ser>
        <c:ser>
          <c:idx val="12"/>
          <c:order val="12"/>
          <c:tx>
            <c:strRef>
              <c:f>Лист1!$G$40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8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Лист1!$H$40:$K$40</c:f>
              <c:numCache>
                <c:formatCode>#,##0.00</c:formatCode>
                <c:ptCount val="4"/>
                <c:pt idx="0">
                  <c:v>-1089.27</c:v>
                </c:pt>
                <c:pt idx="1">
                  <c:v>-1093.1099999999999</c:v>
                </c:pt>
                <c:pt idx="2">
                  <c:v>5719.27</c:v>
                </c:pt>
                <c:pt idx="3" formatCode="#,##0.0">
                  <c:v>7.11</c:v>
                </c:pt>
              </c:numCache>
            </c:numRef>
          </c:val>
        </c:ser>
        <c:ser>
          <c:idx val="13"/>
          <c:order val="13"/>
          <c:tx>
            <c:strRef>
              <c:f>Лист1!$G$41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8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Лист1!$H$41:$K$41</c:f>
              <c:numCache>
                <c:formatCode>#,##0.00</c:formatCode>
                <c:ptCount val="4"/>
                <c:pt idx="0">
                  <c:v>578714.4</c:v>
                </c:pt>
                <c:pt idx="1">
                  <c:v>487675.85</c:v>
                </c:pt>
                <c:pt idx="2">
                  <c:v>487675.75</c:v>
                </c:pt>
                <c:pt idx="3">
                  <c:v>364346.4</c:v>
                </c:pt>
              </c:numCache>
            </c:numRef>
          </c:val>
        </c:ser>
        <c:ser>
          <c:idx val="14"/>
          <c:order val="14"/>
          <c:tx>
            <c:strRef>
              <c:f>Лист1!$G$42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8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Лист1!$H$42:$K$42</c:f>
              <c:numCache>
                <c:formatCode>#,##0.00</c:formatCode>
                <c:ptCount val="4"/>
                <c:pt idx="0">
                  <c:v>1750748.84</c:v>
                </c:pt>
                <c:pt idx="1">
                  <c:v>740833.23</c:v>
                </c:pt>
                <c:pt idx="2">
                  <c:v>740833.23</c:v>
                </c:pt>
                <c:pt idx="3" formatCode="#,##0.0">
                  <c:v>582812.36</c:v>
                </c:pt>
              </c:numCache>
            </c:numRef>
          </c:val>
        </c:ser>
        <c:ser>
          <c:idx val="15"/>
          <c:order val="15"/>
          <c:tx>
            <c:strRef>
              <c:f>Лист1!$G$43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8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Лист1!$H$43:$K$43</c:f>
              <c:numCache>
                <c:formatCode>#,##0.00</c:formatCode>
                <c:ptCount val="4"/>
                <c:pt idx="0">
                  <c:v>1341815.1499999999</c:v>
                </c:pt>
                <c:pt idx="1">
                  <c:v>874695.2</c:v>
                </c:pt>
                <c:pt idx="2">
                  <c:v>874695.2</c:v>
                </c:pt>
                <c:pt idx="3" formatCode="#,##0.0">
                  <c:v>698067.76</c:v>
                </c:pt>
              </c:numCache>
            </c:numRef>
          </c:val>
        </c:ser>
        <c:ser>
          <c:idx val="16"/>
          <c:order val="16"/>
          <c:tx>
            <c:strRef>
              <c:f>Лист1!$G$44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8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Лист1!$H$44:$K$44</c:f>
              <c:numCache>
                <c:formatCode>#,##0.00</c:formatCode>
                <c:ptCount val="4"/>
                <c:pt idx="0">
                  <c:v>61098.84</c:v>
                </c:pt>
                <c:pt idx="1">
                  <c:v>36590.31</c:v>
                </c:pt>
                <c:pt idx="2">
                  <c:v>36590.31</c:v>
                </c:pt>
                <c:pt idx="3">
                  <c:v>44390.49</c:v>
                </c:pt>
              </c:numCache>
            </c:numRef>
          </c:val>
        </c:ser>
        <c:ser>
          <c:idx val="17"/>
          <c:order val="17"/>
          <c:tx>
            <c:strRef>
              <c:f>Лист1!$G$45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8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Лист1!$H$45:$K$45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8"/>
          <c:order val="18"/>
          <c:tx>
            <c:strRef>
              <c:f>Лист1!$G$46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8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Лист1!$H$46:$K$46</c:f>
              <c:numCache>
                <c:formatCode>#,##0.00</c:formatCode>
                <c:ptCount val="4"/>
                <c:pt idx="0">
                  <c:v>-8380.25</c:v>
                </c:pt>
                <c:pt idx="1">
                  <c:v>-8380.25</c:v>
                </c:pt>
                <c:pt idx="2">
                  <c:v>-10127.200000000001</c:v>
                </c:pt>
                <c:pt idx="3">
                  <c:v>-18372.93</c:v>
                </c:pt>
              </c:numCache>
            </c:numRef>
          </c:val>
        </c:ser>
        <c:shape val="box"/>
        <c:axId val="137715712"/>
        <c:axId val="21245952"/>
        <c:axId val="0"/>
      </c:bar3DChart>
      <c:catAx>
        <c:axId val="13771571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21245952"/>
        <c:crosses val="autoZero"/>
        <c:auto val="1"/>
        <c:lblAlgn val="ctr"/>
        <c:lblOffset val="100"/>
      </c:catAx>
      <c:valAx>
        <c:axId val="21245952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771571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8.4966642544167609E-2"/>
          <c:y val="0.62148151569030441"/>
          <c:w val="0.8912564941727964"/>
          <c:h val="0.37841642228739025"/>
        </c:manualLayout>
      </c:layout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расходы!$B$19:$D$19</c:f>
              <c:numCache>
                <c:formatCode>#,##0.0</c:formatCode>
                <c:ptCount val="3"/>
                <c:pt idx="0">
                  <c:v>624502.93000000005</c:v>
                </c:pt>
                <c:pt idx="1">
                  <c:v>229828.93</c:v>
                </c:pt>
                <c:pt idx="2">
                  <c:v>113583.7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расходы!$B$20:$D$20</c:f>
              <c:numCache>
                <c:formatCode>#,##0.0</c:formatCode>
                <c:ptCount val="3"/>
                <c:pt idx="0">
                  <c:v>527.70000000000005</c:v>
                </c:pt>
                <c:pt idx="1">
                  <c:v>345.27</c:v>
                </c:pt>
                <c:pt idx="2">
                  <c:v>269.60000000000002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расходы!$B$21:$D$21</c:f>
              <c:numCache>
                <c:formatCode>#,##0.0</c:formatCode>
                <c:ptCount val="3"/>
                <c:pt idx="0">
                  <c:v>37012.67</c:v>
                </c:pt>
                <c:pt idx="1">
                  <c:v>19559.259999999995</c:v>
                </c:pt>
                <c:pt idx="2">
                  <c:v>3726.7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расходы!$B$22:$D$22</c:f>
              <c:numCache>
                <c:formatCode>#,##0.0</c:formatCode>
                <c:ptCount val="3"/>
                <c:pt idx="0">
                  <c:v>638122.39</c:v>
                </c:pt>
                <c:pt idx="1">
                  <c:v>238496.69</c:v>
                </c:pt>
                <c:pt idx="2">
                  <c:v>179842.9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расходы!$B$23:$D$23</c:f>
              <c:numCache>
                <c:formatCode>#,##0.0</c:formatCode>
                <c:ptCount val="3"/>
                <c:pt idx="0">
                  <c:v>494511.57</c:v>
                </c:pt>
                <c:pt idx="1">
                  <c:v>152610.94</c:v>
                </c:pt>
                <c:pt idx="2">
                  <c:v>156800.6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расходы!$B$24:$D$24</c:f>
              <c:numCache>
                <c:formatCode>#,##0.0</c:formatCode>
                <c:ptCount val="3"/>
                <c:pt idx="0">
                  <c:v>14100.67</c:v>
                </c:pt>
                <c:pt idx="1">
                  <c:v>2090.0300000000002</c:v>
                </c:pt>
                <c:pt idx="2">
                  <c:v>888.5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расходы!$B$25:$D$25</c:f>
              <c:numCache>
                <c:formatCode>#,##0.0</c:formatCode>
                <c:ptCount val="3"/>
                <c:pt idx="0">
                  <c:v>1950995.82</c:v>
                </c:pt>
                <c:pt idx="1">
                  <c:v>1261564.45</c:v>
                </c:pt>
                <c:pt idx="2">
                  <c:v>1065403.9000000004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расходы!$B$26:$D$26</c:f>
              <c:numCache>
                <c:formatCode>#,##0.0</c:formatCode>
                <c:ptCount val="3"/>
                <c:pt idx="0">
                  <c:v>346883.76</c:v>
                </c:pt>
                <c:pt idx="1">
                  <c:v>215571.87999999998</c:v>
                </c:pt>
                <c:pt idx="2">
                  <c:v>126781.8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расходы!$B$27:$D$27</c:f>
              <c:numCache>
                <c:formatCode>#,##0.0</c:formatCode>
                <c:ptCount val="3"/>
                <c:pt idx="0">
                  <c:v>163.44999999999999</c:v>
                </c:pt>
                <c:pt idx="1">
                  <c:v>163.44999999999999</c:v>
                </c:pt>
                <c:pt idx="2">
                  <c:v>158.1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расходы!$B$28:$D$28</c:f>
              <c:numCache>
                <c:formatCode>#,##0.0</c:formatCode>
                <c:ptCount val="3"/>
                <c:pt idx="0">
                  <c:v>170101.81</c:v>
                </c:pt>
                <c:pt idx="1">
                  <c:v>87521.54</c:v>
                </c:pt>
                <c:pt idx="2">
                  <c:v>63113.7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расходы!$B$29:$D$29</c:f>
              <c:numCache>
                <c:formatCode>#,##0.0</c:formatCode>
                <c:ptCount val="3"/>
                <c:pt idx="0">
                  <c:v>361142.69</c:v>
                </c:pt>
                <c:pt idx="1">
                  <c:v>151044.56</c:v>
                </c:pt>
                <c:pt idx="2">
                  <c:v>128876.3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расходы!$B$30:$D$30</c:f>
              <c:numCache>
                <c:formatCode>#,##0.0</c:formatCode>
                <c:ptCount val="3"/>
                <c:pt idx="0">
                  <c:v>5.75</c:v>
                </c:pt>
                <c:pt idx="1">
                  <c:v>5.75</c:v>
                </c:pt>
                <c:pt idx="2">
                  <c:v>2.0138399999999996</c:v>
                </c:pt>
              </c:numCache>
            </c:numRef>
          </c:val>
        </c:ser>
        <c:shape val="box"/>
        <c:axId val="124870016"/>
        <c:axId val="124888192"/>
        <c:axId val="0"/>
      </c:bar3DChart>
      <c:catAx>
        <c:axId val="12487001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4888192"/>
        <c:crosses val="autoZero"/>
        <c:auto val="1"/>
        <c:lblAlgn val="ctr"/>
        <c:lblOffset val="100"/>
      </c:catAx>
      <c:valAx>
        <c:axId val="124888192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487001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59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август              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604447" cy="12331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август              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sp:txBody>
      <dsp:txXfrm>
        <a:off x="0" y="0"/>
        <a:ext cx="8604447" cy="123317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"/>
          <a:ext cx="1623993" cy="2976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"/>
        <a:ext cx="1623993" cy="297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741363"/>
            <a:ext cx="59277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741363"/>
            <a:ext cx="5927725" cy="3705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99915"/>
            <a:ext cx="7406640" cy="1226820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541720"/>
            <a:ext cx="7406640" cy="14605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178168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120847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5"/>
            <a:ext cx="68580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166937"/>
            <a:ext cx="6400800" cy="1905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89000"/>
            <a:ext cx="6400800" cy="1258093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345547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288225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300280"/>
            <a:ext cx="8229600" cy="9525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715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0648"/>
            <a:ext cx="3810000" cy="968375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172470"/>
            <a:ext cx="3810000" cy="582083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778000"/>
            <a:ext cx="8153400" cy="33271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89000"/>
            <a:ext cx="2743200" cy="16510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89000"/>
            <a:ext cx="4572000" cy="3810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952503"/>
            <a:ext cx="4419600" cy="2928776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95284"/>
            <a:ext cx="685800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80655"/>
            <a:ext cx="649224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000500"/>
            <a:ext cx="4419600" cy="635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28866"/>
            <a:ext cx="1828800" cy="487627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28867"/>
            <a:ext cx="5562600" cy="48762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79935"/>
            <a:ext cx="1638887" cy="1365739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7" y="17585"/>
            <a:ext cx="1702191" cy="141849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879231"/>
            <a:ext cx="1125717" cy="918853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45"/>
            <a:ext cx="8131127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28865"/>
            <a:ext cx="7498080" cy="952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206500"/>
            <a:ext cx="7498080" cy="40005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5254625"/>
            <a:ext cx="2133600" cy="396875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19.09.2023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5254625"/>
            <a:ext cx="2895600" cy="396875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5254625"/>
            <a:ext cx="457200" cy="396875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3204"/>
            <a:ext cx="8828087" cy="500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135325359"/>
              </p:ext>
            </p:extLst>
          </p:nvPr>
        </p:nvGraphicFramePr>
        <p:xfrm>
          <a:off x="251520" y="265212"/>
          <a:ext cx="8604448" cy="1271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1785930"/>
          <a:ext cx="1623994" cy="297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51520" y="3073524"/>
          <a:ext cx="8424935" cy="2468880"/>
        </p:xfrm>
        <a:graphic>
          <a:graphicData uri="http://schemas.openxmlformats.org/drawingml/2006/table">
            <a:tbl>
              <a:tblPr/>
              <a:tblGrid>
                <a:gridCol w="1944216"/>
                <a:gridCol w="1586099"/>
                <a:gridCol w="1631540"/>
                <a:gridCol w="1631540"/>
                <a:gridCol w="1631540"/>
              </a:tblGrid>
              <a:tr h="63351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Arial"/>
                        </a:rPr>
                        <a:t>План                                         на 2023 год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latin typeface="Arial"/>
                        </a:rPr>
                        <a:t>План  на 8 мес. 2023 г.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latin typeface="Arial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137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4 467 066,20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latin typeface="Arial"/>
                        </a:rPr>
                        <a:t>2 540 242,51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2 589 152,75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2 119 892,73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831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4 638 070,92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2 363 869,53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2 358 802,96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1 839 447,83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419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(-)  /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профицит (+)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-171 004,72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176 372,98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230 349,79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280 444,90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709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82827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август </a:t>
            </a:r>
            <a:r>
              <a:rPr lang="ru-RU" sz="3200" b="1" dirty="0" smtClean="0"/>
              <a:t>2023 </a:t>
            </a:r>
            <a:r>
              <a:rPr lang="ru-RU" b="1" dirty="0" smtClean="0"/>
              <a:t>ГОДА </a:t>
            </a:r>
            <a:r>
              <a:rPr lang="ru-RU" dirty="0" smtClean="0"/>
              <a:t>(тыс.руб</a:t>
            </a:r>
            <a:r>
              <a:rPr lang="ru-RU" dirty="0"/>
              <a:t>.)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481236"/>
          <a:ext cx="4464497" cy="5122076"/>
        </p:xfrm>
        <a:graphic>
          <a:graphicData uri="http://schemas.openxmlformats.org/drawingml/2006/table">
            <a:tbl>
              <a:tblPr/>
              <a:tblGrid>
                <a:gridCol w="1697128"/>
                <a:gridCol w="705548"/>
                <a:gridCol w="705548"/>
                <a:gridCol w="705548"/>
                <a:gridCol w="650725"/>
              </a:tblGrid>
              <a:tr h="496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План  на 8 мес. 2023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6753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639 221,99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372 032,00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410 911,16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397 731,41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360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8 631,00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6 631,00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10 643,48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4 087,51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76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364 485,63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195 721,00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225 479,58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236 745,25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59 089,46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41 735,00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43 968,43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41 556,30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7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148 961,30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105 815,00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107 171,29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92 274,28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7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42 454,60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11 600,00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11 307,06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11 880,27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172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15 600,00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10 530,00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12 349,43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11 187,77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95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103 847,23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36 796,17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48 574,30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50 917,24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4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57 702,52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38 974,04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35 689,80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33 614,30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598,72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416,18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3 012,80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556,55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1 290,36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884,06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1 888,42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9 675,49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46 800,00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4 529,70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2 383,04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-1 455,10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-2 385,00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-2 265,70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4 680,74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6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-1 089,27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-1 093,11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5 719,27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3 723 996,98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2 131 414,34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2 129 667,29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1 671 244,08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578 714,40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487 675,85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487 675,75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364 346,40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1 750 748,84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740 833,23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740 833,23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582 812,36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1 341 815,15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874 695,20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874 695,20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698 067,76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6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61 098,84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36 590,31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36 590,31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44 390,49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6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-8 380,25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-8 380,25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-10 127,20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172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4 467 066,21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2 540 242,51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2 589 152,75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2 119 892,73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4572001" y="337220"/>
          <a:ext cx="4896544" cy="5377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август </a:t>
            </a:r>
            <a:r>
              <a:rPr lang="ru-RU" sz="3200" b="1" dirty="0" smtClean="0"/>
              <a:t>2023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4729708"/>
            <a:ext cx="1088944" cy="985292"/>
          </a:xfrm>
          <a:prstGeom prst="rect">
            <a:avLst/>
          </a:prstGeom>
        </p:spPr>
      </p:pic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337220"/>
          <a:ext cx="4824536" cy="5377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499992" y="913284"/>
          <a:ext cx="4440436" cy="3762375"/>
        </p:xfrm>
        <a:graphic>
          <a:graphicData uri="http://schemas.openxmlformats.org/drawingml/2006/table">
            <a:tbl>
              <a:tblPr/>
              <a:tblGrid>
                <a:gridCol w="1863748"/>
                <a:gridCol w="799952"/>
                <a:gridCol w="799952"/>
                <a:gridCol w="976784"/>
              </a:tblGrid>
              <a:tr h="6858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год на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624 502,9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229 828,9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113 583,7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345,3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269,6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37 012,7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19 559,3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3 726,7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638 122,4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238 496,7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179 842,9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494 511,6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152 610,9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156 800,6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14 100,7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2 090,0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1 950 995,8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1 261 564,5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1 065 403,9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346 883,8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215 571,9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126 781,8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170 101,8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87 521,5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63 113,7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361 142,7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151 044,6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128 876,3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2955</TotalTime>
  <Words>551</Words>
  <Application>Microsoft Office PowerPoint</Application>
  <PresentationFormat>Экран (16:10)</PresentationFormat>
  <Paragraphs>202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401</cp:revision>
  <dcterms:modified xsi:type="dcterms:W3CDTF">2023-09-19T03:04:50Z</dcterms:modified>
</cp:coreProperties>
</file>