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7" r:id="rId2"/>
    <p:sldId id="278" r:id="rId3"/>
    <p:sldId id="285" r:id="rId4"/>
    <p:sldId id="286" r:id="rId5"/>
    <p:sldId id="287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3BA22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89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7989A2-8541-41D2-9C17-FC23A6029B2D}" type="datetimeFigureOut">
              <a:rPr lang="ru-RU" smtClean="0"/>
              <a:pPr/>
              <a:t>18.01.2017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995E7C-882D-44E2-9BD3-F0EEA07795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679971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604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63CDA27-C7B6-4CE5-B93F-D38DD46714A8}" type="slidenum">
              <a:rPr lang="ru-RU" smtClean="0"/>
              <a:pPr/>
              <a:t>1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xmlns="" val="23666728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абаканская"/>
          <p:cNvPicPr>
            <a:picLocks noChangeAspect="1" noChangeArrowheads="1"/>
          </p:cNvPicPr>
          <p:nvPr/>
        </p:nvPicPr>
        <p:blipFill>
          <a:blip r:embed="rId3" cstate="print">
            <a:lum bright="60000" contrast="-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Rectangle 5"/>
          <p:cNvSpPr>
            <a:spLocks noChangeArrowheads="1"/>
          </p:cNvSpPr>
          <p:nvPr/>
        </p:nvSpPr>
        <p:spPr bwMode="auto">
          <a:xfrm>
            <a:off x="19050" y="565150"/>
            <a:ext cx="6553200" cy="2540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2" name="Группа 11"/>
          <p:cNvGrpSpPr>
            <a:grpSpLocks/>
          </p:cNvGrpSpPr>
          <p:nvPr/>
        </p:nvGrpSpPr>
        <p:grpSpPr bwMode="auto">
          <a:xfrm>
            <a:off x="6610350" y="0"/>
            <a:ext cx="2533650" cy="1862138"/>
            <a:chOff x="6629400" y="0"/>
            <a:chExt cx="2514600" cy="1862138"/>
          </a:xfrm>
        </p:grpSpPr>
        <p:pic>
          <p:nvPicPr>
            <p:cNvPr id="21513" name="Picture 4" descr="29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629400" y="0"/>
              <a:ext cx="2514600" cy="1862138"/>
            </a:xfrm>
            <a:prstGeom prst="rect">
              <a:avLst/>
            </a:prstGeom>
            <a:blipFill dpi="0" rotWithShape="1">
              <a:blip r:embed="rId4" cstate="print">
                <a:alphaModFix amt="27000"/>
              </a:blip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6629400" y="0"/>
              <a:ext cx="914400" cy="1143000"/>
              <a:chOff x="4368" y="1872"/>
              <a:chExt cx="256" cy="384"/>
            </a:xfrm>
          </p:grpSpPr>
          <p:sp>
            <p:nvSpPr>
              <p:cNvPr id="21515" name="Rectangle 7"/>
              <p:cNvSpPr>
                <a:spLocks noChangeArrowheads="1"/>
              </p:cNvSpPr>
              <p:nvPr/>
            </p:nvSpPr>
            <p:spPr bwMode="auto">
              <a:xfrm>
                <a:off x="4368" y="1872"/>
                <a:ext cx="256" cy="384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pic>
            <p:nvPicPr>
              <p:cNvPr id="21516" name="Picture 8" descr="герб Минусинска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4416" y="1920"/>
                <a:ext cx="158" cy="2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2053" name="Rectangle 10"/>
          <p:cNvSpPr>
            <a:spLocks noChangeArrowheads="1"/>
          </p:cNvSpPr>
          <p:nvPr/>
        </p:nvSpPr>
        <p:spPr bwMode="auto">
          <a:xfrm>
            <a:off x="247650" y="2165350"/>
            <a:ext cx="8534400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ru-RU" sz="5400" b="1" dirty="0" smtClean="0"/>
              <a:t>Отчет</a:t>
            </a:r>
          </a:p>
          <a:p>
            <a:pPr algn="ctr">
              <a:defRPr/>
            </a:pPr>
            <a:r>
              <a:rPr lang="ru-RU" sz="4000" b="1" dirty="0" smtClean="0"/>
              <a:t>по исполнению бюджетных обязательств за </a:t>
            </a:r>
            <a:r>
              <a:rPr lang="ru-RU" sz="4000" b="1" dirty="0" smtClean="0"/>
              <a:t>2016 </a:t>
            </a:r>
            <a:r>
              <a:rPr lang="ru-RU" sz="4000" b="1" dirty="0" smtClean="0"/>
              <a:t>году по МКУ «Управление городского хозяйства»</a:t>
            </a:r>
            <a:endParaRPr lang="ru-RU" sz="4000" b="1" dirty="0"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-476250" y="381000"/>
            <a:ext cx="470535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ru-RU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-990085" y="133351"/>
            <a:ext cx="4800086" cy="40011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/>
                <a:solidFill>
                  <a:schemeClr val="accent1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rial Black" pitchFamily="34" charset="0"/>
              </a:rPr>
              <a:t>город Минусинск</a:t>
            </a:r>
            <a:endParaRPr lang="ru-RU" sz="2000" b="1" cap="all" dirty="0">
              <a:ln/>
              <a:solidFill>
                <a:schemeClr val="accent1">
                  <a:lumMod val="75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+mn-lt"/>
            </a:endParaRPr>
          </a:p>
        </p:txBody>
      </p:sp>
      <p:sp>
        <p:nvSpPr>
          <p:cNvPr id="21512" name="TextBox 11"/>
          <p:cNvSpPr txBox="1">
            <a:spLocks noChangeArrowheads="1"/>
          </p:cNvSpPr>
          <p:nvPr/>
        </p:nvSpPr>
        <p:spPr bwMode="auto">
          <a:xfrm>
            <a:off x="342900" y="5562600"/>
            <a:ext cx="8591550" cy="1169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400" b="1" dirty="0" smtClean="0"/>
              <a:t>Пономарева Татьяна Ивановна, </a:t>
            </a:r>
            <a:endParaRPr lang="ru-RU" sz="1400" b="1" dirty="0"/>
          </a:p>
          <a:p>
            <a:pPr algn="r"/>
            <a:r>
              <a:rPr lang="ru-RU" sz="1400" b="1" dirty="0" smtClean="0"/>
              <a:t>Директор муниципального казенного учреждения «Управление </a:t>
            </a:r>
            <a:endParaRPr lang="ru-RU" sz="1400" b="1" dirty="0"/>
          </a:p>
          <a:p>
            <a:pPr algn="r"/>
            <a:r>
              <a:rPr lang="ru-RU" sz="1400" b="1" dirty="0" smtClean="0"/>
              <a:t>Городского хозяйства» администрации </a:t>
            </a:r>
            <a:r>
              <a:rPr lang="ru-RU" sz="1400" b="1" dirty="0"/>
              <a:t>города Минусинска</a:t>
            </a:r>
          </a:p>
          <a:p>
            <a:pPr algn="r"/>
            <a:r>
              <a:rPr lang="en-US" sz="1400" b="1" dirty="0"/>
              <a:t>e-mail: </a:t>
            </a:r>
            <a:r>
              <a:rPr lang="en-US" sz="1400" b="1" dirty="0" smtClean="0"/>
              <a:t>edinzakaz@mail.ru, </a:t>
            </a:r>
            <a:endParaRPr lang="ru-RU" sz="1400" b="1" dirty="0"/>
          </a:p>
          <a:p>
            <a:pPr algn="r"/>
            <a:r>
              <a:rPr lang="en-US" sz="1400" b="1" dirty="0"/>
              <a:t>http:</a:t>
            </a:r>
            <a:r>
              <a:rPr lang="ru-RU" sz="1400" b="1" dirty="0" smtClean="0"/>
              <a:t>//</a:t>
            </a:r>
            <a:r>
              <a:rPr lang="en-US" sz="1400" b="1" dirty="0" smtClean="0"/>
              <a:t>ez.minusinsk.info</a:t>
            </a:r>
            <a:r>
              <a:rPr lang="ru-RU" sz="1400" b="1" dirty="0" smtClean="0"/>
              <a:t> </a:t>
            </a:r>
            <a:endParaRPr lang="ru-RU" sz="14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36000"/>
                    </a14:imgEffect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743" y="0"/>
            <a:ext cx="913451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softEdge rad="12700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14282" y="357166"/>
            <a:ext cx="869405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3200" b="1" dirty="0"/>
              <a:t>      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839586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defRPr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«Обеспечение транспортной инфраструктуры муниципального образования город Минусинск»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36749682"/>
              </p:ext>
            </p:extLst>
          </p:nvPr>
        </p:nvGraphicFramePr>
        <p:xfrm>
          <a:off x="500034" y="1428736"/>
          <a:ext cx="8286809" cy="419849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549658"/>
                <a:gridCol w="2810832"/>
                <a:gridCol w="1331446"/>
                <a:gridCol w="1149929"/>
                <a:gridCol w="1273565"/>
                <a:gridCol w="1171379"/>
              </a:tblGrid>
              <a:tr h="1022514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ГРБС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Раздел, подраздел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бюджетных ассигнований, 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 рублей)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исполнения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408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08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961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Муниципальное казенное учреждение «Управление городского хозяйства»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04 08,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04 09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98 616,44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97 970,14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99,35%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408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числе: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181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краевого бюджета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39 060,80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39 024,52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99,91%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715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городского бюджета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59 555,64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58 945,62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98,98%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408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98 616,44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97 970,14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99,35%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3406925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36000"/>
                    </a14:imgEffect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743" y="0"/>
            <a:ext cx="913451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softEdge rad="12700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14282" y="357166"/>
            <a:ext cx="869405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3200" b="1" dirty="0"/>
              <a:t>      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839586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defRPr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1 «Дороги муниципального образования город Минусинск»</a:t>
            </a:r>
            <a:endParaRPr lang="ru-RU" sz="1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516396757"/>
              </p:ext>
            </p:extLst>
          </p:nvPr>
        </p:nvGraphicFramePr>
        <p:xfrm>
          <a:off x="683568" y="1052736"/>
          <a:ext cx="8003231" cy="180288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144682"/>
                <a:gridCol w="2382613"/>
                <a:gridCol w="1040420"/>
                <a:gridCol w="1145417"/>
                <a:gridCol w="1145417"/>
                <a:gridCol w="1144682"/>
              </a:tblGrid>
              <a:tr h="552061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ГРБС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Раздел, подраздел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бюджетных ассигнований, 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 рублей)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исполнения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840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40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360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Муниципальное казенное учреждение «Управление городского хозяйства»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04 09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82 185,49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81 585,30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99,27%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647564" y="2930474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spcBef>
                <a:spcPts val="600"/>
              </a:spcBef>
              <a:spcAft>
                <a:spcPts val="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 реализации данной подпрограммы были достигнуты следующие показатели:</a:t>
            </a:r>
            <a:endParaRPr lang="ru-RU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974001858"/>
              </p:ext>
            </p:extLst>
          </p:nvPr>
        </p:nvGraphicFramePr>
        <p:xfrm>
          <a:off x="755576" y="3576805"/>
          <a:ext cx="7992889" cy="294116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38285"/>
                <a:gridCol w="4047699"/>
                <a:gridCol w="1038285"/>
                <a:gridCol w="934310"/>
                <a:gridCol w="934310"/>
              </a:tblGrid>
              <a:tr h="149855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98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58005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Протяженность автомобильных дорог общего пользования, работы по содержанию которых выполняются в объеме действующих нормативов (допустимый уровень) и их удельный вес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общей протяженности автомобильных дорог, на которых производится комплекс работ по содержанию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км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175,8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175,8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2862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50,84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50,84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89419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мостов на автомобильных дорогах общего пользования с неудовлетворительными транспортно-эксплуатационными характеристиками и их доля в общем количестве мостов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1112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571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994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протяженности автомобильных дорог общего пользования значения, на которой проведены работы по ремонту и капитальному ремонту в общей протяженности сети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0,78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1,89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9227225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36000"/>
                    </a14:imgEffect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743" y="0"/>
            <a:ext cx="913451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softEdge rad="12700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14282" y="357166"/>
            <a:ext cx="869405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3200" b="1" dirty="0"/>
              <a:t>      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839586"/>
          </a:xfrm>
        </p:spPr>
        <p:txBody>
          <a:bodyPr>
            <a:normAutofit/>
          </a:bodyPr>
          <a:lstStyle/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2 «Обеспечение пассажирских перевозок на городских маршрутах с небольшой интенсивностью пассажирских потоков»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683568" y="1052736"/>
          <a:ext cx="8003231" cy="165618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144682"/>
                <a:gridCol w="2382613"/>
                <a:gridCol w="1040420"/>
                <a:gridCol w="1145417"/>
                <a:gridCol w="1145417"/>
                <a:gridCol w="1144682"/>
              </a:tblGrid>
              <a:tr h="552061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№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Наименование ГРБС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Раздел, подраздел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Объем бюджетных ассигнований,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тыс. рублей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Процент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исполнения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840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2016год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40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план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факт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360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Муниципальное казенное учреждение «Управление городского хозяйства»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04 08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14 779,01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14 776,43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99,99%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647564" y="2806392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spcBef>
                <a:spcPts val="600"/>
              </a:spcBef>
              <a:spcAft>
                <a:spcPts val="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 реализации данной подпрограммы были достигнуты следующие показатели:</a:t>
            </a:r>
            <a:endParaRPr lang="ru-RU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41264341"/>
              </p:ext>
            </p:extLst>
          </p:nvPr>
        </p:nvGraphicFramePr>
        <p:xfrm>
          <a:off x="673560" y="3573016"/>
          <a:ext cx="8013239" cy="248549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22770"/>
                <a:gridCol w="1192660"/>
                <a:gridCol w="1550132"/>
                <a:gridCol w="1547677"/>
              </a:tblGrid>
              <a:tr h="29676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949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935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Транспортная подвижность населения (количество поездок/количество жителей)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поездок/чел.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153,13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154,33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894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субсидий на 1 пассажира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руб/пасс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16,99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16,50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894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субсидий на 1 км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руб/км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12,02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11,67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894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субсидируемых поездок от общего числа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642937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36000"/>
                    </a14:imgEffect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743" y="0"/>
            <a:ext cx="913451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softEdge rad="12700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14282" y="357166"/>
            <a:ext cx="869405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3200" b="1" dirty="0"/>
              <a:t>      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839586"/>
          </a:xfrm>
        </p:spPr>
        <p:txBody>
          <a:bodyPr>
            <a:normAutofit/>
          </a:bodyPr>
          <a:lstStyle/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3 «Повышение безопасности дорожного движения в муниципальном образовании город Минусинск»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683568" y="1052736"/>
          <a:ext cx="8003231" cy="165618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888036"/>
                <a:gridCol w="2639259"/>
                <a:gridCol w="1040420"/>
                <a:gridCol w="1145417"/>
                <a:gridCol w="1145417"/>
                <a:gridCol w="1144682"/>
              </a:tblGrid>
              <a:tr h="552061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№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Наименование ГРБС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Раздел, подраздел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Объем бюджетных ассигнований, 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тыс. рублей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Процент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исполнения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840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2016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год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40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план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факт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360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Муниципальное казенное учреждение «Управление городского хозяйства»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04 09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1 278,97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1 235,44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96,60%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647564" y="2806392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spcBef>
                <a:spcPts val="600"/>
              </a:spcBef>
              <a:spcAft>
                <a:spcPts val="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 реализации данной подпрограммы были достигнуты следующие показатели:</a:t>
            </a:r>
            <a:endParaRPr lang="ru-RU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77738265"/>
              </p:ext>
            </p:extLst>
          </p:nvPr>
        </p:nvGraphicFramePr>
        <p:xfrm>
          <a:off x="785786" y="3643314"/>
          <a:ext cx="7931224" cy="18573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16028"/>
                <a:gridCol w="3455128"/>
                <a:gridCol w="1323427"/>
                <a:gridCol w="1217150"/>
                <a:gridCol w="1119491"/>
              </a:tblGrid>
              <a:tr h="275135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2016 </a:t>
                      </a:r>
                      <a:r>
                        <a:rPr lang="ru-RU" sz="1200" dirty="0">
                          <a:effectLst/>
                        </a:rPr>
                        <a:t>год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09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658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Снижение числа погибших в дорожно- транспортных происшествиях)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человек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7155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Снижение тяжести последствий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дорожно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транспортных происшествий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4,55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6879572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860</TotalTime>
  <Words>467</Words>
  <Application>Microsoft Office PowerPoint</Application>
  <PresentationFormat>Экран (4:3)</PresentationFormat>
  <Paragraphs>174</Paragraphs>
  <Slides>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Слайд 1</vt:lpstr>
      <vt:lpstr>Муниципальная программа «Обеспечение транспортной инфраструктуры муниципального образования город Минусинск»</vt:lpstr>
      <vt:lpstr>Подпрограмма 1 «Дороги муниципального образования город Минусинск»</vt:lpstr>
      <vt:lpstr>Подпрограмма 2 «Обеспечение пассажирских перевозок на городских маршрутах с небольшой интенсивностью пассажирских потоков»</vt:lpstr>
      <vt:lpstr>Подпрограмма 3 «Повышение безопасности дорожного движения в муниципальном образовании город Минусинск»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67</cp:lastModifiedBy>
  <cp:revision>89</cp:revision>
  <cp:lastPrinted>2014-12-02T03:27:39Z</cp:lastPrinted>
  <dcterms:modified xsi:type="dcterms:W3CDTF">2017-01-18T08:45:26Z</dcterms:modified>
</cp:coreProperties>
</file>