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12.2016\&#1085;&#1086;&#1103;&#1073;&#1088;&#1100;\&#1076;&#1083;&#1103;%20&#1089;&#1072;&#1081;&#1090;&#1072;%20&#1085;&#1072;%2001.12.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12.2016\&#1085;&#1086;&#1103;&#1073;&#1088;&#1100;\&#1076;&#1083;&#1103;%20&#1089;&#1072;&#1081;&#1090;&#1072;%20&#1085;&#1072;%2001.12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налог+неналог.xls]Лист1'!$G$26:$I$26</c:f>
              <c:numCache>
                <c:formatCode>General</c:formatCode>
                <c:ptCount val="3"/>
                <c:pt idx="0">
                  <c:v>4347.8</c:v>
                </c:pt>
                <c:pt idx="1">
                  <c:v>4097.8</c:v>
                </c:pt>
                <c:pt idx="2">
                  <c:v>2760.89</c:v>
                </c:pt>
              </c:numCache>
            </c:numRef>
          </c:val>
        </c:ser>
        <c:ser>
          <c:idx val="1"/>
          <c:order val="1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налог+неналог.xls]Лист1'!$G$27:$I$27</c:f>
              <c:numCache>
                <c:formatCode>General</c:formatCode>
                <c:ptCount val="3"/>
                <c:pt idx="0">
                  <c:v>216211.1</c:v>
                </c:pt>
                <c:pt idx="1">
                  <c:v>185711.05</c:v>
                </c:pt>
                <c:pt idx="2">
                  <c:v>171235.93</c:v>
                </c:pt>
              </c:numCache>
            </c:numRef>
          </c:val>
        </c:ser>
        <c:ser>
          <c:idx val="2"/>
          <c:order val="2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налог+неналог.xls]Лист1'!$G$28:$I$28</c:f>
              <c:numCache>
                <c:formatCode>General</c:formatCode>
                <c:ptCount val="3"/>
                <c:pt idx="0">
                  <c:v>41825.72</c:v>
                </c:pt>
                <c:pt idx="1">
                  <c:v>40803.1</c:v>
                </c:pt>
                <c:pt idx="2">
                  <c:v>37474.94</c:v>
                </c:pt>
              </c:numCache>
            </c:numRef>
          </c:val>
        </c:ser>
        <c:ser>
          <c:idx val="3"/>
          <c:order val="3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налог+неналог.xls]Лист1'!$G$29:$I$29</c:f>
              <c:numCache>
                <c:formatCode>General</c:formatCode>
                <c:ptCount val="3"/>
                <c:pt idx="0">
                  <c:v>25336.31</c:v>
                </c:pt>
                <c:pt idx="1">
                  <c:v>23080</c:v>
                </c:pt>
                <c:pt idx="2">
                  <c:v>20466.34</c:v>
                </c:pt>
              </c:numCache>
            </c:numRef>
          </c:val>
        </c:ser>
        <c:ser>
          <c:idx val="4"/>
          <c:order val="4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налог+неналог.xls]Лист1'!$G$30:$I$30</c:f>
              <c:numCache>
                <c:formatCode>General</c:formatCode>
                <c:ptCount val="3"/>
                <c:pt idx="0">
                  <c:v>19018.3</c:v>
                </c:pt>
                <c:pt idx="1">
                  <c:v>17102.8</c:v>
                </c:pt>
                <c:pt idx="2">
                  <c:v>12185.92</c:v>
                </c:pt>
              </c:numCache>
            </c:numRef>
          </c:val>
        </c:ser>
        <c:ser>
          <c:idx val="5"/>
          <c:order val="5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налог+неналог.xls]Лист1'!$G$31:$I$31</c:f>
              <c:numCache>
                <c:formatCode>General</c:formatCode>
                <c:ptCount val="3"/>
                <c:pt idx="0">
                  <c:v>24569.4</c:v>
                </c:pt>
                <c:pt idx="1">
                  <c:v>22346.799999999999</c:v>
                </c:pt>
                <c:pt idx="2">
                  <c:v>23350.44</c:v>
                </c:pt>
              </c:numCache>
            </c:numRef>
          </c:val>
        </c:ser>
        <c:ser>
          <c:idx val="6"/>
          <c:order val="6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налог+неналог.xls]Лист1'!$G$32:$I$32</c:f>
              <c:numCache>
                <c:formatCode>General</c:formatCode>
                <c:ptCount val="3"/>
                <c:pt idx="0">
                  <c:v>71174.009999999995</c:v>
                </c:pt>
                <c:pt idx="1">
                  <c:v>63479.54</c:v>
                </c:pt>
                <c:pt idx="2">
                  <c:v>45392.21</c:v>
                </c:pt>
              </c:numCache>
            </c:numRef>
          </c:val>
        </c:ser>
        <c:ser>
          <c:idx val="7"/>
          <c:order val="7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налог+неналог.xls]Лист1'!$G$33:$I$33</c:f>
              <c:numCache>
                <c:formatCode>General</c:formatCode>
                <c:ptCount val="3"/>
                <c:pt idx="0">
                  <c:v>209</c:v>
                </c:pt>
                <c:pt idx="1">
                  <c:v>209</c:v>
                </c:pt>
                <c:pt idx="2">
                  <c:v>1250.79</c:v>
                </c:pt>
              </c:numCache>
            </c:numRef>
          </c:val>
        </c:ser>
        <c:ser>
          <c:idx val="8"/>
          <c:order val="8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налог+неналог.xls]Лист1'!$G$34:$I$34</c:f>
              <c:numCache>
                <c:formatCode>General</c:formatCode>
                <c:ptCount val="3"/>
                <c:pt idx="0">
                  <c:v>4621.8</c:v>
                </c:pt>
                <c:pt idx="1">
                  <c:v>4451.75</c:v>
                </c:pt>
                <c:pt idx="2">
                  <c:v>4546.6899999999996</c:v>
                </c:pt>
              </c:numCache>
            </c:numRef>
          </c:val>
        </c:ser>
        <c:ser>
          <c:idx val="9"/>
          <c:order val="9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налог+неналог.xls]Лист1'!$G$35:$I$35</c:f>
              <c:numCache>
                <c:formatCode>General</c:formatCode>
                <c:ptCount val="3"/>
                <c:pt idx="0">
                  <c:v>9776.41</c:v>
                </c:pt>
                <c:pt idx="1">
                  <c:v>7642.91</c:v>
                </c:pt>
                <c:pt idx="2">
                  <c:v>7385.6</c:v>
                </c:pt>
              </c:numCache>
            </c:numRef>
          </c:val>
        </c:ser>
        <c:ser>
          <c:idx val="10"/>
          <c:order val="10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налог+неналог.xls]Лист1'!$G$36:$I$36</c:f>
              <c:numCache>
                <c:formatCode>General</c:formatCode>
                <c:ptCount val="3"/>
                <c:pt idx="0">
                  <c:v>9357.7999999999993</c:v>
                </c:pt>
                <c:pt idx="1">
                  <c:v>9032.7999999999993</c:v>
                </c:pt>
                <c:pt idx="2">
                  <c:v>7306.11</c:v>
                </c:pt>
              </c:numCache>
            </c:numRef>
          </c:val>
        </c:ser>
        <c:ser>
          <c:idx val="11"/>
          <c:order val="11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налог+неналог.xls]Лист1'!$G$37:$I$37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932.67</c:v>
                </c:pt>
              </c:numCache>
            </c:numRef>
          </c:val>
        </c:ser>
        <c:ser>
          <c:idx val="12"/>
          <c:order val="12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налог+неналог.xls]Лист1'!$G$38:$I$38</c:f>
              <c:numCache>
                <c:formatCode>General</c:formatCode>
                <c:ptCount val="3"/>
                <c:pt idx="0">
                  <c:v>276857.90000000002</c:v>
                </c:pt>
                <c:pt idx="1">
                  <c:v>237169.3</c:v>
                </c:pt>
                <c:pt idx="2">
                  <c:v>249669.3</c:v>
                </c:pt>
              </c:numCache>
            </c:numRef>
          </c:val>
        </c:ser>
        <c:ser>
          <c:idx val="13"/>
          <c:order val="13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налог+неналог.xls]Лист1'!$G$39:$I$39</c:f>
              <c:numCache>
                <c:formatCode>General</c:formatCode>
                <c:ptCount val="3"/>
                <c:pt idx="0">
                  <c:v>279854.86</c:v>
                </c:pt>
                <c:pt idx="1">
                  <c:v>209767.88</c:v>
                </c:pt>
                <c:pt idx="2">
                  <c:v>153570.73000000001</c:v>
                </c:pt>
              </c:numCache>
            </c:numRef>
          </c:val>
        </c:ser>
        <c:ser>
          <c:idx val="14"/>
          <c:order val="14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налог+неналог.xls]Лист1'!$G$40:$I$40</c:f>
              <c:numCache>
                <c:formatCode>General</c:formatCode>
                <c:ptCount val="3"/>
                <c:pt idx="0">
                  <c:v>842798.38</c:v>
                </c:pt>
                <c:pt idx="1">
                  <c:v>700930.95</c:v>
                </c:pt>
                <c:pt idx="2">
                  <c:v>709636.48</c:v>
                </c:pt>
              </c:numCache>
            </c:numRef>
          </c:val>
        </c:ser>
        <c:ser>
          <c:idx val="15"/>
          <c:order val="15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налог+неналог.xls]Лист1'!$G$41:$I$41</c:f>
              <c:numCache>
                <c:formatCode>General</c:formatCode>
                <c:ptCount val="3"/>
                <c:pt idx="0">
                  <c:v>7.4</c:v>
                </c:pt>
                <c:pt idx="1">
                  <c:v>7.4</c:v>
                </c:pt>
                <c:pt idx="2">
                  <c:v>7.4</c:v>
                </c:pt>
              </c:numCache>
            </c:numRef>
          </c:val>
        </c:ser>
        <c:ser>
          <c:idx val="16"/>
          <c:order val="16"/>
          <c:tx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'\\192.168.1.6\c$\Documents and Settings\lenag\Мои документы\Бюджетный отдел\1. нач.отдела\2016 год\сайт\ГОТОВО\Доходы на 01.12.2016\[Доходы налог+неналог.xls]Лист1'!$G$25:$I$25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'\\192.168.1.6\c$\Documents and Settings\lenag\Мои документы\Бюджетный отдел\1. нач.отдела\2016 год\сайт\ГОТОВО\Доходы на 01.12.2016\[Доходы налог+неналог.xls]Лист1'!$G$42:$I$42</c:f>
              <c:numCache>
                <c:formatCode>General</c:formatCode>
                <c:ptCount val="3"/>
                <c:pt idx="0">
                  <c:v>-3841.6</c:v>
                </c:pt>
                <c:pt idx="1">
                  <c:v>-3841.6</c:v>
                </c:pt>
                <c:pt idx="2">
                  <c:v>-4313.1400000000003</c:v>
                </c:pt>
              </c:numCache>
            </c:numRef>
          </c:val>
        </c:ser>
        <c:shape val="box"/>
        <c:axId val="108551168"/>
        <c:axId val="96126080"/>
        <c:axId val="0"/>
      </c:bar3DChart>
      <c:catAx>
        <c:axId val="10855116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6126080"/>
        <c:crosses val="autoZero"/>
        <c:auto val="1"/>
        <c:lblAlgn val="ctr"/>
        <c:lblOffset val="100"/>
      </c:catAx>
      <c:valAx>
        <c:axId val="96126080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85511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расходы!$B$18:$D$18</c:f>
              <c:numCache>
                <c:formatCode>#,##0.0</c:formatCode>
                <c:ptCount val="3"/>
                <c:pt idx="0">
                  <c:v>87702.399999999994</c:v>
                </c:pt>
                <c:pt idx="1">
                  <c:v>76367.600000000006</c:v>
                </c:pt>
                <c:pt idx="2">
                  <c:v>70319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269.10000000000002</c:v>
                </c:pt>
                <c:pt idx="1">
                  <c:v>256.5</c:v>
                </c:pt>
                <c:pt idx="2">
                  <c:v>219.7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2673.8</c:v>
                </c:pt>
                <c:pt idx="1">
                  <c:v>2482.1999999999998</c:v>
                </c:pt>
                <c:pt idx="2">
                  <c:v>2210.3000000000002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119607.8</c:v>
                </c:pt>
                <c:pt idx="1">
                  <c:v>88880.1</c:v>
                </c:pt>
                <c:pt idx="2">
                  <c:v>68525.100000000006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75390.899999999994</c:v>
                </c:pt>
                <c:pt idx="1">
                  <c:v>64493.7</c:v>
                </c:pt>
                <c:pt idx="2">
                  <c:v>45019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1124543.8999999999</c:v>
                </c:pt>
                <c:pt idx="1">
                  <c:v>952804.2</c:v>
                </c:pt>
                <c:pt idx="2">
                  <c:v>938380.7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225254.39999999999</c:v>
                </c:pt>
                <c:pt idx="1">
                  <c:v>159486.1</c:v>
                </c:pt>
                <c:pt idx="2">
                  <c:v>130584.1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44.8</c:v>
                </c:pt>
                <c:pt idx="1">
                  <c:v>44.8</c:v>
                </c:pt>
                <c:pt idx="2">
                  <c:v>44.8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132086.39999999999</c:v>
                </c:pt>
                <c:pt idx="1">
                  <c:v>110914.8</c:v>
                </c:pt>
                <c:pt idx="2">
                  <c:v>109975.6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31781.4</c:v>
                </c:pt>
                <c:pt idx="1">
                  <c:v>28804.400000000001</c:v>
                </c:pt>
                <c:pt idx="2">
                  <c:v>28643.599999999999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11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55.8</c:v>
                </c:pt>
                <c:pt idx="1">
                  <c:v>55.8</c:v>
                </c:pt>
                <c:pt idx="2">
                  <c:v>55.8</c:v>
                </c:pt>
              </c:numCache>
            </c:numRef>
          </c:val>
        </c:ser>
        <c:shape val="box"/>
        <c:axId val="46103168"/>
        <c:axId val="60748928"/>
        <c:axId val="0"/>
      </c:bar3DChart>
      <c:catAx>
        <c:axId val="4610316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0748928"/>
        <c:crosses val="autoZero"/>
        <c:auto val="1"/>
        <c:lblAlgn val="ctr"/>
        <c:lblOffset val="100"/>
      </c:catAx>
      <c:valAx>
        <c:axId val="6074892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61031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42976" y="2643182"/>
          <a:ext cx="7572427" cy="3071833"/>
        </p:xfrm>
        <a:graphic>
          <a:graphicData uri="http://schemas.openxmlformats.org/drawingml/2006/table">
            <a:tbl>
              <a:tblPr/>
              <a:tblGrid>
                <a:gridCol w="2133078"/>
                <a:gridCol w="1647211"/>
                <a:gridCol w="1896069"/>
                <a:gridCol w="1896069"/>
              </a:tblGrid>
              <a:tr h="1799217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за 11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мес.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1 822 124,6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1 521 991,5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1 442 859,3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1 799 410,9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1 484 590,2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1 393 977,7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dirty="0" smtClean="0"/>
              <a:t>ноябрь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1" y="428604"/>
          <a:ext cx="3643306" cy="62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500430" y="357166"/>
          <a:ext cx="5429287" cy="6295764"/>
        </p:xfrm>
        <a:graphic>
          <a:graphicData uri="http://schemas.openxmlformats.org/drawingml/2006/table">
            <a:tbl>
              <a:tblPr/>
              <a:tblGrid>
                <a:gridCol w="2784824"/>
                <a:gridCol w="1001196"/>
                <a:gridCol w="772662"/>
                <a:gridCol w="870605"/>
              </a:tblGrid>
              <a:tr h="614140">
                <a:tc>
                  <a:txBody>
                    <a:bodyPr/>
                    <a:lstStyle/>
                    <a:p>
                      <a:pPr algn="l" rtl="0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  <a:p>
                      <a:pPr algn="l" rtl="0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НАЛОГОВЫЕ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План за 11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65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331 308,6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293 141,6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267 474,5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63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4 097,8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2 760,9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216 211,1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185 711,1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171 235,9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40 803,1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37 474,9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23 080,0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20 466,3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19 018,3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17 102,8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12 185,9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22 346,8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23 350,4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58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95 139,0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84 816,0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66 814,1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21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71 174,0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63 479,5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45 392,2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0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1 250,8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0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4 451,8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4 546,7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0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9 776,4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7 642,9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7 385,6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4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9 032,8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7 306,1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4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932,7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0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1 395 676,9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1 144 033,9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1 108 570,8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0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276 857,9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237 169,3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249 669,3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0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279 854,9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209 767,9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153 570,7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0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842 798,4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700 931,0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709 636,5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71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70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-4 313,1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1 822 124,6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1 521 991,5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1 442 859,3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ноябрь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4143371" y="642918"/>
          <a:ext cx="5000629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43" y="857229"/>
          <a:ext cx="4214842" cy="5730986"/>
        </p:xfrm>
        <a:graphic>
          <a:graphicData uri="http://schemas.openxmlformats.org/drawingml/2006/table">
            <a:tbl>
              <a:tblPr/>
              <a:tblGrid>
                <a:gridCol w="1842433"/>
                <a:gridCol w="790803"/>
                <a:gridCol w="790803"/>
                <a:gridCol w="790803"/>
              </a:tblGrid>
              <a:tr h="688235"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  <a:p>
                      <a:pPr algn="ctr" rtl="0" fontAlgn="t"/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Наименование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Calibri" pitchFamily="34" charset="0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Calibri" pitchFamily="34" charset="0"/>
                        </a:rPr>
                        <a:t>План за 11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Calibri" pitchFamily="34" charset="0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0110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1 799 410,9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1 484 590,2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1 393 977,7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588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87 702,4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76 367,6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70 319,0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01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256,5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219,7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667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2 673,8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2 482,2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2 210,3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88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119 607,8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88 880,1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68 525,1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827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75 390,9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64 493,7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45 019,0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01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1 513 710,9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1 252 054,3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1 207 628,8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01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1 124 543,9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952 804,2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938 380,7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01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225 254,4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159 486,1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130 584,1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01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latin typeface="Calibri" pitchFamily="34" charset="0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latin typeface="Calibri" pitchFamily="34" charset="0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01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132 086,4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110 914,8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109 975,6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01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31 781,4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28 804,4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28 643,6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667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2064</TotalTime>
  <Words>454</Words>
  <Application>Microsoft Office PowerPoint</Application>
  <PresentationFormat>Экран (4:3)</PresentationFormat>
  <Paragraphs>166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249</cp:revision>
  <dcterms:modified xsi:type="dcterms:W3CDTF">2016-12-13T05:01:37Z</dcterms:modified>
</cp:coreProperties>
</file>