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8" r:id="rId3"/>
    <p:sldId id="259" r:id="rId4"/>
    <p:sldId id="263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0E8"/>
    <a:srgbClr val="F9E0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2021 год 
302 799,00</c:v>
                </c:pt>
                <c:pt idx="1">
                  <c:v>факт на 01.01.2022 г. 
297 340,11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302799</c:v>
                </c:pt>
                <c:pt idx="1">
                  <c:v>297340.11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A7-49FE-97F5-2C1AF5275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4545408"/>
        <c:axId val="74563584"/>
        <c:axId val="0"/>
      </c:bar3DChart>
      <c:catAx>
        <c:axId val="74545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74563584"/>
        <c:crosses val="autoZero"/>
        <c:auto val="1"/>
        <c:lblAlgn val="ctr"/>
        <c:lblOffset val="100"/>
        <c:noMultiLvlLbl val="0"/>
      </c:catAx>
      <c:valAx>
        <c:axId val="74563584"/>
        <c:scaling>
          <c:orientation val="minMax"/>
          <c:min val="0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74545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0CC2D-AB52-4317-A19E-849B8CE88945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D1736-260D-4695-8317-BFC00F6709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587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578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67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10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-243408"/>
            <a:ext cx="8496944" cy="692696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290610" cy="648072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«Культура города Минусинска» 2021 год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hell-man.de/proxy/index.php?q=aHR0cHM6Ly91cGxvYWQud2lraW1lZGlhLm9yZy93aWtpcGVkaWEvY29tbW9ucy90aHVtYi81LzU2LyVEMCU5QyVEMCVCOCVEMCVCRCVEMSU4MyVEMSU4MSVEMCVCOCVEMCVCRCVEMSU4MSVEMCVCQSVEMCVCOCVEMCVCOV8lRDAlQkElRDElODAlRDAlQjAlRDAlQjUlRDAlQjIlRDAlQjUlRDAlQjQlRDElODclRDAlQjUlRDElODElRDAlQkElRDAlQjglRDAlQjlfJUQwJUJDJUQxJTgzJUQwJUI3JUQwJUI1JUQwJUI5XyVEMCVCOCVEMCVCQy5fJUQwJTlELl8lRDAlOUMuXyVEMCU5QyVEMCVCMCVEMSU4MCVEMSU4MiVEMSU4QyVEMSU4RiVEMCVCRCVEMCVCRSVEMCVCMiVEMCVCMC5KUEcvODAwcHgtJUQwJTlDJUQwJUI4JUQwJUJEJUQxJTgzJUQxJTgxJUQwJUI4JUQwJUJEJUQxJTgxJUQwJUJBJUQwJUI4JUQwJUI5XyVEMCVCQSVEMSU4MCVEMCVCMCVEMCVCNSVEMCVCMiVEMCVCNSVEMCVCNCVEMSU4NyVEMCVCNSVEMSU4MSVEMCVCQSVEMCVCOCVEMCVCOV8lRDAlQkMlRDElODMlRDAlQjclRDAlQjUlRDAlQjlfJUQwJUI4JUQwJUJDLl8lRDAlOUQuXyVEMCU5Qy5fJUQwJTlDJUQwJUIwJUQxJTgwJUQxJTgyJUQxJThDJUQxJThGJUQwJUJEJUQwJUJFJUQwJUIyJUQwJUIwLkpQRw%3D%3D"/>
          <p:cNvPicPr>
            <a:picLocks noChangeAspect="1" noChangeArrowheads="1"/>
          </p:cNvPicPr>
          <p:nvPr/>
        </p:nvPicPr>
        <p:blipFill>
          <a:blip r:embed="rId3" cstate="print"/>
          <a:srcRect b="7859"/>
          <a:stretch>
            <a:fillRect/>
          </a:stretch>
        </p:blipFill>
        <p:spPr bwMode="auto">
          <a:xfrm>
            <a:off x="4355976" y="1268760"/>
            <a:ext cx="4104456" cy="23542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3811012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В целом по муниципальной  программе  расходы исполнены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297 340,11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тыс. рублей, что составляет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98,20%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уточненной бюджетной росписи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302 799,00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тыс. рублей, в том числе: за счет средств краевого бюджета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114 008,04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тыс. рублей или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95,66 %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за счет средств федерального бюджета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43,58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тыс. рублей или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100%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484784"/>
            <a:ext cx="2578937" cy="194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Исполнение муниципальной программы </a:t>
            </a:r>
            <a:b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01.01.2022 составляет 98,2%</a:t>
            </a:r>
            <a:b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140164"/>
              </p:ext>
            </p:extLst>
          </p:nvPr>
        </p:nvGraphicFramePr>
        <p:xfrm>
          <a:off x="1259632" y="2852936"/>
          <a:ext cx="6781824" cy="3616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853435"/>
              </p:ext>
            </p:extLst>
          </p:nvPr>
        </p:nvGraphicFramePr>
        <p:xfrm>
          <a:off x="539552" y="908720"/>
          <a:ext cx="8104412" cy="149335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74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3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Наименование ГРБС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КФСР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План</a:t>
                      </a:r>
                      <a:r>
                        <a:rPr lang="ru-RU" sz="1400" b="1" u="none" strike="noStrike" baseline="0" dirty="0"/>
                        <a:t> (тыс. </a:t>
                      </a:r>
                      <a:r>
                        <a:rPr lang="ru-RU" sz="1400" b="1" u="none" strike="noStrike" baseline="0" dirty="0" err="1"/>
                        <a:t>руб</a:t>
                      </a:r>
                      <a:r>
                        <a:rPr lang="ru-RU" sz="1400" b="1" u="none" strike="noStrike" baseline="0" dirty="0"/>
                        <a:t>)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Факт </a:t>
                      </a:r>
                      <a:r>
                        <a:rPr lang="ru-RU" sz="1400" b="1" u="none" strike="noStrike" baseline="0" dirty="0"/>
                        <a:t>(тыс. </a:t>
                      </a:r>
                      <a:r>
                        <a:rPr lang="ru-RU" sz="1400" b="1" u="none" strike="noStrike" baseline="0" dirty="0" err="1"/>
                        <a:t>руб</a:t>
                      </a:r>
                      <a:r>
                        <a:rPr lang="ru-RU" sz="1400" b="1" u="none" strike="noStrike" baseline="0" dirty="0"/>
                        <a:t>)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62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Отдел культуры администрации </a:t>
                      </a:r>
                      <a:br>
                        <a:rPr lang="ru-RU" sz="1400" u="none" strike="noStrike" dirty="0"/>
                      </a:br>
                      <a:r>
                        <a:rPr lang="ru-RU" sz="1400" u="none" strike="noStrike" dirty="0"/>
                        <a:t>города Минусинска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0703,               0801,          0804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/>
                        <a:t>302 799,00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/>
                        <a:t>297 340,11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5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Итого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 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/>
                        <a:t>302 799,00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/>
                        <a:t>297 340,11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467600" cy="857256"/>
          </a:xfrm>
        </p:spPr>
        <p:txBody>
          <a:bodyPr/>
          <a:lstStyle/>
          <a:p>
            <a:r>
              <a:rPr lang="ru-RU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3473869"/>
              </p:ext>
            </p:extLst>
          </p:nvPr>
        </p:nvGraphicFramePr>
        <p:xfrm>
          <a:off x="107504" y="980728"/>
          <a:ext cx="8749636" cy="4880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1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5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2021</a:t>
                      </a:r>
                      <a:r>
                        <a:rPr lang="ru-RU" sz="1600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11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Удельный вес населения, участвующего в платных культурно-досуговых мероприятиях, проводимых муниципальными учреждениями культуры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366,40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экземпляров новых поступлений в библиотечные фонды общедоступных библиотек на 1 тыс. человек населения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157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посетителей общедоступных библиотек города  в расчете на 1 тыс. человек  населения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3156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4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Среднее число книговыдач в расчете на 1 тыс. человек населения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9504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Доля представленных (во всех формах) зрителю музейных предметов от общего количества предметов основного фонда музеев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10,7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467600" cy="857256"/>
          </a:xfrm>
        </p:spPr>
        <p:txBody>
          <a:bodyPr/>
          <a:lstStyle/>
          <a:p>
            <a:r>
              <a:rPr lang="ru-RU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1152252"/>
              </p:ext>
            </p:extLst>
          </p:nvPr>
        </p:nvGraphicFramePr>
        <p:xfrm>
          <a:off x="135467" y="1669306"/>
          <a:ext cx="8856984" cy="505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9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посещаемости музейных учреждений города Минусинска</a:t>
                      </a: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посещений на 1 жителя в год</a:t>
                      </a: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C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Calibri"/>
                          <a:cs typeface="Times New Roman"/>
                        </a:rPr>
                        <a:t>Количество волонтеров, вовлеченных в программу «Волонтеры культуры» 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19</a:t>
                      </a:r>
                      <a:endParaRPr lang="ru-RU" sz="15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Число клубных формирований  на 1000 жителей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0,96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на 1000 жителей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25,8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0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для детей в возрасте до 14 лет включительно на 1000 жителей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17,33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454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численности участников культурно - досуговых мероприятий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 по сравнению с предыдущим годом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33,99</a:t>
                      </a:r>
                    </a:p>
                  </a:txBody>
                  <a:tcPr marL="68580" marR="68580" marT="0" marB="0">
                    <a:solidFill>
                      <a:srgbClr val="F9E0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0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Доля детей, привлекаемых к участию в творческих мероприятиях, в общем числе детей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14,6</a:t>
                      </a: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0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специалистов, повысивших квалификацию, прошедших переподготовку, обученных на семинарах и других мероприятиях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80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Доля музеев, имеющих сайт в сети Интернет, в общем количестве музеев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80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Доля библиотек, подключенных к сети Интернет, в общем количестве общедоступных библиотек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DDE98F3-EE64-46A3-99CE-15DC6B0951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245369"/>
              </p:ext>
            </p:extLst>
          </p:nvPr>
        </p:nvGraphicFramePr>
        <p:xfrm>
          <a:off x="107505" y="969770"/>
          <a:ext cx="5976663" cy="627342"/>
        </p:xfrm>
        <a:graphic>
          <a:graphicData uri="http://schemas.openxmlformats.org/drawingml/2006/table">
            <a:tbl>
              <a:tblPr/>
              <a:tblGrid>
                <a:gridCol w="5976663">
                  <a:extLst>
                    <a:ext uri="{9D8B030D-6E8A-4147-A177-3AD203B41FA5}">
                      <a16:colId xmlns:a16="http://schemas.microsoft.com/office/drawing/2014/main" val="2450306052"/>
                    </a:ext>
                  </a:extLst>
                </a:gridCol>
              </a:tblGrid>
              <a:tr h="6273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</a:t>
                      </a:r>
                      <a:endParaRPr kumimoji="0" lang="ru-RU" sz="18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686813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A0100FB-C447-4A09-B79B-D35C2D325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41186"/>
              </p:ext>
            </p:extLst>
          </p:nvPr>
        </p:nvGraphicFramePr>
        <p:xfrm>
          <a:off x="6155669" y="969770"/>
          <a:ext cx="1296652" cy="640080"/>
        </p:xfrm>
        <a:graphic>
          <a:graphicData uri="http://schemas.openxmlformats.org/drawingml/2006/table">
            <a:tbl>
              <a:tblPr/>
              <a:tblGrid>
                <a:gridCol w="1296652">
                  <a:extLst>
                    <a:ext uri="{9D8B030D-6E8A-4147-A177-3AD203B41FA5}">
                      <a16:colId xmlns:a16="http://schemas.microsoft.com/office/drawing/2014/main" val="2450306052"/>
                    </a:ext>
                  </a:extLst>
                </a:gridCol>
              </a:tblGrid>
              <a:tr h="574284">
                <a:tc>
                  <a:txBody>
                    <a:bodyPr/>
                    <a:lstStyle/>
                    <a:p>
                      <a:r>
                        <a:rPr kumimoji="0" lang="ru-RU" sz="18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Единица </a:t>
                      </a:r>
                      <a:endParaRPr kumimoji="0" lang="ru-RU" sz="18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kumimoji="0" lang="ru-RU" sz="18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измерения</a:t>
                      </a:r>
                      <a:endParaRPr kumimoji="0" lang="ru-RU" sz="18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686813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9093B71-3C3A-46C5-88FF-213398237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68046"/>
              </p:ext>
            </p:extLst>
          </p:nvPr>
        </p:nvGraphicFramePr>
        <p:xfrm>
          <a:off x="7523821" y="957032"/>
          <a:ext cx="1468629" cy="640080"/>
        </p:xfrm>
        <a:graphic>
          <a:graphicData uri="http://schemas.openxmlformats.org/drawingml/2006/table">
            <a:tbl>
              <a:tblPr/>
              <a:tblGrid>
                <a:gridCol w="1468629">
                  <a:extLst>
                    <a:ext uri="{9D8B030D-6E8A-4147-A177-3AD203B41FA5}">
                      <a16:colId xmlns:a16="http://schemas.microsoft.com/office/drawing/2014/main" val="2450306052"/>
                    </a:ext>
                  </a:extLst>
                </a:gridCol>
              </a:tblGrid>
              <a:tr h="587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2021 год</a:t>
                      </a:r>
                      <a:endParaRPr kumimoji="0" lang="ru-RU" sz="18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06868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2034"/>
          </a:xfrm>
        </p:spPr>
        <p:txBody>
          <a:bodyPr>
            <a:normAutofit fontScale="90000"/>
          </a:bodyPr>
          <a:lstStyle/>
          <a:p>
            <a:r>
              <a:rPr lang="ru-RU" dirty="0"/>
              <a:t>  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429149"/>
              </p:ext>
            </p:extLst>
          </p:nvPr>
        </p:nvGraphicFramePr>
        <p:xfrm>
          <a:off x="179512" y="333376"/>
          <a:ext cx="8712967" cy="3992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2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1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4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2021 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80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библиографических записей электронного каталога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ед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0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Число получателей денежных поощрений лучшим творческим работникам, работникам организаций культуры и образовательных учреждений в области культуры, талантливой молодежи в сфере культуры и искусства.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0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Уровень исполнения расходов главного распорядителя за счет средств городского  бюджета (без учета межбюджетных трансфертов, имеющих целевое  назначение, из федерального бюджета)  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99,84</a:t>
                      </a:r>
                    </a:p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46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Своевременность утверждения муниципальных заданий подведомственным главному распорядителю учреждениям на текущий финансовый год и плановый период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1067A0-EF33-406A-A8E2-53E62FBD26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" b="1761"/>
          <a:stretch/>
        </p:blipFill>
        <p:spPr>
          <a:xfrm>
            <a:off x="2015716" y="4617778"/>
            <a:ext cx="5112568" cy="19655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</TotalTime>
  <Words>454</Words>
  <Application>Microsoft Office PowerPoint</Application>
  <PresentationFormat>Экран (4:3)</PresentationFormat>
  <Paragraphs>95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 Муниципальная программа</vt:lpstr>
      <vt:lpstr>Исполнение муниципальной программы  на 01.01.2022 составляет 98,2% </vt:lpstr>
      <vt:lpstr>Показатели результативности:</vt:lpstr>
      <vt:lpstr>Показатели результативности: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RePack by Diakov</cp:lastModifiedBy>
  <cp:revision>66</cp:revision>
  <dcterms:created xsi:type="dcterms:W3CDTF">2016-04-07T09:13:19Z</dcterms:created>
  <dcterms:modified xsi:type="dcterms:W3CDTF">2022-02-28T08:09:46Z</dcterms:modified>
</cp:coreProperties>
</file>