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2.xml" ContentType="application/vnd.openxmlformats-officedocument.drawingml.chart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6"/>
  </p:notesMasterIdLst>
  <p:sldIdLst>
    <p:sldId id="261" r:id="rId2"/>
    <p:sldId id="269" r:id="rId3"/>
    <p:sldId id="268" r:id="rId4"/>
    <p:sldId id="270" r:id="rId5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3429" autoAdjust="0"/>
  </p:normalViewPr>
  <p:slideViewPr>
    <p:cSldViewPr>
      <p:cViewPr varScale="1">
        <p:scale>
          <a:sx n="105" d="100"/>
          <a:sy n="105" d="100"/>
        </p:scale>
        <p:origin x="-1158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19%20&#1075;&#1086;&#1076;\&#1089;&#1072;&#1081;&#1090;\&#1090;&#1072;&#1073;&#1083;&#1080;&#1094;&#1099;%20&#1082;%20&#1088;&#1077;&#1096;&#1077;&#1085;&#1080;&#1102;\&#1082;%20&#1088;&#1077;&#1096;&#1077;&#1085;&#1080;&#1102;%202019%20(&#1082;&#1086;&#1088;&#1088;1)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19%20&#1075;&#1086;&#1076;\&#1089;&#1072;&#1081;&#1090;\&#1090;&#1072;&#1073;&#1083;&#1080;&#1094;&#1099;%20&#1082;%20&#1088;&#1077;&#1096;&#1077;&#1085;&#1080;&#1102;\&#1088;&#1072;&#1089;&#1093;&#1086;&#1076;&#1099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Доходы городского бюджета в 201</a:t>
            </a:r>
            <a:r>
              <a:rPr lang="en-US"/>
              <a:t>9</a:t>
            </a:r>
            <a:r>
              <a:rPr lang="ru-RU"/>
              <a:t> году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Lbls>
            <c:showPercent val="1"/>
            <c:showLeaderLines val="1"/>
          </c:dLbls>
          <c:cat>
            <c:strRef>
              <c:f>('Доходы 2019 (корр1 от 19.03.19)'!$J$12;'Доходы 2019 (корр1 от 19.03.19)'!$J$35;'Доходы 2019 (корр1 от 19.03.19)'!$J$45)</c:f>
              <c:strCache>
                <c:ptCount val="3"/>
                <c:pt idx="0">
                  <c:v>НАЛОГОВЫЕ 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('Доходы 2019 (корр1 от 19.03.19)'!$K$12;'Доходы 2019 (корр1 от 19.03.19)'!$K$35;'Доходы 2019 (корр1 от 19.03.19)'!$K$45)</c:f>
              <c:numCache>
                <c:formatCode>#,##0.00</c:formatCode>
                <c:ptCount val="3"/>
                <c:pt idx="0">
                  <c:v>359467.12</c:v>
                </c:pt>
                <c:pt idx="1">
                  <c:v>64015.329999999994</c:v>
                </c:pt>
                <c:pt idx="2">
                  <c:v>1553154.3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t"/>
      <c:layout/>
    </c:legend>
    <c:plotVisOnly val="1"/>
    <c:dispBlanksAs val="zero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Расходы</a:t>
            </a:r>
            <a:r>
              <a:rPr lang="ru-RU" baseline="0"/>
              <a:t> городского бюджета в 2019 году</a:t>
            </a:r>
            <a:endParaRPr lang="ru-RU"/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2"/>
          <c:order val="2"/>
          <c:explosion val="25"/>
          <c:dLbls>
            <c:showPercent val="1"/>
            <c:showLeaderLines val="1"/>
          </c:dLbls>
          <c:cat>
            <c:strRef>
              <c:f>('корректировка 1'!$A$3,'корректировка 1'!$A$6:$A$9)</c:f>
              <c:strCache>
                <c:ptCount val="4"/>
                <c:pt idx="0">
                  <c:v>Общегосударственные вопросы (аппарат управления)</c:v>
                </c:pt>
                <c:pt idx="1">
                  <c:v>Национальная экономика (транспорт, дорожный фонд)</c:v>
                </c:pt>
                <c:pt idx="2">
                  <c:v>ЖКХ (благоустройство, дороги города, кап. Ремонт жилого фонда)</c:v>
                </c:pt>
                <c:pt idx="3">
                  <c:v>СОЦСФЕРА</c:v>
                </c:pt>
              </c:strCache>
            </c:strRef>
          </c:cat>
          <c:val>
            <c:numRef>
              <c:f>('корректировка 1'!$D$3,'корректировка 1'!$D$6:$D$9)</c:f>
              <c:numCache>
                <c:formatCode>#,##0.0</c:formatCode>
                <c:ptCount val="4"/>
                <c:pt idx="0">
                  <c:v>97929.14</c:v>
                </c:pt>
                <c:pt idx="1">
                  <c:v>177453.29699999999</c:v>
                </c:pt>
                <c:pt idx="2">
                  <c:v>114097.54399999999</c:v>
                </c:pt>
                <c:pt idx="3">
                  <c:v>1595786.6089999999</c:v>
                </c:pt>
              </c:numCache>
            </c:numRef>
          </c:val>
        </c:ser>
        <c:ser>
          <c:idx val="1"/>
          <c:order val="1"/>
          <c:explosion val="25"/>
          <c:dLbls>
            <c:showPercent val="1"/>
            <c:showLeaderLines val="1"/>
          </c:dLbls>
          <c:cat>
            <c:strRef>
              <c:f>(бюджет!$A$3,бюджет!$A$6:$A$9)</c:f>
              <c:strCache>
                <c:ptCount val="4"/>
                <c:pt idx="0">
                  <c:v>Общегосударственные вопросы (аппарат управления)</c:v>
                </c:pt>
                <c:pt idx="1">
                  <c:v>Национальная экономика (транспорт, дорожный фонд)</c:v>
                </c:pt>
                <c:pt idx="2">
                  <c:v>ЖКХ (благоустройство, дороги города, кап. Ремонт жилого фонда)</c:v>
                </c:pt>
                <c:pt idx="3">
                  <c:v>СОЦСФЕРА</c:v>
                </c:pt>
              </c:strCache>
            </c:strRef>
          </c:cat>
          <c:val>
            <c:numRef>
              <c:f>(бюджет!$C$3,бюджет!$C$6:$C$9)</c:f>
            </c:numRef>
          </c:val>
        </c:ser>
        <c:ser>
          <c:idx val="0"/>
          <c:order val="0"/>
          <c:explosion val="25"/>
          <c:dLbls>
            <c:showPercent val="1"/>
            <c:showLeaderLines val="1"/>
          </c:dLbls>
          <c:cat>
            <c:strRef>
              <c:f>(бюджет!$A$3,бюджет!$A$6:$A$9)</c:f>
              <c:strCache>
                <c:ptCount val="4"/>
                <c:pt idx="0">
                  <c:v>Общегосударственные вопросы (аппарат управления)</c:v>
                </c:pt>
                <c:pt idx="1">
                  <c:v>Национальная экономика (транспорт, дорожный фонд)</c:v>
                </c:pt>
                <c:pt idx="2">
                  <c:v>ЖКХ (благоустройство, дороги города, кап. Ремонт жилого фонда)</c:v>
                </c:pt>
                <c:pt idx="3">
                  <c:v>СОЦСФЕРА</c:v>
                </c:pt>
              </c:strCache>
            </c:strRef>
          </c:cat>
          <c:val>
            <c:numRef>
              <c:f>(бюджет!$B$3,бюджет!$B$6:$B$9)</c:f>
            </c:numRef>
          </c:val>
        </c:ser>
        <c:dLbls>
          <c:showPercent val="1"/>
        </c:dLbls>
      </c:pie3DChart>
    </c:plotArea>
    <c:legend>
      <c:legendPos val="t"/>
      <c:layout/>
    </c:legend>
    <c:plotVisOnly val="1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городского бюджета на 2019 год и плановый период </a:t>
          </a:r>
        </a:p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2020-2021 годы:</a:t>
          </a:r>
          <a:endParaRPr lang="ru-RU" sz="28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1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CC39FFB7-F6DD-4230-8FD2-13129C6F2BE4}" type="presOf" srcId="{14AF04DA-2576-41CC-B86D-2FDFC0CFD64B}" destId="{9D8B2FD8-9BA4-41EA-B8F3-7FC15038D58F}" srcOrd="0" destOrd="0" presId="urn:microsoft.com/office/officeart/2005/8/layout/vList3#1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2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6AAF6B56-DFBE-49CB-AA65-B73C90F7DD12}" type="presOf" srcId="{14AF04DA-2576-41CC-B86D-2FDFC0CFD64B}" destId="{9D8B2FD8-9BA4-41EA-B8F3-7FC15038D58F}" srcOrd="0" destOrd="0" presId="urn:microsoft.com/office/officeart/2005/8/layout/vList3#1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Межбюджетные трансферты планируемые к получению в 2019 год и плановом периоде 2020-2021 годы:</a:t>
          </a:r>
          <a:endParaRPr lang="ru-RU" sz="28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8188373" cy="1654566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городского бюджета на 2019 год и плановый период </a:t>
          </a:r>
        </a:p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2020-2021 годы:</a:t>
          </a:r>
          <a:endParaRPr lang="ru-RU" sz="28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0"/>
        <a:ext cx="8188373" cy="165456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370"/>
          <a:ext cx="1623994" cy="503685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0" y="370"/>
        <a:ext cx="1623994" cy="503685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31719"/>
          <a:ext cx="8188373" cy="1340387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Межбюджетные трансферты планируемые к получению в 2019 год и плановом периоде 2020-2021 годы:</a:t>
          </a:r>
          <a:endParaRPr lang="ru-RU" sz="28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131719"/>
        <a:ext cx="8188373" cy="1340387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370"/>
          <a:ext cx="1623993" cy="503684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0" y="370"/>
        <a:ext cx="1623993" cy="5036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1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#1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22.03.2019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22.03.2019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22.03.2019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22.03.2019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22.03.2019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chart" Target="../charts/chart2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1486040831"/>
              </p:ext>
            </p:extLst>
          </p:nvPr>
        </p:nvGraphicFramePr>
        <p:xfrm>
          <a:off x="611560" y="332656"/>
          <a:ext cx="8188373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164288" y="2636912"/>
          <a:ext cx="162399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67543" y="4005064"/>
          <a:ext cx="8064896" cy="2049540"/>
        </p:xfrm>
        <a:graphic>
          <a:graphicData uri="http://schemas.openxmlformats.org/drawingml/2006/table">
            <a:tbl>
              <a:tblPr/>
              <a:tblGrid>
                <a:gridCol w="1960044"/>
                <a:gridCol w="1526213"/>
                <a:gridCol w="1526213"/>
                <a:gridCol w="1526213"/>
                <a:gridCol w="1526213"/>
              </a:tblGrid>
              <a:tr h="79208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показателя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Всего за 3 года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2019 год 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2020 год 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2021 год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31919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Доходы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5 590 447,26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1 976 636,75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1 830 438,36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1 783 372,15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1919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5 603 210,99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1 989 400,48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1 830 438,36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1 783 372,15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190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Дефицит (-) Профицит (+)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-12 763,73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-12 763,73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116632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70C0"/>
                </a:solidFill>
              </a:rPr>
              <a:t>Тыс. руб.</a:t>
            </a:r>
            <a:endParaRPr lang="ru-RU" b="1" i="1" dirty="0">
              <a:solidFill>
                <a:srgbClr val="0070C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79512" y="1268760"/>
          <a:ext cx="4248472" cy="5360177"/>
        </p:xfrm>
        <a:graphic>
          <a:graphicData uri="http://schemas.openxmlformats.org/drawingml/2006/table">
            <a:tbl>
              <a:tblPr/>
              <a:tblGrid>
                <a:gridCol w="3474202"/>
                <a:gridCol w="774270"/>
              </a:tblGrid>
              <a:tr h="2890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Наименование кода классификации доходов бюджета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Доходы на </a:t>
                      </a:r>
                      <a:br>
                        <a:rPr lang="ru-RU" sz="1000" b="0" i="0" u="none" strike="noStrike">
                          <a:latin typeface="Times New Roman"/>
                        </a:rPr>
                      </a:br>
                      <a:r>
                        <a:rPr lang="ru-RU" sz="1000" b="0" i="0" u="none" strike="noStrike">
                          <a:latin typeface="Times New Roman"/>
                        </a:rPr>
                        <a:t>2019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5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59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latin typeface="Times New Roman"/>
                        </a:rPr>
                        <a:t>423 482,45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7159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latin typeface="Times New Roman"/>
                        </a:rPr>
                        <a:t>359 467,12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7159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3 588,40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8063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257 029,29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28900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Акцизы по подакцизным товарам (продукции), производимым на территории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20 755,00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20772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29 971,80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6256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31 321,03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20772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16 801,60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9869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>
                          <a:latin typeface="Times New Roman"/>
                        </a:rPr>
                        <a:t>64 015,33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</a:tr>
              <a:tr h="35222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40 711,88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</a:tr>
              <a:tr h="19869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643,10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</a:tr>
              <a:tr h="35222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4 770,22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</a:tr>
              <a:tr h="33416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7 560,17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</a:tr>
              <a:tr h="23482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10 329,96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</a:tr>
              <a:tr h="18063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</a:tr>
              <a:tr h="21675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>
                          <a:latin typeface="Times New Roman"/>
                        </a:rPr>
                        <a:t>1 553 154,30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36126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363 513,70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18966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215 095,73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17159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973 815,33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19869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1 584,57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17159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-855,03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15353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>
                          <a:latin typeface="Times New Roman"/>
                        </a:rPr>
                        <a:t>1 976 636,75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/>
        </p:nvGraphicFramePr>
        <p:xfrm>
          <a:off x="4427984" y="692696"/>
          <a:ext cx="5112568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xmlns="" val="2368117489"/>
              </p:ext>
            </p:extLst>
          </p:nvPr>
        </p:nvGraphicFramePr>
        <p:xfrm>
          <a:off x="142844" y="3643314"/>
          <a:ext cx="9286908" cy="1143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xmlns="" val="253325332"/>
              </p:ext>
            </p:extLst>
          </p:nvPr>
        </p:nvGraphicFramePr>
        <p:xfrm>
          <a:off x="142844" y="5000636"/>
          <a:ext cx="9429816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236296" y="908720"/>
            <a:ext cx="1574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Тыс. руб.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716016" y="1700808"/>
          <a:ext cx="4320480" cy="4896543"/>
        </p:xfrm>
        <a:graphic>
          <a:graphicData uri="http://schemas.openxmlformats.org/drawingml/2006/table">
            <a:tbl>
              <a:tblPr/>
              <a:tblGrid>
                <a:gridCol w="3496041"/>
                <a:gridCol w="824439"/>
              </a:tblGrid>
              <a:tr h="44043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2019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259076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1 989 400,5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22021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97 929,1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7203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346,8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54406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3 687,1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75661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177 453,3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466338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114 097,5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10892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СОЦСФЕРА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1 595 786,6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59076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1 277 826,7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59076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97 413,5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59076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42,5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8861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159 694,4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401568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60 809,5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44043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Диаграмма 10"/>
          <p:cNvGraphicFramePr/>
          <p:nvPr/>
        </p:nvGraphicFramePr>
        <p:xfrm>
          <a:off x="-612576" y="0"/>
          <a:ext cx="6048672" cy="52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2182027204"/>
              </p:ext>
            </p:extLst>
          </p:nvPr>
        </p:nvGraphicFramePr>
        <p:xfrm>
          <a:off x="611560" y="332656"/>
          <a:ext cx="8188373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164288" y="2636912"/>
          <a:ext cx="162399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23530" y="4005064"/>
          <a:ext cx="8424935" cy="2304391"/>
        </p:xfrm>
        <a:graphic>
          <a:graphicData uri="http://schemas.openxmlformats.org/drawingml/2006/table">
            <a:tbl>
              <a:tblPr/>
              <a:tblGrid>
                <a:gridCol w="788298"/>
                <a:gridCol w="2648189"/>
                <a:gridCol w="1662816"/>
                <a:gridCol w="1662816"/>
                <a:gridCol w="1662816"/>
              </a:tblGrid>
              <a:tr h="43204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№ п/п 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показателя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2019 год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2020 год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2021 год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782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7436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363 513,70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292 922,70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290 811,00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32273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МБТ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1584,57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32273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212 909,81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1 881,50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1 881,50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32273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976 001,25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1 095 862,00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1 097 692,60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32273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ВСЕГО: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1 554 009,32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1 390 666,20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1 390 385,10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672276595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1920</TotalTime>
  <Words>405</Words>
  <Application>Microsoft Office PowerPoint</Application>
  <PresentationFormat>Экран (4:3)</PresentationFormat>
  <Paragraphs>140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Открытая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Пользователь Windows</cp:lastModifiedBy>
  <cp:revision>237</cp:revision>
  <dcterms:modified xsi:type="dcterms:W3CDTF">2019-03-22T04:46:32Z</dcterms:modified>
</cp:coreProperties>
</file>