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84143" autoAdjust="0"/>
  </p:normalViewPr>
  <p:slideViewPr>
    <p:cSldViewPr>
      <p:cViewPr varScale="1">
        <p:scale>
          <a:sx n="94" d="100"/>
          <a:sy n="94" d="100"/>
        </p:scale>
        <p:origin x="-148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Komp10\&#1085;&#1072;&#1095;.&#1086;&#1090;&#1076;&#1077;&#1083;&#1072;\2018%20&#1075;&#1086;&#1076;\&#1089;&#1072;&#1081;&#1090;\&#1043;&#1054;&#1058;&#1054;&#1042;&#1054;\&#1076;&#1086;&#1093;&#1086;&#1076;&#1099;%20&#1085;&#1072;%2001.04.2018\&#1044;&#1086;&#1093;&#1086;&#1076;&#1099;%20&#1085;&#1072;&#1083;&#1086;&#1075;+&#1085;&#1077;&#1085;&#1072;&#1083;&#1086;&#1075;%20&#1085;&#1072;%2001.04.18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Komp10\&#1085;&#1072;&#1095;.&#1086;&#1090;&#1076;&#1077;&#1083;&#1072;\2018%20&#1075;&#1086;&#1076;\&#1089;&#1072;&#1081;&#1090;\&#1043;&#1054;&#1058;&#1054;&#1042;&#1054;\&#1088;&#1072;&#1089;&#1093;&#1086;&#1076;&#1099;%20&#1085;&#1072;%2001.04.2018\&#1084;&#1072;&#1088;&#1090;\&#1076;&#1083;&#1103;%20&#1089;&#1072;&#1081;&#1090;&#1072;%20&#1085;&#1072;%2001.04.2018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>
        <c:manualLayout>
          <c:layoutTarget val="inner"/>
          <c:xMode val="edge"/>
          <c:yMode val="edge"/>
          <c:x val="0.18938973435495451"/>
          <c:y val="2.2531749741327996E-2"/>
          <c:w val="0.77772536280498572"/>
          <c:h val="0.36876248916374038"/>
        </c:manualLayout>
      </c:layout>
      <c:bar3DChart>
        <c:barDir val="col"/>
        <c:grouping val="stacked"/>
        <c:ser>
          <c:idx val="0"/>
          <c:order val="0"/>
          <c:tx>
            <c:strRef>
              <c:f>Лист1!$F$26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3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Лист1!$G$26:$I$26</c:f>
              <c:numCache>
                <c:formatCode>#,##0.0</c:formatCode>
                <c:ptCount val="3"/>
                <c:pt idx="0">
                  <c:v>5496.9</c:v>
                </c:pt>
                <c:pt idx="1">
                  <c:v>1600</c:v>
                </c:pt>
                <c:pt idx="2">
                  <c:v>619.22</c:v>
                </c:pt>
              </c:numCache>
            </c:numRef>
          </c:val>
        </c:ser>
        <c:ser>
          <c:idx val="1"/>
          <c:order val="1"/>
          <c:tx>
            <c:strRef>
              <c:f>Лист1!$F$27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3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Лист1!$G$27:$I$27</c:f>
              <c:numCache>
                <c:formatCode>#,##0.0</c:formatCode>
                <c:ptCount val="3"/>
                <c:pt idx="0">
                  <c:v>220349.9</c:v>
                </c:pt>
                <c:pt idx="1">
                  <c:v>40570</c:v>
                </c:pt>
                <c:pt idx="2">
                  <c:v>47670.48</c:v>
                </c:pt>
              </c:numCache>
            </c:numRef>
          </c:val>
        </c:ser>
        <c:ser>
          <c:idx val="2"/>
          <c:order val="2"/>
          <c:tx>
            <c:strRef>
              <c:f>Лист1!$F$28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3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Лист1!$G$28:$I$28</c:f>
              <c:numCache>
                <c:formatCode>#,##0.0</c:formatCode>
                <c:ptCount val="3"/>
                <c:pt idx="0">
                  <c:v>37477.1</c:v>
                </c:pt>
                <c:pt idx="1">
                  <c:v>9502</c:v>
                </c:pt>
                <c:pt idx="2">
                  <c:v>7940.21</c:v>
                </c:pt>
              </c:numCache>
            </c:numRef>
          </c:val>
        </c:ser>
        <c:ser>
          <c:idx val="3"/>
          <c:order val="3"/>
          <c:tx>
            <c:strRef>
              <c:f>Лист1!$F$29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3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Лист1!$G$29:$I$29</c:f>
              <c:numCache>
                <c:formatCode>#,##0.0</c:formatCode>
                <c:ptCount val="3"/>
                <c:pt idx="0">
                  <c:v>27929.1</c:v>
                </c:pt>
                <c:pt idx="1">
                  <c:v>2900</c:v>
                </c:pt>
                <c:pt idx="2">
                  <c:v>4515.33</c:v>
                </c:pt>
              </c:numCache>
            </c:numRef>
          </c:val>
        </c:ser>
        <c:ser>
          <c:idx val="4"/>
          <c:order val="4"/>
          <c:tx>
            <c:strRef>
              <c:f>Лист1!$F$30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3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Лист1!$G$30:$I$30</c:f>
              <c:numCache>
                <c:formatCode>#,##0.0</c:formatCode>
                <c:ptCount val="3"/>
                <c:pt idx="0">
                  <c:v>14105.4</c:v>
                </c:pt>
                <c:pt idx="1">
                  <c:v>3369.4</c:v>
                </c:pt>
                <c:pt idx="2">
                  <c:v>3685.45</c:v>
                </c:pt>
              </c:numCache>
            </c:numRef>
          </c:val>
        </c:ser>
        <c:ser>
          <c:idx val="5"/>
          <c:order val="5"/>
          <c:tx>
            <c:strRef>
              <c:f>Лист1!$F$31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3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Лист1!$G$31:$I$31</c:f>
              <c:numCache>
                <c:formatCode>#,##0.0</c:formatCode>
                <c:ptCount val="3"/>
                <c:pt idx="0">
                  <c:v>18565.7</c:v>
                </c:pt>
                <c:pt idx="1">
                  <c:v>4369</c:v>
                </c:pt>
                <c:pt idx="2">
                  <c:v>4402.6899999999996</c:v>
                </c:pt>
              </c:numCache>
            </c:numRef>
          </c:val>
        </c:ser>
        <c:ser>
          <c:idx val="6"/>
          <c:order val="6"/>
          <c:tx>
            <c:strRef>
              <c:f>Лист1!$F$32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3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Лист1!$G$32:$I$32</c:f>
              <c:numCache>
                <c:formatCode>#,##0.0</c:formatCode>
                <c:ptCount val="3"/>
                <c:pt idx="0">
                  <c:v>46868.1</c:v>
                </c:pt>
                <c:pt idx="1">
                  <c:v>7677.05</c:v>
                </c:pt>
                <c:pt idx="2">
                  <c:v>6253.16</c:v>
                </c:pt>
              </c:numCache>
            </c:numRef>
          </c:val>
        </c:ser>
        <c:ser>
          <c:idx val="7"/>
          <c:order val="7"/>
          <c:tx>
            <c:strRef>
              <c:f>Лист1!$F$33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3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Лист1!$G$33:$I$33</c:f>
              <c:numCache>
                <c:formatCode>#,##0.0</c:formatCode>
                <c:ptCount val="3"/>
                <c:pt idx="0">
                  <c:v>967.1</c:v>
                </c:pt>
                <c:pt idx="1">
                  <c:v>136</c:v>
                </c:pt>
                <c:pt idx="2">
                  <c:v>173.84</c:v>
                </c:pt>
              </c:numCache>
            </c:numRef>
          </c:val>
        </c:ser>
        <c:ser>
          <c:idx val="8"/>
          <c:order val="8"/>
          <c:tx>
            <c:strRef>
              <c:f>Лист1!$F$34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3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Лист1!$G$34:$I$34</c:f>
              <c:numCache>
                <c:formatCode>#,##0.0</c:formatCode>
                <c:ptCount val="3"/>
                <c:pt idx="0">
                  <c:v>9455.1200000000008</c:v>
                </c:pt>
                <c:pt idx="1">
                  <c:v>216.12</c:v>
                </c:pt>
                <c:pt idx="2">
                  <c:v>262.64</c:v>
                </c:pt>
              </c:numCache>
            </c:numRef>
          </c:val>
        </c:ser>
        <c:ser>
          <c:idx val="9"/>
          <c:order val="9"/>
          <c:tx>
            <c:strRef>
              <c:f>Лист1!$F$35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3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Лист1!$G$35:$I$35</c:f>
              <c:numCache>
                <c:formatCode>#,##0.0</c:formatCode>
                <c:ptCount val="3"/>
                <c:pt idx="0">
                  <c:v>1410</c:v>
                </c:pt>
                <c:pt idx="1">
                  <c:v>230</c:v>
                </c:pt>
                <c:pt idx="2">
                  <c:v>1473.01</c:v>
                </c:pt>
              </c:numCache>
            </c:numRef>
          </c:val>
        </c:ser>
        <c:ser>
          <c:idx val="10"/>
          <c:order val="10"/>
          <c:tx>
            <c:strRef>
              <c:f>Лист1!$F$36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3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Лист1!$G$36:$I$36</c:f>
              <c:numCache>
                <c:formatCode>#,##0.0</c:formatCode>
                <c:ptCount val="3"/>
                <c:pt idx="0">
                  <c:v>10141.48</c:v>
                </c:pt>
                <c:pt idx="1">
                  <c:v>2410.5</c:v>
                </c:pt>
                <c:pt idx="2">
                  <c:v>3269.36</c:v>
                </c:pt>
              </c:numCache>
            </c:numRef>
          </c:val>
        </c:ser>
        <c:ser>
          <c:idx val="11"/>
          <c:order val="11"/>
          <c:tx>
            <c:strRef>
              <c:f>Лист1!$F$37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3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Лист1!$G$37:$I$37</c:f>
              <c:numCache>
                <c:formatCode>#,##0.0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52.47</c:v>
                </c:pt>
              </c:numCache>
            </c:numRef>
          </c:val>
        </c:ser>
        <c:ser>
          <c:idx val="12"/>
          <c:order val="12"/>
          <c:tx>
            <c:strRef>
              <c:f>Лист1!$F$38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3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Лист1!$G$38:$I$38</c:f>
              <c:numCache>
                <c:formatCode>#,##0.0</c:formatCode>
                <c:ptCount val="3"/>
                <c:pt idx="0">
                  <c:v>308128.3</c:v>
                </c:pt>
                <c:pt idx="1">
                  <c:v>112908.8</c:v>
                </c:pt>
                <c:pt idx="2">
                  <c:v>112908.8</c:v>
                </c:pt>
              </c:numCache>
            </c:numRef>
          </c:val>
        </c:ser>
        <c:ser>
          <c:idx val="13"/>
          <c:order val="13"/>
          <c:tx>
            <c:strRef>
              <c:f>Лист1!$F$39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3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Лист1!$G$39:$I$39</c:f>
              <c:numCache>
                <c:formatCode>#,##0.0</c:formatCode>
                <c:ptCount val="3"/>
                <c:pt idx="0">
                  <c:v>306621.21999999997</c:v>
                </c:pt>
                <c:pt idx="1">
                  <c:v>9843.6</c:v>
                </c:pt>
                <c:pt idx="2">
                  <c:v>9843.6</c:v>
                </c:pt>
              </c:numCache>
            </c:numRef>
          </c:val>
        </c:ser>
        <c:ser>
          <c:idx val="14"/>
          <c:order val="14"/>
          <c:tx>
            <c:strRef>
              <c:f>Лист1!$F$40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3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Лист1!$G$40:$I$40</c:f>
              <c:numCache>
                <c:formatCode>#,##0.0</c:formatCode>
                <c:ptCount val="3"/>
                <c:pt idx="0">
                  <c:v>939526.49</c:v>
                </c:pt>
                <c:pt idx="1">
                  <c:v>173813.78</c:v>
                </c:pt>
                <c:pt idx="2">
                  <c:v>173813.78</c:v>
                </c:pt>
              </c:numCache>
            </c:numRef>
          </c:val>
        </c:ser>
        <c:ser>
          <c:idx val="15"/>
          <c:order val="15"/>
          <c:tx>
            <c:strRef>
              <c:f>Лист1!$F$41</c:f>
              <c:strCache>
                <c:ptCount val="1"/>
                <c:pt idx="0">
                  <c:v>Иные безвозмездные поступления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3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Лист1!$G$41:$I$41</c:f>
              <c:numCache>
                <c:formatCode>#,##0.0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16"/>
          <c:order val="16"/>
          <c:tx>
            <c:strRef>
              <c:f>Лист1!$F$42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3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Лист1!$G$42:$I$42</c:f>
              <c:numCache>
                <c:formatCode>#,##0.0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-3003.26</c:v>
                </c:pt>
              </c:numCache>
            </c:numRef>
          </c:val>
        </c:ser>
        <c:shape val="box"/>
        <c:axId val="195231744"/>
        <c:axId val="195234048"/>
        <c:axId val="0"/>
      </c:bar3DChart>
      <c:catAx>
        <c:axId val="195231744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95234048"/>
        <c:crosses val="autoZero"/>
        <c:auto val="1"/>
        <c:lblAlgn val="ctr"/>
        <c:lblOffset val="100"/>
      </c:catAx>
      <c:valAx>
        <c:axId val="195234048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95231744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расходы!$B$19:$C$19</c:f>
              <c:numCache>
                <c:formatCode>#,##0.0</c:formatCode>
                <c:ptCount val="2"/>
                <c:pt idx="0">
                  <c:v>77137.429999999993</c:v>
                </c:pt>
                <c:pt idx="1">
                  <c:v>17055.8</c:v>
                </c:pt>
              </c:numCache>
            </c:numRef>
          </c:val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расходы!$B$20:$C$20</c:f>
              <c:numCache>
                <c:formatCode>#,##0.0</c:formatCode>
                <c:ptCount val="2"/>
                <c:pt idx="0">
                  <c:v>295.2</c:v>
                </c:pt>
                <c:pt idx="1">
                  <c:v>49.1</c:v>
                </c:pt>
              </c:numCache>
            </c:numRef>
          </c:val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расходы!$B$21:$C$21</c:f>
              <c:numCache>
                <c:formatCode>#,##0.0</c:formatCode>
                <c:ptCount val="2"/>
                <c:pt idx="0">
                  <c:v>3422.5</c:v>
                </c:pt>
                <c:pt idx="1">
                  <c:v>542.5</c:v>
                </c:pt>
              </c:numCache>
            </c:numRef>
          </c:val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расходы!$B$22:$C$22</c:f>
              <c:numCache>
                <c:formatCode>#,##0.0</c:formatCode>
                <c:ptCount val="2"/>
                <c:pt idx="0">
                  <c:v>248689.5</c:v>
                </c:pt>
                <c:pt idx="1">
                  <c:v>9549</c:v>
                </c:pt>
              </c:numCache>
            </c:numRef>
          </c:val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расходы!$B$23:$C$23</c:f>
              <c:numCache>
                <c:formatCode>#,##0.0</c:formatCode>
                <c:ptCount val="2"/>
                <c:pt idx="0">
                  <c:v>89541.3</c:v>
                </c:pt>
                <c:pt idx="1">
                  <c:v>11927.2</c:v>
                </c:pt>
              </c:numCache>
            </c:numRef>
          </c:val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расходы!$B$24:$C$24</c:f>
            </c:numRef>
          </c:val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расходы!$B$25:$C$25</c:f>
              <c:numCache>
                <c:formatCode>#,##0.0</c:formatCode>
                <c:ptCount val="2"/>
                <c:pt idx="0">
                  <c:v>1205897.2</c:v>
                </c:pt>
                <c:pt idx="1">
                  <c:v>231884.1</c:v>
                </c:pt>
              </c:numCache>
            </c:numRef>
          </c:val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расходы!$B$26:$C$26</c:f>
              <c:numCache>
                <c:formatCode>#,##0.0</c:formatCode>
                <c:ptCount val="2"/>
                <c:pt idx="0">
                  <c:v>94029.6</c:v>
                </c:pt>
                <c:pt idx="1">
                  <c:v>18892.900000000001</c:v>
                </c:pt>
              </c:numCache>
            </c:numRef>
          </c:val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расходы!$B$27:$C$27</c:f>
              <c:numCache>
                <c:formatCode>#,##0.0</c:formatCode>
                <c:ptCount val="2"/>
                <c:pt idx="0">
                  <c:v>44.8</c:v>
                </c:pt>
                <c:pt idx="1">
                  <c:v>0</c:v>
                </c:pt>
              </c:numCache>
            </c:numRef>
          </c:val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расходы!$B$28:$C$28</c:f>
              <c:numCache>
                <c:formatCode>#,##0.0</c:formatCode>
                <c:ptCount val="2"/>
                <c:pt idx="0">
                  <c:v>173894.8</c:v>
                </c:pt>
                <c:pt idx="1">
                  <c:v>23829.599999999999</c:v>
                </c:pt>
              </c:numCache>
            </c:numRef>
          </c:val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расходы!$B$29:$C$29</c:f>
              <c:numCache>
                <c:formatCode>#,##0.0</c:formatCode>
                <c:ptCount val="2"/>
                <c:pt idx="0">
                  <c:v>53989.599999999999</c:v>
                </c:pt>
                <c:pt idx="1">
                  <c:v>11428.7</c:v>
                </c:pt>
              </c:numCache>
            </c:numRef>
          </c:val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расходы!$B$30:$C$30</c:f>
              <c:numCache>
                <c:formatCode>#,##0.0</c:formatCode>
                <c:ptCount val="2"/>
                <c:pt idx="0">
                  <c:v>100</c:v>
                </c:pt>
                <c:pt idx="1">
                  <c:v>4.2</c:v>
                </c:pt>
              </c:numCache>
            </c:numRef>
          </c:val>
        </c:ser>
        <c:shape val="box"/>
        <c:axId val="123304960"/>
        <c:axId val="123492608"/>
        <c:axId val="0"/>
      </c:bar3DChart>
      <c:catAx>
        <c:axId val="123304960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23492608"/>
        <c:crosses val="autoZero"/>
        <c:auto val="1"/>
        <c:lblAlgn val="ctr"/>
        <c:lblOffset val="100"/>
      </c:catAx>
      <c:valAx>
        <c:axId val="123492608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2330496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77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городского бюджета за </a:t>
          </a:r>
        </a:p>
        <a:p>
          <a:pPr algn="ctr"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Март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2018 год</a:t>
          </a:r>
          <a:endParaRPr lang="ru-RU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5057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городского бюджета за </a:t>
          </a:r>
        </a:p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Март </a:t>
          </a:r>
          <a:r>
            <a:rPr lang="ru-RU" sz="33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2018 год</a:t>
          </a:r>
          <a:endParaRPr lang="ru-RU" sz="3300" b="1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0"/>
        <a:ext cx="7729534" cy="150579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192"/>
        <a:ext cx="1623993" cy="356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3" y="423863"/>
            <a:ext cx="8828087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4284751741"/>
              </p:ext>
            </p:extLst>
          </p:nvPr>
        </p:nvGraphicFramePr>
        <p:xfrm>
          <a:off x="1214414" y="260648"/>
          <a:ext cx="7729535" cy="1525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043608" y="3068960"/>
          <a:ext cx="7704855" cy="1851833"/>
        </p:xfrm>
        <a:graphic>
          <a:graphicData uri="http://schemas.openxmlformats.org/drawingml/2006/table">
            <a:tbl>
              <a:tblPr/>
              <a:tblGrid>
                <a:gridCol w="2215454"/>
                <a:gridCol w="1710822"/>
                <a:gridCol w="1809287"/>
                <a:gridCol w="1969292"/>
              </a:tblGrid>
              <a:tr h="966174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1" i="0" u="none" strike="noStrike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План за 3 мес 2018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45088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1 947 041,9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369 546,3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373 880,8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43477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1 947 041,9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364 384,9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325 163,1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14348" y="-142900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                           ИСПОЛНЕНИЕ ДОХОДОВ ЗА  </a:t>
            </a:r>
            <a:r>
              <a:rPr lang="ru-RU" b="1" i="1" dirty="0" smtClean="0"/>
              <a:t>Март </a:t>
            </a:r>
            <a:r>
              <a:rPr lang="ru-RU" sz="3200" b="1" dirty="0" smtClean="0"/>
              <a:t>2018 </a:t>
            </a:r>
            <a:r>
              <a:rPr lang="ru-RU" b="1" dirty="0" smtClean="0"/>
              <a:t>ГОДА </a:t>
            </a:r>
            <a:r>
              <a:rPr lang="ru-RU" dirty="0" smtClean="0"/>
              <a:t>(тыс.руб.) </a:t>
            </a:r>
            <a:endParaRPr lang="ru-RU" dirty="0"/>
          </a:p>
        </p:txBody>
      </p:sp>
      <p:graphicFrame>
        <p:nvGraphicFramePr>
          <p:cNvPr id="7" name="Диаграмма 6"/>
          <p:cNvGraphicFramePr>
            <a:graphicFrameLocks/>
          </p:cNvGraphicFramePr>
          <p:nvPr/>
        </p:nvGraphicFramePr>
        <p:xfrm>
          <a:off x="0" y="404664"/>
          <a:ext cx="4248150" cy="6257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4067944" y="548680"/>
          <a:ext cx="5076056" cy="6144866"/>
        </p:xfrm>
        <a:graphic>
          <a:graphicData uri="http://schemas.openxmlformats.org/drawingml/2006/table">
            <a:tbl>
              <a:tblPr/>
              <a:tblGrid>
                <a:gridCol w="2570677"/>
                <a:gridCol w="948539"/>
                <a:gridCol w="732023"/>
                <a:gridCol w="824817"/>
              </a:tblGrid>
              <a:tr h="57606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План за 3 </a:t>
                      </a:r>
                      <a:r>
                        <a:rPr lang="ru-RU" sz="1050" b="1" i="0" u="none" strike="noStrike" dirty="0" err="1">
                          <a:solidFill>
                            <a:srgbClr val="FFFFFF"/>
                          </a:solidFill>
                          <a:latin typeface="Times New Roman"/>
                        </a:rPr>
                        <a:t>мес</a:t>
                      </a:r>
                      <a:r>
                        <a:rPr lang="ru-RU" sz="105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 2018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323 924,1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62 310,4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68 833,4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672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latin typeface="Times New Roman"/>
                        </a:rPr>
                        <a:t>5 496,9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latin typeface="Times New Roman"/>
                        </a:rPr>
                        <a:t>1 600,0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 dirty="0">
                          <a:latin typeface="Times New Roman"/>
                        </a:rPr>
                        <a:t>619,2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813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latin typeface="Times New Roman"/>
                        </a:rPr>
                        <a:t>220 349,9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latin typeface="Times New Roman"/>
                        </a:rPr>
                        <a:t>40 570,0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 dirty="0">
                          <a:latin typeface="Times New Roman"/>
                        </a:rPr>
                        <a:t>47 670,5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813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37 477,1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latin typeface="Times New Roman"/>
                        </a:rPr>
                        <a:t>9 502,0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 dirty="0">
                          <a:latin typeface="Times New Roman"/>
                        </a:rPr>
                        <a:t>7 940,2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813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27 929,1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latin typeface="Times New Roman"/>
                        </a:rPr>
                        <a:t>2 900,0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 dirty="0">
                          <a:latin typeface="Times New Roman"/>
                        </a:rPr>
                        <a:t>4 515,3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82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14 105,4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latin typeface="Times New Roman"/>
                        </a:rPr>
                        <a:t>3 369,4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 dirty="0">
                          <a:latin typeface="Times New Roman"/>
                        </a:rPr>
                        <a:t>3 685,5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82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18 565,7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latin typeface="Times New Roman"/>
                        </a:rPr>
                        <a:t>4 369,0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 dirty="0">
                          <a:latin typeface="Times New Roman"/>
                        </a:rPr>
                        <a:t>4 402,7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740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68 841,8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10 669,7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11 484,5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2752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46 868,1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latin typeface="Times New Roman"/>
                        </a:rPr>
                        <a:t>7 677,1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 dirty="0">
                          <a:latin typeface="Times New Roman"/>
                        </a:rPr>
                        <a:t>6 253,2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689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967,1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latin typeface="Times New Roman"/>
                        </a:rPr>
                        <a:t>136,0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 dirty="0">
                          <a:latin typeface="Times New Roman"/>
                        </a:rPr>
                        <a:t>173,8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689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9 455,1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latin typeface="Times New Roman"/>
                        </a:rPr>
                        <a:t>216,1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 dirty="0">
                          <a:latin typeface="Times New Roman"/>
                        </a:rPr>
                        <a:t>262,6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689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1 410,0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latin typeface="Times New Roman"/>
                        </a:rPr>
                        <a:t>230,0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 dirty="0">
                          <a:latin typeface="Times New Roman"/>
                        </a:rPr>
                        <a:t>1 473,0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689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10 141,5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latin typeface="Times New Roman"/>
                        </a:rPr>
                        <a:t>2 410,5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 dirty="0">
                          <a:latin typeface="Times New Roman"/>
                        </a:rPr>
                        <a:t>3 269,4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803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 dirty="0">
                          <a:latin typeface="Times New Roman"/>
                        </a:rPr>
                        <a:t>52,5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689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1 554 276,0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296 566,2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293 562,9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689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308 128,3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latin typeface="Times New Roman"/>
                        </a:rPr>
                        <a:t>112 908,8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 dirty="0">
                          <a:latin typeface="Times New Roman"/>
                        </a:rPr>
                        <a:t>112 908,8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689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306 621,2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latin typeface="Times New Roman"/>
                        </a:rPr>
                        <a:t>9 843,6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 dirty="0">
                          <a:latin typeface="Times New Roman"/>
                        </a:rPr>
                        <a:t>9 843,6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689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939 526,5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latin typeface="Times New Roman"/>
                        </a:rPr>
                        <a:t>173 813,8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 dirty="0">
                          <a:latin typeface="Times New Roman"/>
                        </a:rPr>
                        <a:t>173 813,8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689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689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 dirty="0">
                          <a:latin typeface="Times New Roman"/>
                        </a:rPr>
                        <a:t>-3 003,3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82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1 947 041,9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369 546,3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373 880,8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27584" y="116632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ИСПОЛНЕНИЕ РАСХОДОВ ЗА  </a:t>
            </a:r>
            <a:r>
              <a:rPr lang="ru-RU" b="1" dirty="0" smtClean="0"/>
              <a:t>Март </a:t>
            </a:r>
            <a:r>
              <a:rPr lang="ru-RU" sz="3200" b="1" dirty="0" smtClean="0"/>
              <a:t>2018 </a:t>
            </a:r>
            <a:r>
              <a:rPr lang="ru-RU" b="1" dirty="0" smtClean="0"/>
              <a:t>ГОДА </a:t>
            </a:r>
            <a:r>
              <a:rPr lang="ru-RU" dirty="0" smtClean="0"/>
              <a:t>(тыс.руб.)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79512" y="764704"/>
          <a:ext cx="4032448" cy="5472609"/>
        </p:xfrm>
        <a:graphic>
          <a:graphicData uri="http://schemas.openxmlformats.org/drawingml/2006/table">
            <a:tbl>
              <a:tblPr/>
              <a:tblGrid>
                <a:gridCol w="2169810"/>
                <a:gridCol w="931319"/>
                <a:gridCol w="931319"/>
              </a:tblGrid>
              <a:tr h="939105">
                <a:tc>
                  <a:txBody>
                    <a:bodyPr/>
                    <a:lstStyle/>
                    <a:p>
                      <a:pPr algn="ctr" rtl="0" fontAlgn="t"/>
                      <a:endParaRPr lang="ru-RU" sz="1200" b="1" i="0" u="none" strike="noStrike" dirty="0" smtClean="0">
                        <a:solidFill>
                          <a:srgbClr val="FFFFFF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endParaRPr lang="ru-RU" sz="1200" b="1" i="0" u="none" strike="noStrike" dirty="0" smtClean="0">
                        <a:solidFill>
                          <a:srgbClr val="FFFFFF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r>
                        <a:rPr lang="ru-RU" sz="1200" b="1" i="0" u="none" strike="noStrike" dirty="0" smtClean="0">
                          <a:solidFill>
                            <a:srgbClr val="FFFFFF"/>
                          </a:solidFill>
                          <a:latin typeface="Times New Roman"/>
                        </a:rPr>
                        <a:t>Наименование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8849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1 947 041,9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325 163,1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43961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77 137,4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17 055,8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8849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295,2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49,1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3961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3 422,5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542,5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3961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248 689,5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9 549,0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3961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89 541,3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11 927,2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8849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1 527 856,0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286 035,3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8849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1 205 897,2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231 884,1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8849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94 029,6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18 892,9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8849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8849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173 894,8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23 829,6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8849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53 989,6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11 428,7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6708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/>
        </p:nvGraphicFramePr>
        <p:xfrm>
          <a:off x="4067944" y="692696"/>
          <a:ext cx="6286500" cy="5314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2192</TotalTime>
  <Words>402</Words>
  <Application>Microsoft Office PowerPoint</Application>
  <PresentationFormat>Экран (4:3)</PresentationFormat>
  <Paragraphs>151</Paragraphs>
  <Slides>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Пользователь Windows</cp:lastModifiedBy>
  <cp:revision>290</cp:revision>
  <dcterms:modified xsi:type="dcterms:W3CDTF">2018-04-13T03:59:54Z</dcterms:modified>
</cp:coreProperties>
</file>